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5" r:id="rId15"/>
    <p:sldId id="266" r:id="rId16"/>
    <p:sldId id="267" r:id="rId17"/>
    <p:sldId id="268" r:id="rId18"/>
  </p:sldIdLst>
  <p:sldSz cx="18288000" cy="10287000"/>
  <p:notesSz cx="9144000" cy="6858000"/>
  <p:embeddedFontLst>
    <p:embeddedFont>
      <p:font typeface="Aileron Heavy" panose="020B0604020202020204" charset="0"/>
      <p:regular r:id="rId20"/>
    </p:embeddedFont>
    <p:embeddedFont>
      <p:font typeface="Aileron Heavy Bold" panose="020B0604020202020204" charset="0"/>
      <p:regular r:id="rId21"/>
    </p:embeddedFont>
    <p:embeddedFont>
      <p:font typeface="Aileron Regular" panose="020B0604020202020204" charset="0"/>
      <p:regular r:id="rId22"/>
    </p:embeddedFont>
    <p:embeddedFont>
      <p:font typeface="Aileron Regular Bold" panose="020B0604020202020204" charset="0"/>
      <p:regular r:id="rId23"/>
    </p:embeddedFont>
    <p:embeddedFont>
      <p:font typeface="Aileron Regular Bold Italics" panose="020B0604020202020204" charset="0"/>
      <p:regular r:id="rId24"/>
    </p:embeddedFont>
    <p:embeddedFont>
      <p:font typeface="Aileron Regular Italics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6BC4E-8E1B-4574-B455-33B4891452AF}" v="10" dt="2019-12-16T15:23:10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54156" autoAdjust="0"/>
  </p:normalViewPr>
  <p:slideViewPr>
    <p:cSldViewPr>
      <p:cViewPr varScale="1">
        <p:scale>
          <a:sx n="39" d="100"/>
          <a:sy n="39" d="100"/>
        </p:scale>
        <p:origin x="95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Alba (EAPN-ES)" userId="76a92da8-81aa-41d9-aced-4adcbf252419" providerId="ADAL" clId="{DB56BC4E-8E1B-4574-B455-33B4891452AF}"/>
    <pc:docChg chg="modSld modNotesMaster">
      <pc:chgData name="Lara Alba (EAPN-ES)" userId="76a92da8-81aa-41d9-aced-4adcbf252419" providerId="ADAL" clId="{DB56BC4E-8E1B-4574-B455-33B4891452AF}" dt="2019-12-16T15:23:10.772" v="91"/>
      <pc:docMkLst>
        <pc:docMk/>
      </pc:docMkLst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56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57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58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59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60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61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62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63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64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65"/>
        </pc:sldMkLst>
      </pc:sldChg>
      <pc:sldChg chg="modNotes modNotesTx">
        <pc:chgData name="Lara Alba (EAPN-ES)" userId="76a92da8-81aa-41d9-aced-4adcbf252419" providerId="ADAL" clId="{DB56BC4E-8E1B-4574-B455-33B4891452AF}" dt="2019-12-16T15:23:10.772" v="91"/>
        <pc:sldMkLst>
          <pc:docMk/>
          <pc:sldMk cId="0" sldId="266"/>
        </pc:sldMkLst>
      </pc:sldChg>
      <pc:sldChg chg="modNotes modNotesTx">
        <pc:chgData name="Lara Alba (EAPN-ES)" userId="76a92da8-81aa-41d9-aced-4adcbf252419" providerId="ADAL" clId="{DB56BC4E-8E1B-4574-B455-33B4891452AF}" dt="2019-12-16T15:23:10.772" v="91"/>
        <pc:sldMkLst>
          <pc:docMk/>
          <pc:sldMk cId="0" sldId="267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0" sldId="268"/>
        </pc:sldMkLst>
      </pc:sldChg>
      <pc:sldChg chg="modNotes">
        <pc:chgData name="Lara Alba (EAPN-ES)" userId="76a92da8-81aa-41d9-aced-4adcbf252419" providerId="ADAL" clId="{DB56BC4E-8E1B-4574-B455-33B4891452AF}" dt="2019-12-16T15:23:10.772" v="91"/>
        <pc:sldMkLst>
          <pc:docMk/>
          <pc:sldMk cId="1081407436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1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76801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6684" y="4876801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78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12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Enfoque basado en temperaturas: consiste en medir la temperatura interna</a:t>
            </a:r>
          </a:p>
          <a:p>
            <a:r>
              <a:rPr lang="es-ES" dirty="0"/>
              <a:t>de la vivienda para establecer si está comprendida entre los 18 y los 21 grados</a:t>
            </a:r>
          </a:p>
          <a:p>
            <a:r>
              <a:rPr lang="es-ES" dirty="0"/>
              <a:t>determinados en las Recomendaciones de la OMS. Determina la pobreza</a:t>
            </a:r>
          </a:p>
          <a:p>
            <a:r>
              <a:rPr lang="es-ES" dirty="0"/>
              <a:t>energética en términos de calefacción, y no contempla otras necesidades</a:t>
            </a:r>
          </a:p>
          <a:p>
            <a:r>
              <a:rPr lang="es-ES" dirty="0"/>
              <a:t>energéticas de los hogares. Es una aproximación, aunque parcial.</a:t>
            </a:r>
          </a:p>
          <a:p>
            <a:r>
              <a:rPr lang="es-ES" dirty="0"/>
              <a:t>Enfoque basado en energía e ingresos del hogar: el umbral de pobreza</a:t>
            </a:r>
          </a:p>
          <a:p>
            <a:r>
              <a:rPr lang="es-ES" dirty="0"/>
              <a:t>energética se establece en el destino del 10% de la renta disponible en el</a:t>
            </a:r>
          </a:p>
          <a:p>
            <a:r>
              <a:rPr lang="es-ES" dirty="0"/>
              <a:t>hogar al gasto en energía. Si bien considera todos los usos de la energía</a:t>
            </a:r>
          </a:p>
          <a:p>
            <a:r>
              <a:rPr lang="es-ES" dirty="0"/>
              <a:t>doméstica y tiene un carácter objetivo, el umbral del 10% del gasto es</a:t>
            </a:r>
          </a:p>
          <a:p>
            <a:r>
              <a:rPr lang="es-ES" dirty="0"/>
              <a:t>arbitrario. No considera que para hogares de rentas muy bajas, un 10%</a:t>
            </a:r>
          </a:p>
          <a:p>
            <a:r>
              <a:rPr lang="es-ES" dirty="0"/>
              <a:t>de sus ingresos pueden ser insuficientes para cubrir sus necesidades</a:t>
            </a:r>
          </a:p>
          <a:p>
            <a:r>
              <a:rPr lang="es-ES" dirty="0"/>
              <a:t>energéticas. Además no considera las familias que por debajo de ese gasto,</a:t>
            </a:r>
          </a:p>
          <a:p>
            <a:r>
              <a:rPr lang="es-ES" dirty="0"/>
              <a:t>por ejemplo: familias que no estén realizando gasto energético por no poder</a:t>
            </a:r>
          </a:p>
          <a:p>
            <a:r>
              <a:rPr lang="es-ES" dirty="0"/>
              <a:t>permitírselo, reduciendo su consumo por debajo de los niveles adecuados.</a:t>
            </a:r>
          </a:p>
          <a:p>
            <a:r>
              <a:rPr lang="es-ES" dirty="0"/>
              <a:t>18FORMACIÓN PARA EL VOLUNTARIADO</a:t>
            </a:r>
          </a:p>
          <a:p>
            <a:r>
              <a:rPr lang="es-ES" dirty="0"/>
              <a:t>Enfoque basado en percepciones y declaraciones de los hogares: pretende</a:t>
            </a:r>
          </a:p>
          <a:p>
            <a:r>
              <a:rPr lang="es-ES" dirty="0"/>
              <a:t>establecer vía encuesta si, en opinión de los miembros del hogar, la vivienda</a:t>
            </a:r>
          </a:p>
          <a:p>
            <a:r>
              <a:rPr lang="es-ES" dirty="0"/>
              <a:t>reúne unas condiciones de confort energético adecuado (p.ej., mide si las</a:t>
            </a:r>
          </a:p>
          <a:p>
            <a:r>
              <a:rPr lang="es-ES" dirty="0"/>
              <a:t>personas entienden que la temperatura de su vivienda es adecuada).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804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49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energía como derecho</a:t>
            </a:r>
          </a:p>
          <a:p>
            <a:r>
              <a:rPr lang="es-ES" dirty="0"/>
              <a:t>La energía, siendo un bien que influye directamente en la posibilidad de vivir una vida digna, es un derecho básico al que todos deberíamos</a:t>
            </a:r>
          </a:p>
          <a:p>
            <a:r>
              <a:rPr lang="es-ES" dirty="0"/>
              <a:t>tener acceso a un precio justo, de forma generalizable y igualitaria. No puede ser un privilegio para unos pocos, sino un derecho para todo el</a:t>
            </a:r>
          </a:p>
          <a:p>
            <a:r>
              <a:rPr lang="es-ES" dirty="0"/>
              <a:t>mundo. Pese a que el derecho a la energía aun no se ha positivizado explícitamente como derecho humano, el rol esencial que ha jugado</a:t>
            </a:r>
          </a:p>
          <a:p>
            <a:r>
              <a:rPr lang="es-ES" dirty="0"/>
              <a:t>la energía en el desarrollo humano de las personas y de la sociedad durante los siglos </a:t>
            </a:r>
            <a:r>
              <a:rPr lang="es-ES" dirty="0" err="1"/>
              <a:t>xx</a:t>
            </a:r>
            <a:r>
              <a:rPr lang="es-ES" dirty="0"/>
              <a:t> y </a:t>
            </a:r>
            <a:r>
              <a:rPr lang="es-ES" dirty="0" err="1"/>
              <a:t>xxi</a:t>
            </a:r>
            <a:r>
              <a:rPr lang="es-ES" dirty="0"/>
              <a:t> sitúa la energía como un bien de primera</a:t>
            </a:r>
          </a:p>
          <a:p>
            <a:r>
              <a:rPr lang="es-ES" dirty="0"/>
              <a:t>necesidad al que se tiene que garantizar el acceso.</a:t>
            </a:r>
          </a:p>
          <a:p>
            <a:r>
              <a:rPr lang="es-ES" dirty="0"/>
              <a:t>A nivel internacional…</a:t>
            </a:r>
          </a:p>
          <a:p>
            <a:r>
              <a:rPr lang="es-ES" dirty="0"/>
              <a:t>Diferentes instrumentos internacionales hacen referencia, de forma</a:t>
            </a:r>
          </a:p>
          <a:p>
            <a:r>
              <a:rPr lang="es-ES" dirty="0"/>
              <a:t>explícita o implícita, al derecho humano a la energía:</a:t>
            </a:r>
          </a:p>
          <a:p>
            <a:r>
              <a:rPr lang="es-ES" dirty="0"/>
              <a:t>■ La Declaración Universal de los Derechos Humanos (DHDH) reconoce que «toda persona tiene derecho a un nivel de vida adecuado que le</a:t>
            </a:r>
          </a:p>
          <a:p>
            <a:r>
              <a:rPr lang="es-ES" dirty="0"/>
              <a:t>asegure la salud y el bienestar, y en especial la alimentación, la vivienda, la asistencia médica y los servicios sociales necesarios».</a:t>
            </a:r>
          </a:p>
          <a:p>
            <a:r>
              <a:rPr lang="es-ES" dirty="0"/>
              <a:t>■ La Declaración Universal de los Derechos Humanos Emergentes (DHDHE), un instrumento programático de la sociedad civil identifica «el derecho de todo ser humano de disponer de agua potable y saneamiento, y de energía».</a:t>
            </a:r>
          </a:p>
          <a:p>
            <a:r>
              <a:rPr lang="es-ES" dirty="0"/>
              <a:t>■ El Pacto Internacional de los Derechos Económicos, Sociales y Culturales (PIDESC) reconoce el derecho a una vivienda adecuada y</a:t>
            </a:r>
          </a:p>
          <a:p>
            <a:r>
              <a:rPr lang="es-ES" dirty="0"/>
              <a:t>el «derecho al acceso a energía para la cocina, la iluminación y la calefacción» y defensa que «los gastos derivados del uso del hogar deberían ser de un nivel</a:t>
            </a:r>
          </a:p>
          <a:p>
            <a:r>
              <a:rPr lang="es-ES" dirty="0"/>
              <a:t>que no impida ni comprometa la satisfacción de otras necesidades básicas».</a:t>
            </a:r>
          </a:p>
          <a:p>
            <a:r>
              <a:rPr lang="es-ES" dirty="0"/>
              <a:t>■ La Convención sobre la Eliminación de todas las Formas de Discriminación contra la Mujer instituye claramente el derecho a</a:t>
            </a:r>
          </a:p>
          <a:p>
            <a:r>
              <a:rPr lang="es-ES" dirty="0"/>
              <a:t>la electricidad como un derecho humano. </a:t>
            </a:r>
          </a:p>
          <a:p>
            <a:r>
              <a:rPr lang="es-ES" dirty="0"/>
              <a:t>A nivel europeo…</a:t>
            </a:r>
          </a:p>
          <a:p>
            <a:r>
              <a:rPr lang="es-ES" dirty="0"/>
              <a:t>A pesar de que la Convención Europea de Derechos Humanos (ECHR) no menciona el derecho a la energía, parece lógico argumentar que aquellos Estados miembros que permiten a sus ciudadanos vivir sin acceso a la energía están violando su dignidad humana. En 1988 el tribunal </a:t>
            </a:r>
            <a:r>
              <a:rPr lang="es-ES" dirty="0" err="1"/>
              <a:t>Cour</a:t>
            </a:r>
            <a:r>
              <a:rPr lang="es-ES" dirty="0"/>
              <a:t> </a:t>
            </a:r>
            <a:r>
              <a:rPr lang="es-ES" dirty="0" err="1"/>
              <a:t>d’Appel</a:t>
            </a:r>
            <a:r>
              <a:rPr lang="es-ES" dirty="0"/>
              <a:t> en Bruselas abordó esta cuestión bajo el paraguas del artículo 3 de esta convención y determinó que las autoridades públicas tienen la obligación de garantizar el suministro energético en el marco de los servicios sociales. </a:t>
            </a:r>
            <a:br>
              <a:rPr lang="es-ES" dirty="0"/>
            </a:br>
            <a:r>
              <a:rPr lang="es-ES" dirty="0"/>
              <a:t>El legislador europeo va introduciendo la energía como derecho en su normativa. Por ejemplo, la Directiva 72/2009 del mercado interno de electricidad obliga a los Estados miembros a adoptar las medidas necesarias para proteger a los consumidores vulnerables y a ofrecer prestaciones en el marco de los regímenes de seguridad social para garantizar el suministro de electricidad a los clientes vulnerables (art. 3.8).</a:t>
            </a:r>
          </a:p>
          <a:p>
            <a:r>
              <a:rPr lang="es-ES" dirty="0"/>
              <a:t>También a nivel europeo se trabajó en la Carta Europea del Consumidor de Energía. Pese a que se ha llegado a adoptar, esta citaba textualmente: «Los consumidores vulnerables de energía tendrán que beneficiarse de los servicios básicos esenciales a precios razonables, o incluso sin coste, si es necesario».</a:t>
            </a:r>
          </a:p>
          <a:p>
            <a:r>
              <a:rPr lang="es-ES" dirty="0"/>
              <a:t>A nivel estatal:</a:t>
            </a:r>
          </a:p>
          <a:p>
            <a:r>
              <a:rPr lang="es-ES" dirty="0"/>
              <a:t>El legislador nacional tampoco reconoce el derecho a la energía de forma específica pero sí de forma implícita en el artículo 47 de la Constitución española, que reconoce el derecho a gozar de una vivienda digna y adecuada, o en el artículo 43.1 CE, que reconoce el derecho a la protección de la salud y que la imposibilidad de mantener la vivienda a una temperatura de confort lleva asociada la aparición de muchas enfermedades. El Estado clasifica la energía como servicio de interés económico general y la ley del sector eléctrico (Ley 24/2013) determina que «el suministro de energía eléctrica constituye un servicio de interés económico general ya que su actividad económica y humana no puede entenderse hoy en día sin su existencia».</a:t>
            </a:r>
          </a:p>
          <a:p>
            <a:r>
              <a:rPr lang="es-ES" dirty="0"/>
              <a:t>A pesar de que se habla del derecho a la energía como un derecho generalizable, es evidente que afecta mayoritariamente a los sujetos más vulnerables, como la gente mayor, los enfermos, los niños o las personas con menos recursos económicos. Por tanto, el derecho a la energía debería entenderse como una exigencia de los consumidores</a:t>
            </a:r>
          </a:p>
          <a:p>
            <a:r>
              <a:rPr lang="es-ES" dirty="0"/>
              <a:t>más vulnerables, más débiles, frente a aquellos agentes con más poder, como las administraciones públicas o las compañías energéticas.</a:t>
            </a:r>
          </a:p>
          <a:p>
            <a:r>
              <a:rPr lang="es-ES" dirty="0"/>
              <a:t>La crisis de los combustibles fósiles, la volatilidad de los precios, la demanda global y otras cuestiones geopolíticas dificultaran cada vez más el acceso a la energía a un precio asequible. Por esto es indispensable avanzar en el reconocimiento de la energía como derecho fundamental de las personas.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999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24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8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25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1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La Unión </a:t>
            </a:r>
            <a:r>
              <a:rPr lang="en-US" dirty="0" err="1"/>
              <a:t>Europea</a:t>
            </a:r>
            <a:r>
              <a:rPr lang="en-US" dirty="0"/>
              <a:t> </a:t>
            </a:r>
            <a:r>
              <a:rPr lang="en-US" dirty="0" err="1"/>
              <a:t>propuso</a:t>
            </a:r>
            <a:r>
              <a:rPr lang="en-US" dirty="0"/>
              <a:t> el </a:t>
            </a:r>
            <a:r>
              <a:rPr lang="en-US" dirty="0" err="1"/>
              <a:t>indicador</a:t>
            </a:r>
            <a:r>
              <a:rPr lang="en-US" dirty="0"/>
              <a:t> AROPE (At risk of poverty and/or</a:t>
            </a:r>
          </a:p>
          <a:p>
            <a:pPr lvl="0"/>
            <a:r>
              <a:rPr lang="en-US" dirty="0"/>
              <a:t>exclusion) para </a:t>
            </a:r>
            <a:r>
              <a:rPr lang="en-US" dirty="0" err="1"/>
              <a:t>evaluar</a:t>
            </a:r>
            <a:r>
              <a:rPr lang="en-US" dirty="0"/>
              <a:t> el </a:t>
            </a:r>
            <a:r>
              <a:rPr lang="en-US" dirty="0" err="1"/>
              <a:t>grado</a:t>
            </a:r>
            <a:r>
              <a:rPr lang="en-US" dirty="0"/>
              <a:t> de </a:t>
            </a:r>
            <a:r>
              <a:rPr lang="en-US" dirty="0" err="1"/>
              <a:t>cumplimiento</a:t>
            </a:r>
            <a:r>
              <a:rPr lang="en-US" dirty="0"/>
              <a:t> de los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inclusión</a:t>
            </a:r>
            <a:endParaRPr lang="en-US" dirty="0"/>
          </a:p>
          <a:p>
            <a:pPr lvl="0"/>
            <a:r>
              <a:rPr lang="en-US" dirty="0"/>
              <a:t>social </a:t>
            </a:r>
            <a:r>
              <a:rPr lang="en-US" dirty="0" err="1"/>
              <a:t>propuestos</a:t>
            </a:r>
            <a:r>
              <a:rPr lang="en-US" dirty="0"/>
              <a:t> en la </a:t>
            </a:r>
            <a:r>
              <a:rPr lang="en-US" dirty="0" err="1"/>
              <a:t>Estrategia</a:t>
            </a:r>
            <a:r>
              <a:rPr lang="en-US" dirty="0"/>
              <a:t> EU2020 y que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referencia</a:t>
            </a:r>
            <a:r>
              <a:rPr lang="en-US" dirty="0"/>
              <a:t> al </a:t>
            </a:r>
            <a:r>
              <a:rPr lang="en-US" dirty="0" err="1"/>
              <a:t>porcentaje</a:t>
            </a:r>
            <a:endParaRPr lang="en-US" dirty="0"/>
          </a:p>
          <a:p>
            <a:pPr lvl="0"/>
            <a:r>
              <a:rPr lang="en-US" dirty="0"/>
              <a:t>de población que se </a:t>
            </a:r>
            <a:r>
              <a:rPr lang="en-US" dirty="0" err="1"/>
              <a:t>encuentra</a:t>
            </a:r>
            <a:r>
              <a:rPr lang="en-US" dirty="0"/>
              <a:t> en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y/o </a:t>
            </a:r>
            <a:r>
              <a:rPr lang="en-US" dirty="0" err="1"/>
              <a:t>exclusión</a:t>
            </a:r>
            <a:r>
              <a:rPr lang="en-US" dirty="0"/>
              <a:t> social.</a:t>
            </a:r>
          </a:p>
          <a:p>
            <a:pPr lvl="0"/>
            <a:r>
              <a:rPr lang="en-US" dirty="0"/>
              <a:t>El </a:t>
            </a:r>
            <a:r>
              <a:rPr lang="en-US" dirty="0" err="1"/>
              <a:t>indicador</a:t>
            </a:r>
            <a:r>
              <a:rPr lang="en-US" dirty="0"/>
              <a:t> </a:t>
            </a:r>
            <a:r>
              <a:rPr lang="en-US" dirty="0" err="1"/>
              <a:t>combina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de </a:t>
            </a:r>
            <a:r>
              <a:rPr lang="en-US" dirty="0" err="1"/>
              <a:t>renta</a:t>
            </a:r>
            <a:r>
              <a:rPr lang="en-US" dirty="0"/>
              <a:t>, </a:t>
            </a:r>
            <a:r>
              <a:rPr lang="en-US" dirty="0" err="1"/>
              <a:t>posibilidades</a:t>
            </a:r>
            <a:r>
              <a:rPr lang="en-US" dirty="0"/>
              <a:t> de </a:t>
            </a:r>
            <a:r>
              <a:rPr lang="en-US" dirty="0" err="1"/>
              <a:t>consumo</a:t>
            </a:r>
            <a:r>
              <a:rPr lang="en-US" dirty="0"/>
              <a:t> y </a:t>
            </a:r>
            <a:r>
              <a:rPr lang="en-US" dirty="0" err="1"/>
              <a:t>empleo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Es </a:t>
            </a:r>
            <a:r>
              <a:rPr lang="en-US" dirty="0" err="1"/>
              <a:t>decir</a:t>
            </a:r>
            <a:r>
              <a:rPr lang="en-US" dirty="0"/>
              <a:t>, una persona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situación</a:t>
            </a:r>
            <a:r>
              <a:rPr lang="en-US" dirty="0"/>
              <a:t> AROPE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cumple</a:t>
            </a:r>
            <a:r>
              <a:rPr lang="en-US" dirty="0"/>
              <a:t> al </a:t>
            </a:r>
            <a:r>
              <a:rPr lang="en-US" dirty="0" err="1"/>
              <a:t>menos</a:t>
            </a:r>
            <a:r>
              <a:rPr lang="en-US" dirty="0"/>
              <a:t> uno de los</a:t>
            </a:r>
          </a:p>
          <a:p>
            <a:pPr lvl="0"/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criterios</a:t>
            </a:r>
            <a:r>
              <a:rPr lang="en-US" dirty="0"/>
              <a:t> </a:t>
            </a:r>
            <a:r>
              <a:rPr lang="en-US" dirty="0" err="1"/>
              <a:t>siguientes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1.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2.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privación</a:t>
            </a:r>
            <a:r>
              <a:rPr lang="en-US" dirty="0"/>
              <a:t> material </a:t>
            </a:r>
            <a:r>
              <a:rPr lang="en-US" dirty="0" err="1"/>
              <a:t>severa</a:t>
            </a:r>
            <a:r>
              <a:rPr lang="en-US" dirty="0"/>
              <a:t> (PMS).</a:t>
            </a:r>
          </a:p>
          <a:p>
            <a:pPr lvl="0"/>
            <a:r>
              <a:rPr lang="en-US" dirty="0"/>
              <a:t>3. </a:t>
            </a:r>
            <a:r>
              <a:rPr lang="en-US" dirty="0" err="1"/>
              <a:t>Vive</a:t>
            </a:r>
            <a:r>
              <a:rPr lang="en-US" dirty="0"/>
              <a:t> en un </a:t>
            </a:r>
            <a:r>
              <a:rPr lang="en-US" dirty="0" err="1"/>
              <a:t>hogar</a:t>
            </a:r>
            <a:r>
              <a:rPr lang="en-US" dirty="0"/>
              <a:t> con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intensidad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 (BITH).</a:t>
            </a:r>
          </a:p>
          <a:p>
            <a:pPr lvl="0"/>
            <a:r>
              <a:rPr lang="en-US" dirty="0"/>
              <a:t>El </a:t>
            </a:r>
            <a:r>
              <a:rPr lang="en-US" dirty="0" err="1"/>
              <a:t>indicador</a:t>
            </a:r>
            <a:r>
              <a:rPr lang="en-US" dirty="0"/>
              <a:t> AROPE define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agrupada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, a las personas que</a:t>
            </a:r>
          </a:p>
          <a:p>
            <a:pPr lvl="0"/>
            <a:r>
              <a:rPr lang="en-US" dirty="0" err="1"/>
              <a:t>cumplen</a:t>
            </a:r>
            <a:r>
              <a:rPr lang="en-US" dirty="0"/>
              <a:t> uno o </a:t>
            </a:r>
            <a:r>
              <a:rPr lang="en-US" dirty="0" err="1"/>
              <a:t>más</a:t>
            </a:r>
            <a:r>
              <a:rPr lang="en-US" dirty="0"/>
              <a:t> de los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criterios</a:t>
            </a:r>
            <a:r>
              <a:rPr lang="en-US" dirty="0"/>
              <a:t> </a:t>
            </a:r>
            <a:r>
              <a:rPr lang="en-US" dirty="0" err="1"/>
              <a:t>mencionados</a:t>
            </a:r>
            <a:r>
              <a:rPr lang="en-US" dirty="0"/>
              <a:t> y se </a:t>
            </a:r>
            <a:r>
              <a:rPr lang="en-US" dirty="0" err="1"/>
              <a:t>expresa</a:t>
            </a:r>
            <a:r>
              <a:rPr lang="en-US" dirty="0"/>
              <a:t> en </a:t>
            </a:r>
            <a:r>
              <a:rPr lang="en-US" dirty="0" err="1"/>
              <a:t>porcentaje</a:t>
            </a:r>
            <a:endParaRPr lang="en-US" dirty="0"/>
          </a:p>
          <a:p>
            <a:pPr lvl="0"/>
            <a:r>
              <a:rPr lang="en-US" dirty="0" err="1"/>
              <a:t>sobre</a:t>
            </a:r>
            <a:r>
              <a:rPr lang="en-US" dirty="0"/>
              <a:t> el total de la población.</a:t>
            </a:r>
          </a:p>
          <a:p>
            <a:pPr lvl="0"/>
            <a:r>
              <a:rPr lang="en-US" dirty="0"/>
              <a:t>Se debe </a:t>
            </a:r>
            <a:r>
              <a:rPr lang="en-US" dirty="0" err="1"/>
              <a:t>remarcar</a:t>
            </a:r>
            <a:r>
              <a:rPr lang="en-US" dirty="0"/>
              <a:t> que el AROPE y la </a:t>
            </a:r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son </a:t>
            </a:r>
            <a:r>
              <a:rPr lang="en-US" dirty="0" err="1"/>
              <a:t>indicadores</a:t>
            </a:r>
            <a:endParaRPr lang="en-US" dirty="0"/>
          </a:p>
          <a:p>
            <a:pPr lvl="0"/>
            <a:r>
              <a:rPr lang="en-US" dirty="0" err="1"/>
              <a:t>diferentes</a:t>
            </a:r>
            <a:r>
              <a:rPr lang="en-US" dirty="0"/>
              <a:t>, </a:t>
            </a:r>
            <a:r>
              <a:rPr lang="en-US" dirty="0" err="1"/>
              <a:t>pues</a:t>
            </a:r>
            <a:r>
              <a:rPr lang="en-US" dirty="0"/>
              <a:t> </a:t>
            </a:r>
            <a:r>
              <a:rPr lang="en-US" dirty="0" err="1"/>
              <a:t>miden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distintas</a:t>
            </a:r>
            <a:r>
              <a:rPr lang="en-US" dirty="0"/>
              <a:t>; el primero </a:t>
            </a:r>
            <a:r>
              <a:rPr lang="en-US" dirty="0" err="1"/>
              <a:t>mide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y</a:t>
            </a:r>
          </a:p>
          <a:p>
            <a:pPr lvl="0"/>
            <a:r>
              <a:rPr lang="en-US" dirty="0" err="1"/>
              <a:t>exclusión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conjunto y el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definición</a:t>
            </a:r>
            <a:endParaRPr lang="en-US" dirty="0"/>
          </a:p>
          <a:p>
            <a:pPr lvl="0"/>
            <a:r>
              <a:rPr lang="en-US" dirty="0" err="1"/>
              <a:t>implica</a:t>
            </a:r>
            <a:r>
              <a:rPr lang="en-US" dirty="0"/>
              <a:t> que las personas que </a:t>
            </a:r>
            <a:r>
              <a:rPr lang="en-US" dirty="0" err="1"/>
              <a:t>están</a:t>
            </a:r>
            <a:r>
              <a:rPr lang="en-US" dirty="0"/>
              <a:t> en </a:t>
            </a:r>
            <a:r>
              <a:rPr lang="en-US" dirty="0" err="1"/>
              <a:t>situación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están</a:t>
            </a:r>
            <a:endParaRPr lang="en-US" dirty="0"/>
          </a:p>
          <a:p>
            <a:pPr lvl="0"/>
            <a:r>
              <a:rPr lang="en-US" dirty="0" err="1"/>
              <a:t>contabilizadas</a:t>
            </a:r>
            <a:r>
              <a:rPr lang="en-US" dirty="0"/>
              <a:t> en el </a:t>
            </a:r>
            <a:r>
              <a:rPr lang="en-US" dirty="0" err="1"/>
              <a:t>indicador</a:t>
            </a:r>
            <a:r>
              <a:rPr lang="en-US" dirty="0"/>
              <a:t> AROPE, </a:t>
            </a:r>
            <a:r>
              <a:rPr lang="en-US" dirty="0" err="1"/>
              <a:t>pero</a:t>
            </a:r>
            <a:r>
              <a:rPr lang="en-US" dirty="0"/>
              <a:t> es </a:t>
            </a:r>
            <a:r>
              <a:rPr lang="en-US" dirty="0" err="1"/>
              <a:t>posible</a:t>
            </a:r>
            <a:r>
              <a:rPr lang="en-US" dirty="0"/>
              <a:t> que personas </a:t>
            </a:r>
            <a:r>
              <a:rPr lang="en-US" dirty="0" err="1"/>
              <a:t>incluidas</a:t>
            </a:r>
            <a:r>
              <a:rPr lang="en-US" dirty="0"/>
              <a:t> en</a:t>
            </a:r>
          </a:p>
          <a:p>
            <a:pPr lvl="0"/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último</a:t>
            </a:r>
            <a:r>
              <a:rPr lang="en-US" dirty="0"/>
              <a:t> no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76801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6684" y="4876801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39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85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Más de la mitad de la población vive en el límite de sus posibilidades, y algo más de una cuarta parte del total (27,1%) llega a fin de mes con dificultad o con mucha dificultad. </a:t>
            </a:r>
          </a:p>
          <a:p>
            <a:endParaRPr lang="es-ES" dirty="0"/>
          </a:p>
          <a:p>
            <a:r>
              <a:rPr lang="es-ES" dirty="0"/>
              <a:t>En lo que se refiere a esta variable, se ha progresado, pero esta mejora es absolutamente insuficiente.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13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32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94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891" y="797764"/>
            <a:ext cx="7836427" cy="7453739"/>
            <a:chOff x="0" y="0"/>
            <a:chExt cx="10448569" cy="9938318"/>
          </a:xfrm>
        </p:grpSpPr>
        <p:sp>
          <p:nvSpPr>
            <p:cNvPr id="3" name="TextBox 3"/>
            <p:cNvSpPr txBox="1"/>
            <p:nvPr/>
          </p:nvSpPr>
          <p:spPr>
            <a:xfrm>
              <a:off x="394544" y="28575"/>
              <a:ext cx="9735280" cy="697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77"/>
                </a:lnSpc>
              </a:pPr>
              <a:r>
                <a:rPr lang="en-US" sz="3582" spc="322" dirty="0">
                  <a:solidFill>
                    <a:srgbClr val="FFFFFF"/>
                  </a:solidFill>
                  <a:latin typeface="Aileron Regular Bold"/>
                </a:rPr>
                <a:t>17 DICIEMBRE, 2019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113186"/>
              <a:ext cx="10448569" cy="7720116"/>
            </a:xfrm>
            <a:prstGeom prst="rect">
              <a:avLst/>
            </a:prstGeom>
            <a:solidFill>
              <a:srgbClr val="4D4A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94544" y="1781377"/>
              <a:ext cx="9735280" cy="6175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86"/>
                </a:lnSpc>
              </a:pPr>
              <a:r>
                <a:rPr lang="en-US" sz="9256">
                  <a:solidFill>
                    <a:srgbClr val="FFFDFD"/>
                  </a:solidFill>
                  <a:latin typeface="Aileron Heavy"/>
                </a:rPr>
                <a:t>Pobreza y Exclusión Social en España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94544" y="9138101"/>
              <a:ext cx="9735280" cy="800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84"/>
                </a:lnSpc>
              </a:pPr>
              <a:r>
                <a:rPr lang="en-US" sz="3631" spc="399">
                  <a:solidFill>
                    <a:srgbClr val="FFFFFF"/>
                  </a:solidFill>
                  <a:latin typeface="Aileron Regular"/>
                </a:rPr>
                <a:t>Un enfoque de derechos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619779" y="0"/>
            <a:ext cx="12938441" cy="11204107"/>
            <a:chOff x="0" y="0"/>
            <a:chExt cx="4282440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8863" r="-18863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11889" y="8537233"/>
            <a:ext cx="1955436" cy="14421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1891" y="9011991"/>
            <a:ext cx="2512664" cy="967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82287" y="4656384"/>
            <a:ext cx="7296150" cy="3212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2"/>
              </a:lnSpc>
            </a:pPr>
            <a:r>
              <a:rPr lang="es-ES" sz="3600" spc="126" dirty="0">
                <a:solidFill>
                  <a:srgbClr val="4D4A46"/>
                </a:solidFill>
                <a:latin typeface="Aileron Heavy"/>
              </a:rPr>
              <a:t>“Si no existe una frontera clara entre exclusión e inclusión es en gran parte debido a la naturaleza inestable y a veces efímera del empleo.” </a:t>
            </a:r>
            <a:endParaRPr lang="en-US" sz="3600" spc="126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9364064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 dirty="0">
                <a:solidFill>
                  <a:srgbClr val="4D4A46"/>
                </a:solidFill>
                <a:latin typeface="Aileron Regular Italics"/>
              </a:rPr>
              <a:t>Fuente: AROPE 2018 EAPN-ES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F3A463-FA55-45F1-B062-730AF87A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95300"/>
            <a:ext cx="9829800" cy="88487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1440A9-61B3-45B5-8EFB-E0D0ACE4C41C}"/>
              </a:ext>
            </a:extLst>
          </p:cNvPr>
          <p:cNvSpPr txBox="1"/>
          <p:nvPr/>
        </p:nvSpPr>
        <p:spPr>
          <a:xfrm>
            <a:off x="10668000" y="495300"/>
            <a:ext cx="6096000" cy="352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83" dirty="0">
                <a:solidFill>
                  <a:srgbClr val="FFFFFF"/>
                </a:solidFill>
                <a:latin typeface="Aileron Heavy Bold"/>
              </a:rPr>
              <a:t>TASA DE POBREZA SEGÚN ACTIVIDAD</a:t>
            </a:r>
          </a:p>
        </p:txBody>
      </p:sp>
    </p:spTree>
    <p:extLst>
      <p:ext uri="{BB962C8B-B14F-4D97-AF65-F5344CB8AC3E}">
        <p14:creationId xmlns:p14="http://schemas.microsoft.com/office/powerpoint/2010/main" val="108140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11714"/>
            <a:ext cx="6679573" cy="4060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3"/>
              </a:lnSpc>
            </a:pPr>
            <a:r>
              <a:rPr lang="en-US" sz="6506" spc="390">
                <a:solidFill>
                  <a:srgbClr val="4D4A46"/>
                </a:solidFill>
                <a:latin typeface="Aileron Heavy Bold"/>
              </a:rPr>
              <a:t>ENFOQUES PARA MEDIR LA POBREZA ENERGÉTICA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532368" y="1534140"/>
            <a:ext cx="1418691" cy="96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 dirty="0">
                <a:solidFill>
                  <a:schemeClr val="bg1"/>
                </a:solidFill>
                <a:latin typeface="Aileron Heavy Bold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32368" y="3699523"/>
            <a:ext cx="1418691" cy="96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 dirty="0">
                <a:solidFill>
                  <a:schemeClr val="bg1"/>
                </a:solidFill>
                <a:latin typeface="Aileron Heavy Bold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32368" y="5943566"/>
            <a:ext cx="1418691" cy="96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en-US" sz="6506" spc="390" dirty="0">
                <a:solidFill>
                  <a:schemeClr val="bg1"/>
                </a:solidFill>
                <a:latin typeface="Aileron Heavy Bold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09212" y="1591088"/>
            <a:ext cx="559505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02" dirty="0" err="1">
                <a:solidFill>
                  <a:srgbClr val="4D4A46"/>
                </a:solidFill>
                <a:latin typeface="Aileron Heavy"/>
              </a:rPr>
              <a:t>Basado</a:t>
            </a:r>
            <a:r>
              <a:rPr lang="en-US" sz="3400" spc="102" dirty="0">
                <a:solidFill>
                  <a:srgbClr val="4D4A46"/>
                </a:solidFill>
                <a:latin typeface="Aileron Heavy"/>
              </a:rPr>
              <a:t> en las </a:t>
            </a:r>
            <a:r>
              <a:rPr lang="en-US" sz="3400" spc="102" dirty="0" err="1">
                <a:solidFill>
                  <a:srgbClr val="4D4A46"/>
                </a:solidFill>
                <a:latin typeface="Aileron Heavy"/>
              </a:rPr>
              <a:t>temperaturas</a:t>
            </a:r>
            <a:endParaRPr lang="en-US" sz="3400" spc="102" dirty="0">
              <a:solidFill>
                <a:srgbClr val="4D4A46"/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75875" y="3718573"/>
            <a:ext cx="559505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02">
                <a:solidFill>
                  <a:srgbClr val="4D4A46"/>
                </a:solidFill>
                <a:latin typeface="Aileron Heavy"/>
              </a:rPr>
              <a:t>Basado en energía e ingresos del hogar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275875" y="5972141"/>
            <a:ext cx="5595058" cy="2585165"/>
            <a:chOff x="0" y="0"/>
            <a:chExt cx="7460077" cy="3446887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7460077" cy="206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spc="102">
                  <a:solidFill>
                    <a:srgbClr val="4D4A46"/>
                  </a:solidFill>
                  <a:latin typeface="Aileron Heavy"/>
                </a:rPr>
                <a:t>Basado en percepciones y declaraciones de los hogares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114657"/>
              <a:ext cx="7460077" cy="1332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400" spc="120">
                  <a:solidFill>
                    <a:srgbClr val="4D4A46"/>
                  </a:solidFill>
                  <a:latin typeface="Aileron Regular"/>
                </a:rPr>
                <a:t>Mantener la vivienda a una temperatura adecuada.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rot="-5400000">
            <a:off x="5036132" y="5096893"/>
            <a:ext cx="7963168" cy="140392"/>
          </a:xfrm>
          <a:prstGeom prst="rect">
            <a:avLst/>
          </a:prstGeom>
          <a:solidFill>
            <a:srgbClr val="FFFDFD"/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-1113291"/>
            <a:ext cx="15839941" cy="1583994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1324610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1324610" y="6350000"/>
                  </a:lnTo>
                  <a:lnTo>
                    <a:pt x="6350000" y="635000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4D4A4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66226" y="312634"/>
            <a:ext cx="9578343" cy="142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4"/>
              </a:lnSpc>
            </a:pPr>
            <a:r>
              <a:rPr lang="en-US" sz="4670" spc="140" dirty="0" err="1">
                <a:solidFill>
                  <a:srgbClr val="FFFDFD"/>
                </a:solidFill>
                <a:latin typeface="Aileron Heavy"/>
              </a:rPr>
              <a:t>Mantener</a:t>
            </a:r>
            <a:r>
              <a:rPr lang="en-US" sz="4670" spc="140" dirty="0">
                <a:solidFill>
                  <a:srgbClr val="FFFDFD"/>
                </a:solidFill>
                <a:latin typeface="Aileron Heavy"/>
              </a:rPr>
              <a:t> la </a:t>
            </a:r>
            <a:r>
              <a:rPr lang="en-US" sz="4670" spc="140" dirty="0" err="1">
                <a:solidFill>
                  <a:srgbClr val="FFFDFD"/>
                </a:solidFill>
                <a:latin typeface="Aileron Heavy"/>
              </a:rPr>
              <a:t>vivienda</a:t>
            </a:r>
            <a:r>
              <a:rPr lang="en-US" sz="4670" spc="140" dirty="0">
                <a:solidFill>
                  <a:srgbClr val="FFFDFD"/>
                </a:solidFill>
                <a:latin typeface="Aileron Heavy"/>
              </a:rPr>
              <a:t> a una </a:t>
            </a:r>
            <a:r>
              <a:rPr lang="en-US" sz="4670" spc="140" dirty="0" err="1">
                <a:solidFill>
                  <a:srgbClr val="FFFDFD"/>
                </a:solidFill>
                <a:latin typeface="Aileron Heavy"/>
              </a:rPr>
              <a:t>temperatura</a:t>
            </a:r>
            <a:r>
              <a:rPr lang="en-US" sz="4670" spc="140" dirty="0">
                <a:solidFill>
                  <a:srgbClr val="FFFDFD"/>
                </a:solidFill>
                <a:latin typeface="Aileron Heavy"/>
              </a:rPr>
              <a:t> </a:t>
            </a:r>
            <a:r>
              <a:rPr lang="en-US" sz="4670" spc="140" dirty="0" err="1">
                <a:solidFill>
                  <a:srgbClr val="FFFDFD"/>
                </a:solidFill>
                <a:latin typeface="Aileron Heavy"/>
              </a:rPr>
              <a:t>adecuada</a:t>
            </a:r>
            <a:r>
              <a:rPr lang="en-US" sz="4670" spc="140" dirty="0">
                <a:solidFill>
                  <a:srgbClr val="FFFDFD"/>
                </a:solidFill>
                <a:latin typeface="Aileron Heavy"/>
              </a:rPr>
              <a:t>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99307" y="9584169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>
                <a:solidFill>
                  <a:srgbClr val="FFFFFF"/>
                </a:solidFill>
                <a:latin typeface="Aileron Regular Italics"/>
              </a:rPr>
              <a:t>Fuente: AROPE 2018 EAPN-ES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024734-88B9-4DDB-8D96-2FE14D88D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7900"/>
            <a:ext cx="13639800" cy="7026564"/>
          </a:xfrm>
          <a:prstGeom prst="rect">
            <a:avLst/>
          </a:prstGeom>
        </p:spPr>
      </p:pic>
      <p:pic>
        <p:nvPicPr>
          <p:cNvPr id="8" name="Gráfico 7" descr="Flecha con curva ligera">
            <a:extLst>
              <a:ext uri="{FF2B5EF4-FFF2-40B4-BE49-F238E27FC236}">
                <a16:creationId xmlns:a16="http://schemas.microsoft.com/office/drawing/2014/main" id="{FC5F744F-4C80-44EB-99D0-94D494D50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74118">
            <a:off x="14042854" y="4803535"/>
            <a:ext cx="1666463" cy="16664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E6DC31-D0A3-48D8-A9F8-9DAF9CD95F04}"/>
              </a:ext>
            </a:extLst>
          </p:cNvPr>
          <p:cNvSpPr txBox="1"/>
          <p:nvPr/>
        </p:nvSpPr>
        <p:spPr>
          <a:xfrm>
            <a:off x="15839941" y="4950191"/>
            <a:ext cx="1874152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70" spc="140" dirty="0">
                <a:solidFill>
                  <a:srgbClr val="FFFDFD"/>
                </a:solidFill>
                <a:latin typeface="Aileron Heavy"/>
              </a:rPr>
              <a:t>9,1%</a:t>
            </a:r>
          </a:p>
        </p:txBody>
      </p:sp>
      <p:pic>
        <p:nvPicPr>
          <p:cNvPr id="11" name="Gráfico 10" descr="Flecha curva en el sentido de las agujas del reloj">
            <a:extLst>
              <a:ext uri="{FF2B5EF4-FFF2-40B4-BE49-F238E27FC236}">
                <a16:creationId xmlns:a16="http://schemas.microsoft.com/office/drawing/2014/main" id="{5CB8655E-CA8E-4797-9A24-9C888AC0F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686695">
            <a:off x="13840061" y="5657413"/>
            <a:ext cx="2063255" cy="20632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86E6B08-1BDB-4A6F-8B26-77D0D05671E2}"/>
              </a:ext>
            </a:extLst>
          </p:cNvPr>
          <p:cNvSpPr txBox="1"/>
          <p:nvPr/>
        </p:nvSpPr>
        <p:spPr>
          <a:xfrm>
            <a:off x="15839941" y="6806680"/>
            <a:ext cx="1874152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70" spc="140" dirty="0">
                <a:solidFill>
                  <a:srgbClr val="FFFDFD"/>
                </a:solidFill>
                <a:latin typeface="Aileron Heavy"/>
              </a:rPr>
              <a:t>4,8%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21011"/>
            <a:ext cx="4865698" cy="2879803"/>
            <a:chOff x="0" y="-133350"/>
            <a:chExt cx="6487597" cy="3839739"/>
          </a:xfrm>
        </p:grpSpPr>
        <p:sp>
          <p:nvSpPr>
            <p:cNvPr id="3" name="TextBox 3"/>
            <p:cNvSpPr txBox="1"/>
            <p:nvPr/>
          </p:nvSpPr>
          <p:spPr>
            <a:xfrm>
              <a:off x="0" y="-133350"/>
              <a:ext cx="6487597" cy="77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39"/>
                </a:lnSpc>
              </a:pPr>
              <a:r>
                <a:rPr lang="en-US" sz="3234" spc="-116" dirty="0">
                  <a:solidFill>
                    <a:srgbClr val="4D4A46"/>
                  </a:solidFill>
                  <a:latin typeface="Aileron Regular Bold Italics"/>
                </a:rPr>
                <a:t>A NIVEL INTERNACIONAL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71600" y="737574"/>
              <a:ext cx="5115997" cy="29688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70788" lvl="1" indent="-457200">
                <a:lnSpc>
                  <a:spcPts val="4527"/>
                </a:lnSpc>
                <a:buFont typeface="Arial" panose="020B0604020202020204" pitchFamily="34" charset="0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DHDH</a:t>
              </a:r>
            </a:p>
            <a:p>
              <a:pPr marL="670788" lvl="1" indent="-457200">
                <a:lnSpc>
                  <a:spcPts val="4527"/>
                </a:lnSpc>
                <a:buFont typeface="Arial" panose="020B0604020202020204" pitchFamily="34" charset="0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DHDHE</a:t>
              </a:r>
            </a:p>
            <a:p>
              <a:pPr marL="670788" lvl="1" indent="-457200">
                <a:lnSpc>
                  <a:spcPts val="4527"/>
                </a:lnSpc>
                <a:buFont typeface="Arial" panose="020B0604020202020204" pitchFamily="34" charset="0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PIDESC</a:t>
              </a:r>
            </a:p>
            <a:p>
              <a:pPr algn="ctr">
                <a:lnSpc>
                  <a:spcPts val="4527"/>
                </a:lnSpc>
              </a:pPr>
              <a:endParaRPr lang="en-US" sz="2587" spc="129" dirty="0">
                <a:solidFill>
                  <a:srgbClr val="4D4A46"/>
                </a:solidFill>
                <a:latin typeface="Aileron Regular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73838" y="5050711"/>
            <a:ext cx="4340324" cy="4047711"/>
            <a:chOff x="0" y="-133350"/>
            <a:chExt cx="5787099" cy="5396950"/>
          </a:xfrm>
        </p:grpSpPr>
        <p:sp>
          <p:nvSpPr>
            <p:cNvPr id="6" name="TextBox 6"/>
            <p:cNvSpPr txBox="1"/>
            <p:nvPr/>
          </p:nvSpPr>
          <p:spPr>
            <a:xfrm>
              <a:off x="0" y="-133350"/>
              <a:ext cx="5787099" cy="77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39"/>
                </a:lnSpc>
              </a:pPr>
              <a:r>
                <a:rPr lang="en-US" sz="3234">
                  <a:solidFill>
                    <a:srgbClr val="4D4A46"/>
                  </a:solidFill>
                  <a:latin typeface="Aileron Regular Bold Italics"/>
                </a:rPr>
                <a:t>A NIVEL EUROPEO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55149" y="737573"/>
              <a:ext cx="5331950" cy="45260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70788" lvl="1" indent="-457200">
                <a:lnSpc>
                  <a:spcPts val="4527"/>
                </a:lnSpc>
                <a:buFont typeface="Arial" panose="020B0604020202020204" pitchFamily="34" charset="0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ECHR</a:t>
              </a:r>
            </a:p>
            <a:p>
              <a:pPr marL="670788" lvl="1" indent="-457200">
                <a:lnSpc>
                  <a:spcPts val="4527"/>
                </a:lnSpc>
                <a:buFont typeface="Arial" panose="020B0604020202020204" pitchFamily="34" charset="0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DIRECTIVA 72/2009</a:t>
              </a:r>
            </a:p>
            <a:p>
              <a:pPr marL="670788" lvl="1" indent="-457200">
                <a:lnSpc>
                  <a:spcPts val="4527"/>
                </a:lnSpc>
                <a:buFont typeface="Arial" panose="020B0604020202020204" pitchFamily="34" charset="0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CARTA EUROPEA DEL CONSUMIDOR DE ENERGÍA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918976" y="6780422"/>
            <a:ext cx="4340324" cy="1629699"/>
            <a:chOff x="0" y="0"/>
            <a:chExt cx="5787099" cy="2172932"/>
          </a:xfrm>
        </p:grpSpPr>
        <p:sp>
          <p:nvSpPr>
            <p:cNvPr id="9" name="TextBox 9"/>
            <p:cNvSpPr txBox="1"/>
            <p:nvPr/>
          </p:nvSpPr>
          <p:spPr>
            <a:xfrm>
              <a:off x="0" y="-133350"/>
              <a:ext cx="5787099" cy="77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39"/>
                </a:lnSpc>
              </a:pPr>
              <a:r>
                <a:rPr lang="en-US" sz="3234">
                  <a:solidFill>
                    <a:srgbClr val="4D4A46"/>
                  </a:solidFill>
                  <a:latin typeface="Aileron Regular Bold Italics"/>
                </a:rPr>
                <a:t>A NIVEL ESTATAL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37573"/>
              <a:ext cx="5787099" cy="1435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7177" lvl="1" indent="-213589" algn="ctr">
                <a:lnSpc>
                  <a:spcPts val="4527"/>
                </a:lnSpc>
                <a:buFont typeface="Arial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LEY 24/2013</a:t>
              </a:r>
            </a:p>
            <a:p>
              <a:pPr marL="427177" lvl="1" indent="-213589" algn="ctr">
                <a:lnSpc>
                  <a:spcPts val="4527"/>
                </a:lnSpc>
                <a:buFont typeface="Arial"/>
                <a:buChar char="•"/>
              </a:pPr>
              <a:r>
                <a:rPr lang="en-US" sz="2587" spc="129" dirty="0">
                  <a:solidFill>
                    <a:srgbClr val="4D4A46"/>
                  </a:solidFill>
                  <a:latin typeface="Aileron Regular Bold"/>
                </a:rPr>
                <a:t>CE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07732" y="990470"/>
            <a:ext cx="13672537" cy="203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6506" spc="390">
                <a:solidFill>
                  <a:srgbClr val="FFFDFD"/>
                </a:solidFill>
                <a:latin typeface="Aileron Heavy Bold"/>
              </a:rPr>
              <a:t>LA ENERGÍA COMO UN DERECHO HUMANO</a:t>
            </a:r>
          </a:p>
        </p:txBody>
      </p:sp>
      <p:sp>
        <p:nvSpPr>
          <p:cNvPr id="12" name="AutoShape 12"/>
          <p:cNvSpPr/>
          <p:nvPr/>
        </p:nvSpPr>
        <p:spPr>
          <a:xfrm rot="-5400000">
            <a:off x="3834786" y="5889896"/>
            <a:ext cx="5007395" cy="151353"/>
          </a:xfrm>
          <a:prstGeom prst="rect">
            <a:avLst/>
          </a:prstGeom>
          <a:solidFill>
            <a:srgbClr val="FFFDFD"/>
          </a:solidFill>
        </p:spPr>
      </p:sp>
      <p:sp>
        <p:nvSpPr>
          <p:cNvPr id="13" name="AutoShape 13"/>
          <p:cNvSpPr/>
          <p:nvPr/>
        </p:nvSpPr>
        <p:spPr>
          <a:xfrm rot="-5400000">
            <a:off x="9626584" y="5889896"/>
            <a:ext cx="5007395" cy="151353"/>
          </a:xfrm>
          <a:prstGeom prst="rect">
            <a:avLst/>
          </a:prstGeom>
          <a:solidFill>
            <a:srgbClr val="FFFDFD"/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3511" y="3170937"/>
            <a:ext cx="10725845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10000">
                <a:solidFill>
                  <a:srgbClr val="FFFFFF"/>
                </a:solidFill>
                <a:latin typeface="Aileron Heavy Bold"/>
              </a:rPr>
              <a:t>¡Muchas gracias por su atención!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9355" y="2337438"/>
            <a:ext cx="5385827" cy="3972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64242" y="9220200"/>
            <a:ext cx="559505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44">
                <a:solidFill>
                  <a:srgbClr val="4D4A46"/>
                </a:solidFill>
                <a:latin typeface="Aileron Regular"/>
              </a:rPr>
              <a:t>Collab Space Central Pitch Deck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36823" y="556922"/>
            <a:ext cx="14614354" cy="8835681"/>
            <a:chOff x="0" y="0"/>
            <a:chExt cx="2792483" cy="1688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92483" cy="1688305"/>
            </a:xfrm>
            <a:custGeom>
              <a:avLst/>
              <a:gdLst/>
              <a:ahLst/>
              <a:cxnLst/>
              <a:rect l="l" t="t" r="r" b="b"/>
              <a:pathLst>
                <a:path w="2792483" h="1688305">
                  <a:moveTo>
                    <a:pt x="0" y="0"/>
                  </a:moveTo>
                  <a:lnTo>
                    <a:pt x="0" y="1688305"/>
                  </a:lnTo>
                  <a:lnTo>
                    <a:pt x="2792483" y="1688305"/>
                  </a:lnTo>
                  <a:lnTo>
                    <a:pt x="2792483" y="0"/>
                  </a:lnTo>
                  <a:lnTo>
                    <a:pt x="0" y="0"/>
                  </a:lnTo>
                  <a:close/>
                  <a:moveTo>
                    <a:pt x="2731523" y="1627345"/>
                  </a:moveTo>
                  <a:lnTo>
                    <a:pt x="59690" y="1627345"/>
                  </a:lnTo>
                  <a:lnTo>
                    <a:pt x="59690" y="59690"/>
                  </a:lnTo>
                  <a:lnTo>
                    <a:pt x="2731523" y="59690"/>
                  </a:lnTo>
                  <a:lnTo>
                    <a:pt x="2731523" y="16273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297984" y="1645144"/>
            <a:ext cx="11692031" cy="6277300"/>
            <a:chOff x="0" y="0"/>
            <a:chExt cx="15589375" cy="8369733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5589375" cy="1426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22"/>
                </a:lnSpc>
              </a:pPr>
              <a:r>
                <a:rPr lang="en-US" sz="7018" spc="210">
                  <a:solidFill>
                    <a:srgbClr val="4E748B"/>
                  </a:solidFill>
                  <a:latin typeface="Aileron Heavy"/>
                </a:rPr>
                <a:t>El concepto de Pobreza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30103"/>
              <a:ext cx="15589375" cy="6539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85"/>
                </a:lnSpc>
              </a:pPr>
              <a:r>
                <a:rPr lang="en-US" sz="3509" spc="315">
                  <a:solidFill>
                    <a:srgbClr val="FFFDFD"/>
                  </a:solidFill>
                  <a:latin typeface="Aileron Regular Italics"/>
                </a:rPr>
                <a:t>"La pobreza no es el fruto de un hado maligno o de las fuerzas de la naturaleza, sino la consecuencia de situaciones de injusticia y de problemas estructurales causados por prácticas y decisiones humanas, que pueden y deben ser modificadas en atención a los derechos irrenunciables que todo ser humano posee."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342153">
            <a:off x="-6864882" y="-603775"/>
            <a:ext cx="14577645" cy="97123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2114" y="3193419"/>
            <a:ext cx="7507186" cy="22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88"/>
              </a:lnSpc>
            </a:pPr>
            <a:r>
              <a:rPr lang="en-US" sz="17800">
                <a:solidFill>
                  <a:srgbClr val="FFFDFD"/>
                </a:solidFill>
                <a:latin typeface="Aileron Heavy Bold"/>
              </a:rPr>
              <a:t>26,1%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52114" y="2000629"/>
            <a:ext cx="7507186" cy="65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2"/>
              </a:lnSpc>
            </a:pPr>
            <a:r>
              <a:rPr lang="en-US" sz="4210" spc="126">
                <a:solidFill>
                  <a:srgbClr val="4D4A46"/>
                </a:solidFill>
                <a:latin typeface="Aileron Heavy"/>
              </a:rPr>
              <a:t>¿Sabías que?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52114" y="5523753"/>
            <a:ext cx="7507186" cy="221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8"/>
              </a:lnSpc>
            </a:pPr>
            <a:r>
              <a:rPr lang="en-US" sz="3715" spc="334">
                <a:solidFill>
                  <a:srgbClr val="4D4A46"/>
                </a:solidFill>
                <a:latin typeface="Aileron Regular Italics"/>
              </a:rPr>
              <a:t>De la población española está en riesgo de pobreza y/o exclusión social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52114" y="7849210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>
                <a:solidFill>
                  <a:srgbClr val="4D4A46"/>
                </a:solidFill>
                <a:latin typeface="Aileron Regular Italics"/>
              </a:rPr>
              <a:t>Fuente: Encuesta de Condiciones de Vida 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144948" y="5143500"/>
            <a:ext cx="5945920" cy="594592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C7D0D8">
                <a:alpha val="25882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117908" y="2278325"/>
            <a:ext cx="5945920" cy="594592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C7D0D8">
                <a:alpha val="25882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09149" y="363307"/>
            <a:ext cx="15872839" cy="157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5060" spc="303">
                <a:solidFill>
                  <a:srgbClr val="FFFFFF"/>
                </a:solidFill>
                <a:latin typeface="Aileron Heavy Bold"/>
              </a:rPr>
              <a:t>Consenso Europeo para la medición:</a:t>
            </a:r>
          </a:p>
          <a:p>
            <a:pPr algn="ctr">
              <a:lnSpc>
                <a:spcPts val="6224"/>
              </a:lnSpc>
            </a:pPr>
            <a:r>
              <a:rPr lang="en-US" sz="5060" spc="303">
                <a:solidFill>
                  <a:srgbClr val="FFFFFF"/>
                </a:solidFill>
                <a:latin typeface="Aileron Heavy Bold"/>
              </a:rPr>
              <a:t> INDICADOR AROPE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754664" y="5143500"/>
            <a:ext cx="5945920" cy="594592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C7D0D8">
                <a:alpha val="25882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838470" y="7094745"/>
            <a:ext cx="846407" cy="112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05"/>
              </a:lnSpc>
            </a:pPr>
            <a:r>
              <a:rPr lang="en-US" sz="7240" spc="434">
                <a:solidFill>
                  <a:srgbClr val="4D4A46"/>
                </a:solidFill>
                <a:latin typeface="Aileron Heavy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73931" y="6870033"/>
            <a:ext cx="4272258" cy="580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r>
              <a:rPr lang="en-US" sz="3000" spc="270">
                <a:solidFill>
                  <a:srgbClr val="4D4A46"/>
                </a:solidFill>
                <a:latin typeface="Aileron Regular Bold Italics"/>
              </a:rPr>
              <a:t>BITH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8105" y="7485575"/>
            <a:ext cx="2361289" cy="147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6"/>
              </a:lnSpc>
            </a:pPr>
            <a:r>
              <a:rPr lang="en-US" sz="2283" spc="114" dirty="0">
                <a:solidFill>
                  <a:srgbClr val="4D4A46"/>
                </a:solidFill>
                <a:latin typeface="Aileron Regular"/>
              </a:rPr>
              <a:t>Baja </a:t>
            </a:r>
            <a:r>
              <a:rPr lang="en-US" sz="2283" spc="114" dirty="0" err="1">
                <a:solidFill>
                  <a:srgbClr val="4D4A46"/>
                </a:solidFill>
                <a:latin typeface="Aileron Regular"/>
              </a:rPr>
              <a:t>intensidad</a:t>
            </a:r>
            <a:r>
              <a:rPr lang="en-US" sz="2283" spc="114" dirty="0">
                <a:solidFill>
                  <a:srgbClr val="4D4A46"/>
                </a:solidFill>
                <a:latin typeface="Aileron Regular"/>
              </a:rPr>
              <a:t> de </a:t>
            </a:r>
            <a:r>
              <a:rPr lang="en-US" sz="2283" spc="114" dirty="0" err="1">
                <a:solidFill>
                  <a:srgbClr val="4D4A46"/>
                </a:solidFill>
                <a:latin typeface="Aileron Regular"/>
              </a:rPr>
              <a:t>trabajo</a:t>
            </a:r>
            <a:r>
              <a:rPr lang="en-US" sz="2283" spc="114" dirty="0">
                <a:solidFill>
                  <a:srgbClr val="4D4A46"/>
                </a:solidFill>
                <a:latin typeface="Aileron Regular"/>
              </a:rPr>
              <a:t> por </a:t>
            </a:r>
            <a:r>
              <a:rPr lang="en-US" sz="2283" spc="114" dirty="0" err="1">
                <a:solidFill>
                  <a:srgbClr val="4D4A46"/>
                </a:solidFill>
                <a:latin typeface="Aileron Regular"/>
              </a:rPr>
              <a:t>hogar</a:t>
            </a:r>
            <a:endParaRPr lang="en-US" sz="2283" spc="114" dirty="0">
              <a:solidFill>
                <a:srgbClr val="4D4A46"/>
              </a:solidFill>
              <a:latin typeface="Aileron Regular"/>
            </a:endParaRPr>
          </a:p>
        </p:txBody>
      </p:sp>
      <p:sp>
        <p:nvSpPr>
          <p:cNvPr id="12" name="AutoShape 12"/>
          <p:cNvSpPr/>
          <p:nvPr/>
        </p:nvSpPr>
        <p:spPr>
          <a:xfrm rot="-5400000">
            <a:off x="9137870" y="7845451"/>
            <a:ext cx="1526188" cy="81925"/>
          </a:xfrm>
          <a:prstGeom prst="rect">
            <a:avLst/>
          </a:prstGeom>
          <a:solidFill>
            <a:srgbClr val="FFFDFD"/>
          </a:solidFill>
        </p:spPr>
      </p:sp>
      <p:grpSp>
        <p:nvGrpSpPr>
          <p:cNvPr id="13" name="Group 13"/>
          <p:cNvGrpSpPr/>
          <p:nvPr/>
        </p:nvGrpSpPr>
        <p:grpSpPr>
          <a:xfrm>
            <a:off x="2495225" y="6879339"/>
            <a:ext cx="5426571" cy="1786212"/>
            <a:chOff x="0" y="0"/>
            <a:chExt cx="7235428" cy="238161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420814"/>
              <a:ext cx="1076874" cy="1419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97"/>
                </a:lnSpc>
              </a:pPr>
              <a:r>
                <a:rPr lang="en-US" sz="6908" spc="414">
                  <a:solidFill>
                    <a:srgbClr val="4D4A46"/>
                  </a:solidFill>
                  <a:latin typeface="Aileron Heavy Bold"/>
                </a:rPr>
                <a:t>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99881" y="-123825"/>
              <a:ext cx="5435547" cy="154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9"/>
                </a:lnSpc>
              </a:pPr>
              <a:r>
                <a:rPr lang="en-US" sz="2999" spc="269">
                  <a:solidFill>
                    <a:srgbClr val="4D4A46"/>
                  </a:solidFill>
                  <a:latin typeface="Aileron Regular Bold Italics"/>
                </a:rPr>
                <a:t>RIESGO DE POBREZA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99881" y="1531761"/>
              <a:ext cx="5435547" cy="557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13"/>
                </a:lnSpc>
              </a:pPr>
              <a:r>
                <a:rPr lang="en-US" sz="2178" spc="108">
                  <a:solidFill>
                    <a:srgbClr val="4D4A46"/>
                  </a:solidFill>
                  <a:latin typeface="Aileron Regular"/>
                </a:rPr>
                <a:t>Según el umbral de renta</a:t>
              </a:r>
            </a:p>
          </p:txBody>
        </p:sp>
        <p:sp>
          <p:nvSpPr>
            <p:cNvPr id="17" name="AutoShape 17"/>
            <p:cNvSpPr/>
            <p:nvPr/>
          </p:nvSpPr>
          <p:spPr>
            <a:xfrm rot="-5400000">
              <a:off x="250816" y="1358624"/>
              <a:ext cx="1941752" cy="104233"/>
            </a:xfrm>
            <a:prstGeom prst="rect">
              <a:avLst/>
            </a:prstGeom>
            <a:solidFill>
              <a:srgbClr val="FFFDF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5972668" y="3845991"/>
            <a:ext cx="905184" cy="1205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24"/>
              </a:lnSpc>
            </a:pPr>
            <a:r>
              <a:rPr lang="en-US" sz="7743" spc="464">
                <a:solidFill>
                  <a:srgbClr val="4D4A46"/>
                </a:solidFill>
                <a:latin typeface="Aileron Heavy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00410" y="3293273"/>
            <a:ext cx="4568934" cy="58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5"/>
              </a:lnSpc>
            </a:pPr>
            <a:r>
              <a:rPr lang="en-US" sz="3052" spc="274">
                <a:solidFill>
                  <a:srgbClr val="4D4A46"/>
                </a:solidFill>
                <a:latin typeface="Aileron Regular Bold Italics"/>
              </a:rPr>
              <a:t>PMS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71651" y="3881475"/>
            <a:ext cx="2459591" cy="196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3"/>
              </a:lnSpc>
            </a:pPr>
            <a:r>
              <a:rPr lang="en-US" sz="2253" spc="112" dirty="0" err="1">
                <a:solidFill>
                  <a:srgbClr val="4D4A46"/>
                </a:solidFill>
                <a:latin typeface="Aileron Regular"/>
              </a:rPr>
              <a:t>Privación</a:t>
            </a:r>
            <a:r>
              <a:rPr lang="en-US" sz="2253" spc="112" dirty="0">
                <a:solidFill>
                  <a:srgbClr val="4D4A46"/>
                </a:solidFill>
                <a:latin typeface="Aileron Regular"/>
              </a:rPr>
              <a:t> material </a:t>
            </a:r>
            <a:r>
              <a:rPr lang="en-US" sz="2253" spc="112" dirty="0" err="1">
                <a:solidFill>
                  <a:srgbClr val="4D4A46"/>
                </a:solidFill>
                <a:latin typeface="Aileron Regular"/>
              </a:rPr>
              <a:t>severa</a:t>
            </a:r>
            <a:r>
              <a:rPr lang="en-US" sz="2253" spc="112" dirty="0">
                <a:solidFill>
                  <a:srgbClr val="4D4A46"/>
                </a:solidFill>
                <a:latin typeface="Aileron Regular"/>
              </a:rPr>
              <a:t> de al </a:t>
            </a:r>
            <a:r>
              <a:rPr lang="en-US" sz="2253" spc="112" dirty="0" err="1">
                <a:solidFill>
                  <a:srgbClr val="4D4A46"/>
                </a:solidFill>
                <a:latin typeface="Aileron Regular"/>
              </a:rPr>
              <a:t>menos</a:t>
            </a:r>
            <a:r>
              <a:rPr lang="en-US" sz="2253" spc="112" dirty="0">
                <a:solidFill>
                  <a:srgbClr val="4D4A46"/>
                </a:solidFill>
                <a:latin typeface="Aileron Regular"/>
              </a:rPr>
              <a:t> 4 de los 9 </a:t>
            </a:r>
            <a:r>
              <a:rPr lang="en-US" sz="2253" spc="112" dirty="0" err="1">
                <a:solidFill>
                  <a:srgbClr val="4D4A46"/>
                </a:solidFill>
                <a:latin typeface="Aileron Regular"/>
              </a:rPr>
              <a:t>ítems</a:t>
            </a:r>
            <a:r>
              <a:rPr lang="en-US" sz="2253" spc="112" dirty="0">
                <a:solidFill>
                  <a:srgbClr val="4D4A46"/>
                </a:solidFill>
                <a:latin typeface="Aileron Regular"/>
              </a:rPr>
              <a:t> </a:t>
            </a:r>
          </a:p>
        </p:txBody>
      </p:sp>
      <p:sp>
        <p:nvSpPr>
          <p:cNvPr id="21" name="AutoShape 21"/>
          <p:cNvSpPr/>
          <p:nvPr/>
        </p:nvSpPr>
        <p:spPr>
          <a:xfrm rot="-5400000">
            <a:off x="6183496" y="4646844"/>
            <a:ext cx="1632170" cy="87615"/>
          </a:xfrm>
          <a:prstGeom prst="rect">
            <a:avLst/>
          </a:prstGeom>
          <a:solidFill>
            <a:srgbClr val="FFFDFD"/>
          </a:solidFill>
        </p:spPr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5039988" y="-338627"/>
            <a:ext cx="10964254" cy="10964254"/>
            <a:chOff x="0" y="0"/>
            <a:chExt cx="1695450" cy="16954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9149" y="363307"/>
            <a:ext cx="10716051" cy="1713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</a:pPr>
            <a:r>
              <a:rPr lang="en-US" sz="5583" dirty="0">
                <a:solidFill>
                  <a:srgbClr val="FFFFFF"/>
                </a:solidFill>
                <a:latin typeface="Aileron Heavy Bold"/>
              </a:rPr>
              <a:t>INDICADOR AROPE </a:t>
            </a:r>
          </a:p>
          <a:p>
            <a:pPr algn="ctr">
              <a:lnSpc>
                <a:spcPts val="6867"/>
              </a:lnSpc>
            </a:pPr>
            <a:r>
              <a:rPr lang="en-US" sz="5583" dirty="0">
                <a:solidFill>
                  <a:srgbClr val="FFFFFF"/>
                </a:solidFill>
                <a:latin typeface="Aileron Heavy Bold"/>
              </a:rPr>
              <a:t>A NIVEL ESTATAL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04354" y="9650491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>
                <a:solidFill>
                  <a:srgbClr val="4D4A46"/>
                </a:solidFill>
                <a:latin typeface="Aileron Regular Italics"/>
              </a:rPr>
              <a:t>Fuente: AROPE 2018 EAPN-ES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86CD3B-D0C1-4A4B-AF81-D176725C8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9" y="2705100"/>
            <a:ext cx="10833784" cy="5562600"/>
          </a:xfrm>
          <a:prstGeom prst="rect">
            <a:avLst/>
          </a:prstGeom>
        </p:spPr>
      </p:pic>
      <p:pic>
        <p:nvPicPr>
          <p:cNvPr id="5" name="Imagen 4" descr="Imagen que contiene cd&#10;&#10;Descripción generada automáticamente">
            <a:extLst>
              <a:ext uri="{FF2B5EF4-FFF2-40B4-BE49-F238E27FC236}">
                <a16:creationId xmlns:a16="http://schemas.microsoft.com/office/drawing/2014/main" id="{23E8A474-EE7F-41A4-9238-A65C59AB7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08873"/>
            <a:ext cx="6328241" cy="9927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9148" y="417032"/>
            <a:ext cx="17513276" cy="867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</a:pPr>
            <a:r>
              <a:rPr lang="en-US" sz="5583" dirty="0">
                <a:solidFill>
                  <a:srgbClr val="FFFFFF"/>
                </a:solidFill>
                <a:latin typeface="Aileron Heavy Bold"/>
              </a:rPr>
              <a:t>DIFICULTAD PARA LLEGAR A FIN DE MES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192000" y="9656150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 dirty="0">
                <a:solidFill>
                  <a:srgbClr val="4D4A46"/>
                </a:solidFill>
                <a:latin typeface="Aileron Regular Italics"/>
              </a:rPr>
              <a:t>Fuente: AROPE 2018 EAPN-ES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B7AE1F-AB53-495F-B0AF-486392E6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0" y="1657435"/>
            <a:ext cx="15006919" cy="78035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53399" y="363307"/>
            <a:ext cx="9769025" cy="1738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</a:pPr>
            <a:r>
              <a:rPr lang="en-US" sz="5583" dirty="0">
                <a:solidFill>
                  <a:srgbClr val="FFFFFF"/>
                </a:solidFill>
                <a:latin typeface="Aileron Heavy Bold"/>
              </a:rPr>
              <a:t>INDICADOR AROPE </a:t>
            </a:r>
          </a:p>
          <a:p>
            <a:pPr algn="ctr">
              <a:lnSpc>
                <a:spcPts val="6867"/>
              </a:lnSpc>
            </a:pPr>
            <a:r>
              <a:rPr lang="en-US" sz="5583" dirty="0">
                <a:solidFill>
                  <a:srgbClr val="FFFFFF"/>
                </a:solidFill>
                <a:latin typeface="Aileron Heavy Bold"/>
              </a:rPr>
              <a:t>EN GALICIA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069837" y="9646842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>
                <a:solidFill>
                  <a:srgbClr val="4D4A46"/>
                </a:solidFill>
                <a:latin typeface="Aileron Regular Italics"/>
              </a:rPr>
              <a:t>Fuente: AROPE 2018 EAPN-ES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87DFAC-7B9E-454C-B96A-572EC4E2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132367"/>
            <a:ext cx="10360467" cy="7086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A3A74B-2F54-43CD-B5FF-A68B3EA45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7879"/>
            <a:ext cx="6172200" cy="96912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9149" y="363307"/>
            <a:ext cx="17513276" cy="173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</a:pPr>
            <a:r>
              <a:rPr lang="en-US" sz="5583" dirty="0">
                <a:solidFill>
                  <a:srgbClr val="FFFFFF"/>
                </a:solidFill>
                <a:latin typeface="Aileron Heavy Bold"/>
              </a:rPr>
              <a:t>DIFICULTAD PARA LLEGAR A FIN DE MES </a:t>
            </a:r>
          </a:p>
          <a:p>
            <a:pPr algn="ctr">
              <a:lnSpc>
                <a:spcPts val="6867"/>
              </a:lnSpc>
            </a:pPr>
            <a:r>
              <a:rPr lang="en-US" sz="5583" dirty="0">
                <a:solidFill>
                  <a:srgbClr val="FFFFFF"/>
                </a:solidFill>
                <a:latin typeface="Aileron Heavy Bold"/>
              </a:rPr>
              <a:t>EN GALICIA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10230" y="9582474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>
                <a:solidFill>
                  <a:srgbClr val="4D4A46"/>
                </a:solidFill>
                <a:latin typeface="Aileron Regular Italics"/>
              </a:rPr>
              <a:t>Fuente: AROPE 2018 EAPN-ES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E94ECC-40B2-4EE4-9FB3-A5B01EAB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400300"/>
            <a:ext cx="13220700" cy="7026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15617"/>
          <a:stretch>
            <a:fillRect/>
          </a:stretch>
        </p:blipFill>
        <p:spPr>
          <a:xfrm rot="2342153">
            <a:off x="-7691951" y="-1547028"/>
            <a:ext cx="15162796" cy="106242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2114" y="3193419"/>
            <a:ext cx="7507186" cy="22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88"/>
              </a:lnSpc>
            </a:pPr>
            <a:r>
              <a:rPr lang="en-US" sz="17800">
                <a:solidFill>
                  <a:srgbClr val="FFFDFD"/>
                </a:solidFill>
                <a:latin typeface="Aileron Heavy Bold"/>
              </a:rPr>
              <a:t>32,6%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52114" y="2000629"/>
            <a:ext cx="7507186" cy="65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2"/>
              </a:lnSpc>
            </a:pPr>
            <a:r>
              <a:rPr lang="en-US" sz="4210" spc="126">
                <a:solidFill>
                  <a:srgbClr val="4D4A46"/>
                </a:solidFill>
                <a:latin typeface="Aileron Heavy"/>
              </a:rPr>
              <a:t>¿Sabías que?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52114" y="5523753"/>
            <a:ext cx="7507186" cy="146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8"/>
              </a:lnSpc>
            </a:pPr>
            <a:r>
              <a:rPr lang="en-US" sz="3715" spc="334">
                <a:solidFill>
                  <a:srgbClr val="4D4A46"/>
                </a:solidFill>
                <a:latin typeface="Aileron Regular Italics"/>
              </a:rPr>
              <a:t>De las personas en situación de pobreza tienen trabajo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52114" y="7173730"/>
            <a:ext cx="7507186" cy="42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100" spc="105" dirty="0">
                <a:solidFill>
                  <a:srgbClr val="4D4A46"/>
                </a:solidFill>
                <a:latin typeface="Aileron Regular Italics"/>
              </a:rPr>
              <a:t>Fuente: AROPE 2018 EAPN-ES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470B4A20321743B6DA4F20DCDF716B" ma:contentTypeVersion="11" ma:contentTypeDescription="Crear nuevo documento." ma:contentTypeScope="" ma:versionID="404b70b8cc9134da705436d0f9bb0c52">
  <xsd:schema xmlns:xsd="http://www.w3.org/2001/XMLSchema" xmlns:xs="http://www.w3.org/2001/XMLSchema" xmlns:p="http://schemas.microsoft.com/office/2006/metadata/properties" xmlns:ns3="712bacf5-bf5c-43b0-8c45-816f8cfd4a65" xmlns:ns4="b5f79dca-da10-4381-b8f8-494ad7b2f335" targetNamespace="http://schemas.microsoft.com/office/2006/metadata/properties" ma:root="true" ma:fieldsID="60da576e3b2e5184bc0e1f1a2ad5c063" ns3:_="" ns4:_="">
    <xsd:import namespace="712bacf5-bf5c-43b0-8c45-816f8cfd4a65"/>
    <xsd:import namespace="b5f79dca-da10-4381-b8f8-494ad7b2f3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bacf5-bf5c-43b0-8c45-816f8cfd4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79dca-da10-4381-b8f8-494ad7b2f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8E53A5-47EB-4C4D-90A7-11F3570BD4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1E9F52-5430-4F44-949B-A95A73464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bacf5-bf5c-43b0-8c45-816f8cfd4a65"/>
    <ds:schemaRef ds:uri="b5f79dca-da10-4381-b8f8-494ad7b2f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90E9A5-A95B-419E-9D61-093C5CBA8D1A}">
  <ds:schemaRefs>
    <ds:schemaRef ds:uri="http://purl.org/dc/elements/1.1/"/>
    <ds:schemaRef ds:uri="b5f79dca-da10-4381-b8f8-494ad7b2f335"/>
    <ds:schemaRef ds:uri="712bacf5-bf5c-43b0-8c45-816f8cfd4a6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1693</Words>
  <Application>Microsoft Office PowerPoint</Application>
  <PresentationFormat>Personalizado</PresentationFormat>
  <Paragraphs>146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Calibri</vt:lpstr>
      <vt:lpstr>Arial</vt:lpstr>
      <vt:lpstr>Aileron Heavy Bold</vt:lpstr>
      <vt:lpstr>Aileron Regular</vt:lpstr>
      <vt:lpstr>Aileron Regular Bold Italics</vt:lpstr>
      <vt:lpstr>Aileron Regular Bold</vt:lpstr>
      <vt:lpstr>Aileron Regular Italics</vt:lpstr>
      <vt:lpstr>Aileron Heavy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Pitch Deck Presentation</dc:title>
  <dc:creator>Lara.Alba</dc:creator>
  <cp:lastModifiedBy>Lara Alba (EAPN-ES)</cp:lastModifiedBy>
  <cp:revision>4</cp:revision>
  <dcterms:created xsi:type="dcterms:W3CDTF">2006-08-16T00:00:00Z</dcterms:created>
  <dcterms:modified xsi:type="dcterms:W3CDTF">2019-12-16T15:23:20Z</dcterms:modified>
  <dc:identifier>DADuKE5F3gk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0x0101008C470B4A20321743B6DA4F20DCDF716B</vt:lpwstr>
  </property>
</Properties>
</file>