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1"/>
  </p:sldMasterIdLst>
  <p:notesMasterIdLst>
    <p:notesMasterId r:id="rId31"/>
  </p:notesMasterIdLst>
  <p:handoutMasterIdLst>
    <p:handoutMasterId r:id="rId32"/>
  </p:handoutMasterIdLst>
  <p:sldIdLst>
    <p:sldId id="661" r:id="rId2"/>
    <p:sldId id="660" r:id="rId3"/>
    <p:sldId id="290" r:id="rId4"/>
    <p:sldId id="291" r:id="rId5"/>
    <p:sldId id="292" r:id="rId6"/>
    <p:sldId id="552" r:id="rId7"/>
    <p:sldId id="572" r:id="rId8"/>
    <p:sldId id="576" r:id="rId9"/>
    <p:sldId id="578" r:id="rId10"/>
    <p:sldId id="557" r:id="rId11"/>
    <p:sldId id="571" r:id="rId12"/>
    <p:sldId id="581" r:id="rId13"/>
    <p:sldId id="580" r:id="rId14"/>
    <p:sldId id="648" r:id="rId15"/>
    <p:sldId id="583" r:id="rId16"/>
    <p:sldId id="662" r:id="rId17"/>
    <p:sldId id="584" r:id="rId18"/>
    <p:sldId id="663" r:id="rId19"/>
    <p:sldId id="585" r:id="rId20"/>
    <p:sldId id="664" r:id="rId21"/>
    <p:sldId id="587" r:id="rId22"/>
    <p:sldId id="588" r:id="rId23"/>
    <p:sldId id="649" r:id="rId24"/>
    <p:sldId id="589" r:id="rId25"/>
    <p:sldId id="590" r:id="rId26"/>
    <p:sldId id="586" r:id="rId27"/>
    <p:sldId id="295" r:id="rId28"/>
    <p:sldId id="650" r:id="rId29"/>
    <p:sldId id="665"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is Jiménez Meneses" initials="LJ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B1B"/>
    <a:srgbClr val="9A1A35"/>
    <a:srgbClr val="9B1515"/>
    <a:srgbClr val="D2DFEE"/>
    <a:srgbClr val="DBE5F1"/>
    <a:srgbClr val="A0172B"/>
    <a:srgbClr val="C5D5E9"/>
    <a:srgbClr val="A9C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85" autoAdjust="0"/>
    <p:restoredTop sz="93759" autoAdjust="0"/>
  </p:normalViewPr>
  <p:slideViewPr>
    <p:cSldViewPr>
      <p:cViewPr>
        <p:scale>
          <a:sx n="66" d="100"/>
          <a:sy n="66" d="100"/>
        </p:scale>
        <p:origin x="-1272" y="-16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ario invitado" userId="S::urn:spo:anon#a106a64c4b9bd908d81e0db6ec9547b98226f6babc50631a229173b4f24af54f::" providerId="AD" clId="Web-{BE215FE5-39F8-579E-004D-F43BFAAC83CE}"/>
    <pc:docChg chg="addSld delSld modSld">
      <pc:chgData name="Usuario invitado" userId="S::urn:spo:anon#a106a64c4b9bd908d81e0db6ec9547b98226f6babc50631a229173b4f24af54f::" providerId="AD" clId="Web-{BE215FE5-39F8-579E-004D-F43BFAAC83CE}" dt="2018-12-11T22:57:26.214" v="8"/>
      <pc:docMkLst>
        <pc:docMk/>
      </pc:docMkLst>
      <pc:sldChg chg="delSp modSp del">
        <pc:chgData name="Usuario invitado" userId="S::urn:spo:anon#a106a64c4b9bd908d81e0db6ec9547b98226f6babc50631a229173b4f24af54f::" providerId="AD" clId="Web-{BE215FE5-39F8-579E-004D-F43BFAAC83CE}" dt="2018-12-11T22:57:26.214" v="8"/>
        <pc:sldMkLst>
          <pc:docMk/>
          <pc:sldMk cId="474082247" sldId="592"/>
        </pc:sldMkLst>
        <pc:picChg chg="del mod">
          <ac:chgData name="Usuario invitado" userId="S::urn:spo:anon#a106a64c4b9bd908d81e0db6ec9547b98226f6babc50631a229173b4f24af54f::" providerId="AD" clId="Web-{BE215FE5-39F8-579E-004D-F43BFAAC83CE}" dt="2018-12-11T22:56:00.448" v="3"/>
          <ac:picMkLst>
            <pc:docMk/>
            <pc:sldMk cId="474082247" sldId="592"/>
            <ac:picMk id="2" creationId="{00000000-0000-0000-0000-000000000000}"/>
          </ac:picMkLst>
        </pc:picChg>
      </pc:sldChg>
      <pc:sldChg chg="modSp add replId addAnim modAnim">
        <pc:chgData name="Usuario invitado" userId="S::urn:spo:anon#a106a64c4b9bd908d81e0db6ec9547b98226f6babc50631a229173b4f24af54f::" providerId="AD" clId="Web-{BE215FE5-39F8-579E-004D-F43BFAAC83CE}" dt="2018-12-11T22:57:23.995" v="7" actId="1076"/>
        <pc:sldMkLst>
          <pc:docMk/>
          <pc:sldMk cId="2139624523" sldId="652"/>
        </pc:sldMkLst>
        <pc:picChg chg="mod">
          <ac:chgData name="Usuario invitado" userId="S::urn:spo:anon#a106a64c4b9bd908d81e0db6ec9547b98226f6babc50631a229173b4f24af54f::" providerId="AD" clId="Web-{BE215FE5-39F8-579E-004D-F43BFAAC83CE}" dt="2018-12-11T22:57:23.995" v="7" actId="1076"/>
          <ac:picMkLst>
            <pc:docMk/>
            <pc:sldMk cId="2139624523" sldId="652"/>
            <ac:picMk id="2" creationId="{00000000-0000-0000-0000-000000000000}"/>
          </ac:picMkLst>
        </pc:picChg>
      </pc:sldChg>
    </pc:docChg>
  </pc:docChgLst>
  <pc:docChgLst>
    <pc:chgData name="Usuario invitado" userId="S::urn:spo:anon#a106a64c4b9bd908d81e0db6ec9547b98226f6babc50631a229173b4f24af54f::" providerId="AD" clId="Web-{225E7000-AE68-5B9E-F7FA-EF793A5587D3}"/>
    <pc:docChg chg="modSld sldOrd">
      <pc:chgData name="Usuario invitado" userId="S::urn:spo:anon#a106a64c4b9bd908d81e0db6ec9547b98226f6babc50631a229173b4f24af54f::" providerId="AD" clId="Web-{225E7000-AE68-5B9E-F7FA-EF793A5587D3}" dt="2018-12-11T11:33:46.593" v="17"/>
      <pc:docMkLst>
        <pc:docMk/>
      </pc:docMkLst>
      <pc:sldChg chg="modSp">
        <pc:chgData name="Usuario invitado" userId="S::urn:spo:anon#a106a64c4b9bd908d81e0db6ec9547b98226f6babc50631a229173b4f24af54f::" providerId="AD" clId="Web-{225E7000-AE68-5B9E-F7FA-EF793A5587D3}" dt="2018-12-11T09:08:10.321" v="13" actId="20577"/>
        <pc:sldMkLst>
          <pc:docMk/>
          <pc:sldMk cId="2041632335" sldId="590"/>
        </pc:sldMkLst>
        <pc:spChg chg="mod">
          <ac:chgData name="Usuario invitado" userId="S::urn:spo:anon#a106a64c4b9bd908d81e0db6ec9547b98226f6babc50631a229173b4f24af54f::" providerId="AD" clId="Web-{225E7000-AE68-5B9E-F7FA-EF793A5587D3}" dt="2018-12-11T09:08:10.321" v="13" actId="20577"/>
          <ac:spMkLst>
            <pc:docMk/>
            <pc:sldMk cId="2041632335" sldId="590"/>
            <ac:spMk id="8" creationId="{00000000-0000-0000-0000-000000000000}"/>
          </ac:spMkLst>
        </pc:spChg>
      </pc:sldChg>
      <pc:sldChg chg="modSp">
        <pc:chgData name="Usuario invitado" userId="S::urn:spo:anon#a106a64c4b9bd908d81e0db6ec9547b98226f6babc50631a229173b4f24af54f::" providerId="AD" clId="Web-{225E7000-AE68-5B9E-F7FA-EF793A5587D3}" dt="2018-12-11T08:35:29.926" v="4" actId="1076"/>
        <pc:sldMkLst>
          <pc:docMk/>
          <pc:sldMk cId="1869376010" sldId="647"/>
        </pc:sldMkLst>
        <pc:spChg chg="mod">
          <ac:chgData name="Usuario invitado" userId="S::urn:spo:anon#a106a64c4b9bd908d81e0db6ec9547b98226f6babc50631a229173b4f24af54f::" providerId="AD" clId="Web-{225E7000-AE68-5B9E-F7FA-EF793A5587D3}" dt="2018-12-11T08:35:29.926" v="4" actId="1076"/>
          <ac:spMkLst>
            <pc:docMk/>
            <pc:sldMk cId="1869376010" sldId="647"/>
            <ac:spMk id="2" creationId="{00000000-0000-0000-0000-000000000000}"/>
          </ac:spMkLst>
        </pc:spChg>
      </pc:sldChg>
      <pc:sldChg chg="ord">
        <pc:chgData name="Usuario invitado" userId="S::urn:spo:anon#a106a64c4b9bd908d81e0db6ec9547b98226f6babc50631a229173b4f24af54f::" providerId="AD" clId="Web-{225E7000-AE68-5B9E-F7FA-EF793A5587D3}" dt="2018-12-11T11:33:46.593" v="17"/>
        <pc:sldMkLst>
          <pc:docMk/>
          <pc:sldMk cId="2647237520" sldId="6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2F4850-8927-4DAE-A9BB-1D3E4ECE54FB}" type="datetimeFigureOut">
              <a:rPr lang="es-ES" smtClean="0"/>
              <a:t>17/12/2019</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42D9BC-A7D3-447F-BBB3-5DCE39BE8A1A}" type="slidenum">
              <a:rPr lang="es-ES" smtClean="0"/>
              <a:t>‹#›</a:t>
            </a:fld>
            <a:endParaRPr lang="es-ES"/>
          </a:p>
        </p:txBody>
      </p:sp>
    </p:spTree>
    <p:extLst>
      <p:ext uri="{BB962C8B-B14F-4D97-AF65-F5344CB8AC3E}">
        <p14:creationId xmlns:p14="http://schemas.microsoft.com/office/powerpoint/2010/main" val="1758552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3AB3F9-C5F6-4EC4-AA19-89A4FFDECC92}" type="datetimeFigureOut">
              <a:rPr lang="es-ES" smtClean="0"/>
              <a:pPr/>
              <a:t>17/12/2019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76C02D-EF72-47C3-83C6-B2B2B5D99CB0}" type="slidenum">
              <a:rPr lang="es-ES" smtClean="0"/>
              <a:pPr/>
              <a:t>‹#›</a:t>
            </a:fld>
            <a:endParaRPr lang="es-ES"/>
          </a:p>
        </p:txBody>
      </p:sp>
    </p:spTree>
    <p:extLst>
      <p:ext uri="{BB962C8B-B14F-4D97-AF65-F5344CB8AC3E}">
        <p14:creationId xmlns:p14="http://schemas.microsoft.com/office/powerpoint/2010/main" val="284976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tarifasgasluz.com/faq/red-electrica-espa%C3%B1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arifasgasluz.com/faq/red-electrica-espa%C3%B1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6C72BD0-E775-431C-9535-2B5257138612}" type="slidenum">
              <a:rPr lang="es-ES" smtClean="0"/>
              <a:pPr/>
              <a:t>3</a:t>
            </a:fld>
            <a:endParaRPr lang="es-ES"/>
          </a:p>
        </p:txBody>
      </p:sp>
    </p:spTree>
    <p:extLst>
      <p:ext uri="{BB962C8B-B14F-4D97-AF65-F5344CB8AC3E}">
        <p14:creationId xmlns:p14="http://schemas.microsoft.com/office/powerpoint/2010/main" val="3084543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13</a:t>
            </a:fld>
            <a:endParaRPr lang="es-ES"/>
          </a:p>
        </p:txBody>
      </p:sp>
    </p:spTree>
    <p:extLst>
      <p:ext uri="{BB962C8B-B14F-4D97-AF65-F5344CB8AC3E}">
        <p14:creationId xmlns:p14="http://schemas.microsoft.com/office/powerpoint/2010/main" val="3256227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14</a:t>
            </a:fld>
            <a:endParaRPr lang="es-ES"/>
          </a:p>
        </p:txBody>
      </p:sp>
    </p:spTree>
    <p:extLst>
      <p:ext uri="{BB962C8B-B14F-4D97-AF65-F5344CB8AC3E}">
        <p14:creationId xmlns:p14="http://schemas.microsoft.com/office/powerpoint/2010/main" val="372458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15</a:t>
            </a:fld>
            <a:endParaRPr lang="es-ES"/>
          </a:p>
        </p:txBody>
      </p:sp>
    </p:spTree>
    <p:extLst>
      <p:ext uri="{BB962C8B-B14F-4D97-AF65-F5344CB8AC3E}">
        <p14:creationId xmlns:p14="http://schemas.microsoft.com/office/powerpoint/2010/main" val="2657958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17</a:t>
            </a:fld>
            <a:endParaRPr lang="es-ES"/>
          </a:p>
        </p:txBody>
      </p:sp>
    </p:spTree>
    <p:extLst>
      <p:ext uri="{BB962C8B-B14F-4D97-AF65-F5344CB8AC3E}">
        <p14:creationId xmlns:p14="http://schemas.microsoft.com/office/powerpoint/2010/main" val="2226493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19</a:t>
            </a:fld>
            <a:endParaRPr lang="es-ES"/>
          </a:p>
        </p:txBody>
      </p:sp>
    </p:spTree>
    <p:extLst>
      <p:ext uri="{BB962C8B-B14F-4D97-AF65-F5344CB8AC3E}">
        <p14:creationId xmlns:p14="http://schemas.microsoft.com/office/powerpoint/2010/main" val="2980456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dirty="0"/>
              <a:t>Por un lado están los peajes o accesos al Sistema Eléctrico, es la parte de nuestra factura destinada a pagar los costes de acceso a la </a:t>
            </a:r>
            <a:r>
              <a:rPr lang="es-ES" dirty="0">
                <a:hlinkClick r:id="rId3"/>
              </a:rPr>
              <a:t>red eléctrica</a:t>
            </a:r>
            <a:r>
              <a:rPr lang="es-ES" dirty="0"/>
              <a:t>, es decir, el precio a pagar por el transporte de la energía hasta los puntos de suministro, ya sean viviendas o locales comerciales; y por otro lado está el coste de la energía que cada hogar consume.</a:t>
            </a:r>
          </a:p>
          <a:p>
            <a:pPr>
              <a:spcBef>
                <a:spcPct val="0"/>
              </a:spcBef>
            </a:pPr>
            <a:r>
              <a:rPr lang="es-ES" dirty="0"/>
              <a:t>Los peajes son parte Regulada ya que el transporte primario de la electricidad lo hace REE que es pública. Hay una parte fija según tu potencia porque se debe dimensionar el Sistema para que en cualquier momento cualquier cliente pueda acceder a la potencia máxima en su hogar.</a:t>
            </a:r>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21</a:t>
            </a:fld>
            <a:endParaRPr lang="es-ES"/>
          </a:p>
        </p:txBody>
      </p:sp>
    </p:spTree>
    <p:extLst>
      <p:ext uri="{BB962C8B-B14F-4D97-AF65-F5344CB8AC3E}">
        <p14:creationId xmlns:p14="http://schemas.microsoft.com/office/powerpoint/2010/main" val="4171646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22</a:t>
            </a:fld>
            <a:endParaRPr lang="es-ES"/>
          </a:p>
        </p:txBody>
      </p:sp>
    </p:spTree>
    <p:extLst>
      <p:ext uri="{BB962C8B-B14F-4D97-AF65-F5344CB8AC3E}">
        <p14:creationId xmlns:p14="http://schemas.microsoft.com/office/powerpoint/2010/main" val="2640100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23</a:t>
            </a:fld>
            <a:endParaRPr lang="es-ES"/>
          </a:p>
        </p:txBody>
      </p:sp>
    </p:spTree>
    <p:extLst>
      <p:ext uri="{BB962C8B-B14F-4D97-AF65-F5344CB8AC3E}">
        <p14:creationId xmlns:p14="http://schemas.microsoft.com/office/powerpoint/2010/main" val="2874070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24</a:t>
            </a:fld>
            <a:endParaRPr lang="es-ES"/>
          </a:p>
        </p:txBody>
      </p:sp>
    </p:spTree>
    <p:extLst>
      <p:ext uri="{BB962C8B-B14F-4D97-AF65-F5344CB8AC3E}">
        <p14:creationId xmlns:p14="http://schemas.microsoft.com/office/powerpoint/2010/main" val="826501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25</a:t>
            </a:fld>
            <a:endParaRPr lang="es-ES"/>
          </a:p>
        </p:txBody>
      </p:sp>
    </p:spTree>
    <p:extLst>
      <p:ext uri="{BB962C8B-B14F-4D97-AF65-F5344CB8AC3E}">
        <p14:creationId xmlns:p14="http://schemas.microsoft.com/office/powerpoint/2010/main" val="72220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5</a:t>
            </a:fld>
            <a:endParaRPr lang="es-ES"/>
          </a:p>
        </p:txBody>
      </p:sp>
    </p:spTree>
    <p:extLst>
      <p:ext uri="{BB962C8B-B14F-4D97-AF65-F5344CB8AC3E}">
        <p14:creationId xmlns:p14="http://schemas.microsoft.com/office/powerpoint/2010/main" val="508666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26</a:t>
            </a:fld>
            <a:endParaRPr lang="es-ES"/>
          </a:p>
        </p:txBody>
      </p:sp>
    </p:spTree>
    <p:extLst>
      <p:ext uri="{BB962C8B-B14F-4D97-AF65-F5344CB8AC3E}">
        <p14:creationId xmlns:p14="http://schemas.microsoft.com/office/powerpoint/2010/main" val="3656103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076C02D-EF72-47C3-83C6-B2B2B5D99CB0}" type="slidenum">
              <a:rPr lang="es-ES" smtClean="0"/>
              <a:pPr/>
              <a:t>27</a:t>
            </a:fld>
            <a:endParaRPr lang="es-ES"/>
          </a:p>
        </p:txBody>
      </p:sp>
    </p:spTree>
    <p:extLst>
      <p:ext uri="{BB962C8B-B14F-4D97-AF65-F5344CB8AC3E}">
        <p14:creationId xmlns:p14="http://schemas.microsoft.com/office/powerpoint/2010/main" val="2374390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076C02D-EF72-47C3-83C6-B2B2B5D99CB0}" type="slidenum">
              <a:rPr lang="es-ES" smtClean="0"/>
              <a:pPr/>
              <a:t>28</a:t>
            </a:fld>
            <a:endParaRPr lang="es-ES"/>
          </a:p>
        </p:txBody>
      </p:sp>
    </p:spTree>
    <p:extLst>
      <p:ext uri="{BB962C8B-B14F-4D97-AF65-F5344CB8AC3E}">
        <p14:creationId xmlns:p14="http://schemas.microsoft.com/office/powerpoint/2010/main" val="369598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6</a:t>
            </a:fld>
            <a:endParaRPr lang="es-ES"/>
          </a:p>
        </p:txBody>
      </p:sp>
    </p:spTree>
    <p:extLst>
      <p:ext uri="{BB962C8B-B14F-4D97-AF65-F5344CB8AC3E}">
        <p14:creationId xmlns:p14="http://schemas.microsoft.com/office/powerpoint/2010/main" val="168175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7</a:t>
            </a:fld>
            <a:endParaRPr lang="es-ES"/>
          </a:p>
        </p:txBody>
      </p:sp>
    </p:spTree>
    <p:extLst>
      <p:ext uri="{BB962C8B-B14F-4D97-AF65-F5344CB8AC3E}">
        <p14:creationId xmlns:p14="http://schemas.microsoft.com/office/powerpoint/2010/main" val="85968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8</a:t>
            </a:fld>
            <a:endParaRPr lang="es-ES"/>
          </a:p>
        </p:txBody>
      </p:sp>
    </p:spTree>
    <p:extLst>
      <p:ext uri="{BB962C8B-B14F-4D97-AF65-F5344CB8AC3E}">
        <p14:creationId xmlns:p14="http://schemas.microsoft.com/office/powerpoint/2010/main" val="263368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9</a:t>
            </a:fld>
            <a:endParaRPr lang="es-ES"/>
          </a:p>
        </p:txBody>
      </p:sp>
    </p:spTree>
    <p:extLst>
      <p:ext uri="{BB962C8B-B14F-4D97-AF65-F5344CB8AC3E}">
        <p14:creationId xmlns:p14="http://schemas.microsoft.com/office/powerpoint/2010/main" val="1462328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10</a:t>
            </a:fld>
            <a:endParaRPr lang="es-ES"/>
          </a:p>
        </p:txBody>
      </p:sp>
    </p:spTree>
    <p:extLst>
      <p:ext uri="{BB962C8B-B14F-4D97-AF65-F5344CB8AC3E}">
        <p14:creationId xmlns:p14="http://schemas.microsoft.com/office/powerpoint/2010/main" val="3570679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11</a:t>
            </a:fld>
            <a:endParaRPr lang="es-ES"/>
          </a:p>
        </p:txBody>
      </p:sp>
    </p:spTree>
    <p:extLst>
      <p:ext uri="{BB962C8B-B14F-4D97-AF65-F5344CB8AC3E}">
        <p14:creationId xmlns:p14="http://schemas.microsoft.com/office/powerpoint/2010/main" val="4226359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dirty="0"/>
              <a:t>Por un lado están los peajes o accesos al Sistema Eléctrico, es la parte de nuestra factura destinada a pagar los costes de acceso a la </a:t>
            </a:r>
            <a:r>
              <a:rPr lang="es-ES" dirty="0">
                <a:hlinkClick r:id="rId3"/>
              </a:rPr>
              <a:t>red eléctrica</a:t>
            </a:r>
            <a:r>
              <a:rPr lang="es-ES" dirty="0"/>
              <a:t>, es decir, el precio a pagar por el transporte de la energía hasta los puntos de suministro, ya sean viviendas o locales comerciales; y por otro lado está el coste de la energía que cada hogar consume.</a:t>
            </a:r>
          </a:p>
          <a:p>
            <a:pPr>
              <a:spcBef>
                <a:spcPct val="0"/>
              </a:spcBef>
            </a:pPr>
            <a:r>
              <a:rPr lang="es-ES" dirty="0"/>
              <a:t>Los peajes son parte Regulada ya que el transporte primario de la electricidad lo hace REE que es pública. Hay una parte fija según tu potencia porque se debe dimensionar el Sistema para que en cualquier momento cualquier cliente pueda acceder a la potencia máxima en su hogar.</a:t>
            </a:r>
          </a:p>
        </p:txBody>
      </p:sp>
      <p:sp>
        <p:nvSpPr>
          <p:cNvPr id="5325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DF7275-F7B6-4A1D-9BB1-66ECC7D08421}" type="slidenum">
              <a:rPr lang="es-ES"/>
              <a:pPr defTabSz="912813" fontAlgn="base">
                <a:spcBef>
                  <a:spcPct val="0"/>
                </a:spcBef>
                <a:spcAft>
                  <a:spcPct val="0"/>
                </a:spcAft>
              </a:pPr>
              <a:t>12</a:t>
            </a:fld>
            <a:endParaRPr lang="es-ES"/>
          </a:p>
        </p:txBody>
      </p:sp>
    </p:spTree>
    <p:extLst>
      <p:ext uri="{BB962C8B-B14F-4D97-AF65-F5344CB8AC3E}">
        <p14:creationId xmlns:p14="http://schemas.microsoft.com/office/powerpoint/2010/main" val="357350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12/17/2019</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defRPr/>
            </a:pPr>
            <a:fld id="{200CA9A3-9FF2-47CF-8C5F-52462FBD7B1B}" type="slidenum">
              <a:rPr lang="it-IT" smtClean="0"/>
              <a:pPr>
                <a:defRPr/>
              </a:pPr>
              <a:t>‹#›</a:t>
            </a:fld>
            <a:endParaRPr lang="it-IT"/>
          </a:p>
        </p:txBody>
      </p:sp>
    </p:spTree>
    <p:extLst>
      <p:ext uri="{BB962C8B-B14F-4D97-AF65-F5344CB8AC3E}">
        <p14:creationId xmlns:p14="http://schemas.microsoft.com/office/powerpoint/2010/main" val="228523002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12/17/2019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200CA9A3-9FF2-47CF-8C5F-52462FBD7B1B}" type="slidenum">
              <a:rPr lang="it-IT" smtClean="0"/>
              <a:pPr>
                <a:defRPr/>
              </a:pPr>
              <a:t>‹#›</a:t>
            </a:fld>
            <a:endParaRPr lang="it-IT"/>
          </a:p>
        </p:txBody>
      </p:sp>
    </p:spTree>
    <p:extLst>
      <p:ext uri="{BB962C8B-B14F-4D97-AF65-F5344CB8AC3E}">
        <p14:creationId xmlns:p14="http://schemas.microsoft.com/office/powerpoint/2010/main" val="56312353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12/17/2019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200CA9A3-9FF2-47CF-8C5F-52462FBD7B1B}" type="slidenum">
              <a:rPr lang="it-IT" smtClean="0"/>
              <a:pPr>
                <a:defRPr/>
              </a:pPr>
              <a:t>‹#›</a:t>
            </a:fld>
            <a:endParaRPr lang="it-IT"/>
          </a:p>
        </p:txBody>
      </p:sp>
    </p:spTree>
    <p:extLst>
      <p:ext uri="{BB962C8B-B14F-4D97-AF65-F5344CB8AC3E}">
        <p14:creationId xmlns:p14="http://schemas.microsoft.com/office/powerpoint/2010/main" val="195963457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 single column text">
    <p:spTree>
      <p:nvGrpSpPr>
        <p:cNvPr id="1" name=""/>
        <p:cNvGrpSpPr/>
        <p:nvPr/>
      </p:nvGrpSpPr>
      <p:grpSpPr>
        <a:xfrm>
          <a:off x="0" y="0"/>
          <a:ext cx="0" cy="0"/>
          <a:chOff x="0" y="0"/>
          <a:chExt cx="0" cy="0"/>
        </a:xfrm>
      </p:grpSpPr>
      <p:sp>
        <p:nvSpPr>
          <p:cNvPr id="6" name="Sottotitolo 2"/>
          <p:cNvSpPr txBox="1">
            <a:spLocks/>
          </p:cNvSpPr>
          <p:nvPr userDrawn="1"/>
        </p:nvSpPr>
        <p:spPr>
          <a:xfrm>
            <a:off x="325440" y="1692278"/>
            <a:ext cx="8355012" cy="4283074"/>
          </a:xfrm>
          <a:prstGeom prst="rect">
            <a:avLst/>
          </a:prstGeom>
        </p:spPr>
        <p:txBody>
          <a:bodyPr lIns="91386" tIns="0" rIns="91386" bIns="45693"/>
          <a:lstStyle>
            <a:lvl1pPr marL="0" indent="0" algn="l" defTabSz="914400" rtl="0" eaLnBrk="1" latinLnBrk="0" hangingPunct="1">
              <a:lnSpc>
                <a:spcPts val="2800"/>
              </a:lnSpc>
              <a:spcBef>
                <a:spcPct val="20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456928">
              <a:buFont typeface="Arial"/>
              <a:buNone/>
              <a:defRPr/>
            </a:pPr>
            <a:endParaRPr lang="it-IT" dirty="0">
              <a:solidFill>
                <a:prstClr val="black">
                  <a:tint val="75000"/>
                </a:prstClr>
              </a:solidFill>
              <a:cs typeface="Arial"/>
            </a:endParaRPr>
          </a:p>
        </p:txBody>
      </p:sp>
      <p:sp>
        <p:nvSpPr>
          <p:cNvPr id="7" name="Segnaposto numero diapositiva 6"/>
          <p:cNvSpPr>
            <a:spLocks noGrp="1"/>
          </p:cNvSpPr>
          <p:nvPr>
            <p:ph type="sldNum" sz="quarter" idx="12"/>
          </p:nvPr>
        </p:nvSpPr>
        <p:spPr>
          <a:xfrm>
            <a:off x="8172450" y="6356351"/>
            <a:ext cx="514350" cy="365125"/>
          </a:xfrm>
          <a:prstGeom prst="rect">
            <a:avLst/>
          </a:prstGeom>
        </p:spPr>
        <p:txBody>
          <a:bodyPr/>
          <a:lstStyle>
            <a:lvl1pPr algn="r">
              <a:defRPr sz="1200">
                <a:solidFill>
                  <a:srgbClr val="A8A9AD"/>
                </a:solidFill>
              </a:defRPr>
            </a:lvl1pPr>
          </a:lstStyle>
          <a:p>
            <a:pPr>
              <a:defRPr/>
            </a:pPr>
            <a:fld id="{200CA9A3-9FF2-47CF-8C5F-52462FBD7B1B}" type="slidenum">
              <a:rPr lang="it-IT"/>
              <a:pPr>
                <a:defRPr/>
              </a:pPr>
              <a:t>‹#›</a:t>
            </a:fld>
            <a:endParaRPr lang="it-IT"/>
          </a:p>
        </p:txBody>
      </p:sp>
      <p:sp>
        <p:nvSpPr>
          <p:cNvPr id="10" name="Titolo 1"/>
          <p:cNvSpPr>
            <a:spLocks noGrp="1"/>
          </p:cNvSpPr>
          <p:nvPr>
            <p:ph type="title" hasCustomPrompt="1"/>
          </p:nvPr>
        </p:nvSpPr>
        <p:spPr>
          <a:xfrm>
            <a:off x="1353601" y="443596"/>
            <a:ext cx="6418800" cy="480000"/>
          </a:xfrm>
          <a:prstGeom prst="rect">
            <a:avLst/>
          </a:prstGeom>
        </p:spPr>
        <p:txBody>
          <a:bodyPr lIns="91386" tIns="45693" rIns="91386" bIns="45693"/>
          <a:lstStyle>
            <a:lvl1pPr algn="l">
              <a:defRPr lang="it-IT" sz="2400" b="0" kern="1200" dirty="0">
                <a:solidFill>
                  <a:srgbClr val="0033A0"/>
                </a:solidFill>
                <a:latin typeface="Arial"/>
                <a:ea typeface="+mn-ea"/>
                <a:cs typeface="Arial"/>
              </a:defRPr>
            </a:lvl1pPr>
          </a:lstStyle>
          <a:p>
            <a:pPr lvl="0"/>
            <a:r>
              <a:rPr lang="it-IT" dirty="0" err="1"/>
              <a:t>Page</a:t>
            </a:r>
            <a:r>
              <a:rPr lang="it-IT" dirty="0"/>
              <a:t> Title</a:t>
            </a:r>
          </a:p>
        </p:txBody>
      </p:sp>
      <p:sp>
        <p:nvSpPr>
          <p:cNvPr id="11" name="Segnaposto testo 4"/>
          <p:cNvSpPr>
            <a:spLocks noGrp="1"/>
          </p:cNvSpPr>
          <p:nvPr>
            <p:ph type="body" sz="quarter" idx="11" hasCustomPrompt="1"/>
          </p:nvPr>
        </p:nvSpPr>
        <p:spPr>
          <a:xfrm>
            <a:off x="1353601" y="923651"/>
            <a:ext cx="6418800" cy="480000"/>
          </a:xfrm>
          <a:prstGeom prst="rect">
            <a:avLst/>
          </a:prstGeom>
        </p:spPr>
        <p:txBody>
          <a:bodyPr lIns="91386" tIns="45693" rIns="91386" bIns="45693"/>
          <a:lstStyle>
            <a:lvl1pPr marL="0" indent="0" algn="l" defTabSz="456928" rtl="0" eaLnBrk="1" latinLnBrk="0" hangingPunct="1">
              <a:lnSpc>
                <a:spcPts val="2799"/>
              </a:lnSpc>
              <a:spcBef>
                <a:spcPct val="0"/>
              </a:spcBef>
              <a:buNone/>
              <a:defRPr lang="it-IT" sz="2000" b="0" kern="1200" cap="none" baseline="0" dirty="0">
                <a:solidFill>
                  <a:srgbClr val="0033A0"/>
                </a:solidFill>
                <a:latin typeface="Arial"/>
                <a:ea typeface="+mj-ea"/>
                <a:cs typeface="Arial"/>
              </a:defRPr>
            </a:lvl1pPr>
            <a:lvl2pPr marL="456928" indent="0">
              <a:buNone/>
              <a:defRPr/>
            </a:lvl2pPr>
            <a:lvl3pPr marL="913852" indent="0">
              <a:buNone/>
              <a:defRPr/>
            </a:lvl3pPr>
            <a:lvl4pPr marL="1370781" indent="0">
              <a:buNone/>
              <a:defRPr/>
            </a:lvl4pPr>
            <a:lvl5pPr marL="1827706" indent="0">
              <a:buNone/>
              <a:defRPr/>
            </a:lvl5pPr>
          </a:lstStyle>
          <a:p>
            <a:pPr lvl="0"/>
            <a:r>
              <a:rPr lang="it-IT" dirty="0" err="1"/>
              <a:t>Subtitle</a:t>
            </a:r>
            <a:r>
              <a:rPr lang="it-IT" dirty="0"/>
              <a:t> (</a:t>
            </a:r>
            <a:r>
              <a:rPr lang="it-IT" dirty="0" err="1"/>
              <a:t>if</a:t>
            </a:r>
            <a:r>
              <a:rPr lang="it-IT" dirty="0"/>
              <a:t> </a:t>
            </a:r>
            <a:r>
              <a:rPr lang="it-IT" dirty="0" err="1"/>
              <a:t>any</a:t>
            </a:r>
            <a:r>
              <a:rPr lang="it-IT" dirty="0"/>
              <a:t>)</a:t>
            </a:r>
          </a:p>
        </p:txBody>
      </p:sp>
      <p:sp>
        <p:nvSpPr>
          <p:cNvPr id="12" name="Segnaposto testo 2"/>
          <p:cNvSpPr>
            <a:spLocks noGrp="1"/>
          </p:cNvSpPr>
          <p:nvPr>
            <p:ph type="body" sz="quarter" idx="10" hasCustomPrompt="1"/>
          </p:nvPr>
        </p:nvSpPr>
        <p:spPr>
          <a:xfrm>
            <a:off x="298678" y="2256000"/>
            <a:ext cx="8435272" cy="3957309"/>
          </a:xfrm>
          <a:prstGeom prst="rect">
            <a:avLst/>
          </a:prstGeom>
        </p:spPr>
        <p:txBody>
          <a:bodyPr lIns="91386" tIns="45693" rIns="91386" bIns="45693"/>
          <a:lstStyle>
            <a:lvl1pPr marL="0" indent="0">
              <a:lnSpc>
                <a:spcPts val="2799"/>
              </a:lnSpc>
              <a:buNone/>
              <a:defRPr sz="1800" baseline="0">
                <a:solidFill>
                  <a:srgbClr val="53565A"/>
                </a:solidFill>
                <a:latin typeface="Arial" panose="020B0604020202020204" pitchFamily="34" charset="0"/>
                <a:cs typeface="Arial" panose="020B0604020202020204" pitchFamily="34" charset="0"/>
              </a:defRPr>
            </a:lvl1pPr>
            <a:lvl2pPr marL="456928" indent="0">
              <a:buNone/>
              <a:defRPr sz="1800">
                <a:solidFill>
                  <a:srgbClr val="ADADAD"/>
                </a:solidFill>
                <a:latin typeface="Arial" panose="020B0604020202020204" pitchFamily="34" charset="0"/>
                <a:cs typeface="Arial" panose="020B0604020202020204" pitchFamily="34" charset="0"/>
              </a:defRPr>
            </a:lvl2pPr>
            <a:lvl3pPr marL="913852" indent="0">
              <a:buNone/>
              <a:defRPr sz="1800">
                <a:solidFill>
                  <a:srgbClr val="ADADAD"/>
                </a:solidFill>
                <a:latin typeface="Arial" panose="020B0604020202020204" pitchFamily="34" charset="0"/>
                <a:cs typeface="Arial" panose="020B0604020202020204" pitchFamily="34" charset="0"/>
              </a:defRPr>
            </a:lvl3pPr>
            <a:lvl4pPr marL="1370781" indent="0">
              <a:buNone/>
              <a:defRPr sz="1800">
                <a:solidFill>
                  <a:srgbClr val="ADADAD"/>
                </a:solidFill>
                <a:latin typeface="Arial" panose="020B0604020202020204" pitchFamily="34" charset="0"/>
                <a:cs typeface="Arial" panose="020B0604020202020204" pitchFamily="34" charset="0"/>
              </a:defRPr>
            </a:lvl4pPr>
            <a:lvl5pPr marL="1827706" indent="0">
              <a:buNone/>
              <a:defRPr sz="1800">
                <a:solidFill>
                  <a:srgbClr val="ADADAD"/>
                </a:solidFill>
                <a:latin typeface="Arial" panose="020B0604020202020204" pitchFamily="34" charset="0"/>
                <a:cs typeface="Arial" panose="020B0604020202020204" pitchFamily="34" charset="0"/>
              </a:defRPr>
            </a:lvl5pPr>
          </a:lstStyle>
          <a:p>
            <a:pPr lvl="0"/>
            <a:r>
              <a:rPr lang="it-IT" dirty="0"/>
              <a:t>Single </a:t>
            </a:r>
            <a:r>
              <a:rPr lang="it-IT" dirty="0" err="1"/>
              <a:t>column</a:t>
            </a:r>
            <a:r>
              <a:rPr lang="it-IT" dirty="0"/>
              <a:t> text</a:t>
            </a:r>
          </a:p>
        </p:txBody>
      </p:sp>
      <p:sp>
        <p:nvSpPr>
          <p:cNvPr id="13" name="CuadroTexto 12"/>
          <p:cNvSpPr txBox="1"/>
          <p:nvPr userDrawn="1"/>
        </p:nvSpPr>
        <p:spPr>
          <a:xfrm>
            <a:off x="323528" y="6515070"/>
            <a:ext cx="8424936"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Este material pertenece al programa de Voluntariado Energético realizado conjuntamente por </a:t>
            </a:r>
            <a:r>
              <a:rPr lang="es-ES" sz="1200" dirty="0" err="1">
                <a:latin typeface="Arial" panose="020B0604020202020204" pitchFamily="34" charset="0"/>
                <a:cs typeface="Arial" panose="020B0604020202020204" pitchFamily="34" charset="0"/>
              </a:rPr>
              <a:t>Ecodes</a:t>
            </a:r>
            <a:r>
              <a:rPr lang="es-ES" sz="1200" dirty="0">
                <a:latin typeface="Arial" panose="020B0604020202020204" pitchFamily="34" charset="0"/>
                <a:cs typeface="Arial" panose="020B0604020202020204" pitchFamily="34" charset="0"/>
              </a:rPr>
              <a:t> y Endesa</a:t>
            </a:r>
          </a:p>
        </p:txBody>
      </p:sp>
    </p:spTree>
    <p:extLst>
      <p:ext uri="{BB962C8B-B14F-4D97-AF65-F5344CB8AC3E}">
        <p14:creationId xmlns:p14="http://schemas.microsoft.com/office/powerpoint/2010/main" val="3428911518"/>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 single column text">
    <p:spTree>
      <p:nvGrpSpPr>
        <p:cNvPr id="1" name=""/>
        <p:cNvGrpSpPr/>
        <p:nvPr/>
      </p:nvGrpSpPr>
      <p:grpSpPr>
        <a:xfrm>
          <a:off x="0" y="0"/>
          <a:ext cx="0" cy="0"/>
          <a:chOff x="0" y="0"/>
          <a:chExt cx="0" cy="0"/>
        </a:xfrm>
      </p:grpSpPr>
      <p:sp>
        <p:nvSpPr>
          <p:cNvPr id="6" name="Sottotitolo 2"/>
          <p:cNvSpPr txBox="1">
            <a:spLocks/>
          </p:cNvSpPr>
          <p:nvPr userDrawn="1"/>
        </p:nvSpPr>
        <p:spPr>
          <a:xfrm>
            <a:off x="325438" y="1692275"/>
            <a:ext cx="8355012" cy="4283075"/>
          </a:xfrm>
          <a:prstGeom prst="rect">
            <a:avLst/>
          </a:prstGeom>
        </p:spPr>
        <p:txBody>
          <a:bodyPr tIns="0"/>
          <a:lstStyle>
            <a:lvl1pPr marL="0" indent="0" algn="l" defTabSz="914400" rtl="0" eaLnBrk="1" latinLnBrk="0" hangingPunct="1">
              <a:lnSpc>
                <a:spcPts val="2800"/>
              </a:lnSpc>
              <a:spcBef>
                <a:spcPct val="20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457200">
              <a:buFont typeface="Arial"/>
              <a:buNone/>
              <a:defRPr/>
            </a:pPr>
            <a:endParaRPr lang="it-IT" dirty="0">
              <a:solidFill>
                <a:prstClr val="black">
                  <a:tint val="75000"/>
                </a:prstClr>
              </a:solidFill>
              <a:cs typeface="Arial"/>
            </a:endParaRPr>
          </a:p>
        </p:txBody>
      </p:sp>
      <p:sp>
        <p:nvSpPr>
          <p:cNvPr id="3" name="Segnaposto testo 2"/>
          <p:cNvSpPr>
            <a:spLocks noGrp="1"/>
          </p:cNvSpPr>
          <p:nvPr>
            <p:ph type="body" sz="quarter" idx="10" hasCustomPrompt="1"/>
          </p:nvPr>
        </p:nvSpPr>
        <p:spPr>
          <a:xfrm>
            <a:off x="324000" y="1692000"/>
            <a:ext cx="8355600" cy="4284000"/>
          </a:xfrm>
          <a:prstGeom prst="rect">
            <a:avLst/>
          </a:prstGeom>
        </p:spPr>
        <p:txBody>
          <a:bodyPr/>
          <a:lstStyle>
            <a:lvl1pPr marL="0" indent="0">
              <a:lnSpc>
                <a:spcPts val="2800"/>
              </a:lnSpc>
              <a:buNone/>
              <a:defRPr sz="1800">
                <a:solidFill>
                  <a:srgbClr val="53565A"/>
                </a:solidFill>
                <a:latin typeface="Arial" panose="020B0604020202020204" pitchFamily="34" charset="0"/>
                <a:cs typeface="Arial" panose="020B0604020202020204" pitchFamily="34" charset="0"/>
              </a:defRPr>
            </a:lvl1pPr>
            <a:lvl2pPr marL="457200" indent="0">
              <a:buNone/>
              <a:defRPr sz="1800">
                <a:solidFill>
                  <a:srgbClr val="ADADAD"/>
                </a:solidFill>
                <a:latin typeface="Arial" panose="020B0604020202020204" pitchFamily="34" charset="0"/>
                <a:cs typeface="Arial" panose="020B0604020202020204" pitchFamily="34" charset="0"/>
              </a:defRPr>
            </a:lvl2pPr>
            <a:lvl3pPr marL="914400" indent="0">
              <a:buNone/>
              <a:defRPr sz="1800">
                <a:solidFill>
                  <a:srgbClr val="ADADAD"/>
                </a:solidFill>
                <a:latin typeface="Arial" panose="020B0604020202020204" pitchFamily="34" charset="0"/>
                <a:cs typeface="Arial" panose="020B0604020202020204" pitchFamily="34" charset="0"/>
              </a:defRPr>
            </a:lvl3pPr>
            <a:lvl4pPr marL="1371600" indent="0">
              <a:buNone/>
              <a:defRPr sz="1800">
                <a:solidFill>
                  <a:srgbClr val="ADADAD"/>
                </a:solidFill>
                <a:latin typeface="Arial" panose="020B0604020202020204" pitchFamily="34" charset="0"/>
                <a:cs typeface="Arial" panose="020B0604020202020204" pitchFamily="34" charset="0"/>
              </a:defRPr>
            </a:lvl4pPr>
            <a:lvl5pPr marL="1828800" indent="0">
              <a:buNone/>
              <a:defRPr sz="1800">
                <a:solidFill>
                  <a:srgbClr val="ADADAD"/>
                </a:solidFill>
                <a:latin typeface="Arial" panose="020B0604020202020204" pitchFamily="34" charset="0"/>
                <a:cs typeface="Arial" panose="020B0604020202020204" pitchFamily="34" charset="0"/>
              </a:defRPr>
            </a:lvl5pPr>
          </a:lstStyle>
          <a:p>
            <a:pPr lvl="0"/>
            <a:r>
              <a:rPr lang="it-IT" dirty="0"/>
              <a:t> Single </a:t>
            </a:r>
            <a:r>
              <a:rPr lang="it-IT" dirty="0" err="1"/>
              <a:t>column</a:t>
            </a:r>
            <a:r>
              <a:rPr lang="it-IT" dirty="0"/>
              <a:t> text</a:t>
            </a:r>
          </a:p>
        </p:txBody>
      </p:sp>
      <p:sp>
        <p:nvSpPr>
          <p:cNvPr id="5" name="Segnaposto testo 4"/>
          <p:cNvSpPr>
            <a:spLocks noGrp="1"/>
          </p:cNvSpPr>
          <p:nvPr>
            <p:ph type="body" sz="quarter" idx="11" hasCustomPrompt="1"/>
          </p:nvPr>
        </p:nvSpPr>
        <p:spPr>
          <a:xfrm>
            <a:off x="1353600" y="692736"/>
            <a:ext cx="6418800" cy="360000"/>
          </a:xfrm>
          <a:prstGeom prst="rect">
            <a:avLst/>
          </a:prstGeom>
        </p:spPr>
        <p:txBody>
          <a:bodyPr/>
          <a:lstStyle>
            <a:lvl1pPr marL="0" indent="0" algn="l" defTabSz="457200" rtl="0" eaLnBrk="1" latinLnBrk="0" hangingPunct="1">
              <a:lnSpc>
                <a:spcPts val="2800"/>
              </a:lnSpc>
              <a:spcBef>
                <a:spcPct val="0"/>
              </a:spcBef>
              <a:buNone/>
              <a:defRPr lang="it-IT" sz="2000" b="0" kern="1200" cap="none" baseline="0" dirty="0">
                <a:solidFill>
                  <a:srgbClr val="01334E"/>
                </a:solidFill>
                <a:latin typeface="Arial"/>
                <a:ea typeface="+mj-ea"/>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err="1"/>
              <a:t>Subtitle</a:t>
            </a:r>
            <a:r>
              <a:rPr lang="it-IT" dirty="0"/>
              <a:t> (</a:t>
            </a:r>
            <a:r>
              <a:rPr lang="it-IT" dirty="0" err="1"/>
              <a:t>if</a:t>
            </a:r>
            <a:r>
              <a:rPr lang="it-IT" dirty="0"/>
              <a:t> </a:t>
            </a:r>
            <a:r>
              <a:rPr lang="it-IT" dirty="0" err="1"/>
              <a:t>any</a:t>
            </a:r>
            <a:r>
              <a:rPr lang="it-IT" dirty="0"/>
              <a:t>)</a:t>
            </a:r>
          </a:p>
        </p:txBody>
      </p:sp>
      <p:sp>
        <p:nvSpPr>
          <p:cNvPr id="7" name="Segnaposto numero diapositiva 6"/>
          <p:cNvSpPr>
            <a:spLocks noGrp="1"/>
          </p:cNvSpPr>
          <p:nvPr>
            <p:ph type="sldNum" sz="quarter" idx="12"/>
          </p:nvPr>
        </p:nvSpPr>
        <p:spPr>
          <a:xfrm>
            <a:off x="8172450" y="6356350"/>
            <a:ext cx="514350" cy="365125"/>
          </a:xfrm>
          <a:prstGeom prst="rect">
            <a:avLst/>
          </a:prstGeom>
        </p:spPr>
        <p:txBody>
          <a:bodyPr/>
          <a:lstStyle>
            <a:lvl1pPr algn="r">
              <a:defRPr sz="1200">
                <a:solidFill>
                  <a:srgbClr val="A8A9AD"/>
                </a:solidFill>
              </a:defRPr>
            </a:lvl1pPr>
          </a:lstStyle>
          <a:p>
            <a:pPr>
              <a:defRPr/>
            </a:pPr>
            <a:fld id="{200CA9A3-9FF2-47CF-8C5F-52462FBD7B1B}" type="slidenum">
              <a:rPr lang="it-IT"/>
              <a:pPr>
                <a:defRPr/>
              </a:pPr>
              <a:t>‹#›</a:t>
            </a:fld>
            <a:endParaRPr lang="it-IT" dirty="0"/>
          </a:p>
        </p:txBody>
      </p:sp>
      <p:sp>
        <p:nvSpPr>
          <p:cNvPr id="10" name="CuadroTexto 9"/>
          <p:cNvSpPr txBox="1"/>
          <p:nvPr userDrawn="1"/>
        </p:nvSpPr>
        <p:spPr>
          <a:xfrm>
            <a:off x="323528" y="6515070"/>
            <a:ext cx="8424936"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Este material pertenece al programa de Voluntariado Energético realizado conjuntamente por </a:t>
            </a:r>
            <a:r>
              <a:rPr lang="es-ES" sz="1200" dirty="0" err="1">
                <a:latin typeface="Arial" panose="020B0604020202020204" pitchFamily="34" charset="0"/>
                <a:cs typeface="Arial" panose="020B0604020202020204" pitchFamily="34" charset="0"/>
              </a:rPr>
              <a:t>Ecodes</a:t>
            </a:r>
            <a:r>
              <a:rPr lang="es-ES" sz="1200" dirty="0">
                <a:latin typeface="Arial" panose="020B0604020202020204" pitchFamily="34" charset="0"/>
                <a:cs typeface="Arial" panose="020B0604020202020204" pitchFamily="34" charset="0"/>
              </a:rPr>
              <a:t> y Endesa</a:t>
            </a:r>
          </a:p>
        </p:txBody>
      </p:sp>
    </p:spTree>
    <p:extLst>
      <p:ext uri="{BB962C8B-B14F-4D97-AF65-F5344CB8AC3E}">
        <p14:creationId xmlns:p14="http://schemas.microsoft.com/office/powerpoint/2010/main" val="1586073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 single column text">
    <p:spTree>
      <p:nvGrpSpPr>
        <p:cNvPr id="1" name=""/>
        <p:cNvGrpSpPr/>
        <p:nvPr/>
      </p:nvGrpSpPr>
      <p:grpSpPr>
        <a:xfrm>
          <a:off x="0" y="0"/>
          <a:ext cx="0" cy="0"/>
          <a:chOff x="0" y="0"/>
          <a:chExt cx="0" cy="0"/>
        </a:xfrm>
      </p:grpSpPr>
      <p:sp>
        <p:nvSpPr>
          <p:cNvPr id="6" name="Sottotitolo 2"/>
          <p:cNvSpPr txBox="1">
            <a:spLocks/>
          </p:cNvSpPr>
          <p:nvPr userDrawn="1"/>
        </p:nvSpPr>
        <p:spPr>
          <a:xfrm>
            <a:off x="325438" y="1692275"/>
            <a:ext cx="8355012" cy="4283075"/>
          </a:xfrm>
          <a:prstGeom prst="rect">
            <a:avLst/>
          </a:prstGeom>
        </p:spPr>
        <p:txBody>
          <a:bodyPr tIns="0"/>
          <a:lstStyle>
            <a:lvl1pPr marL="0" indent="0" algn="l" defTabSz="914400" rtl="0" eaLnBrk="1" latinLnBrk="0" hangingPunct="1">
              <a:lnSpc>
                <a:spcPts val="2800"/>
              </a:lnSpc>
              <a:spcBef>
                <a:spcPct val="20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457200">
              <a:buFont typeface="Arial"/>
              <a:buNone/>
              <a:defRPr/>
            </a:pPr>
            <a:endParaRPr lang="it-IT" dirty="0">
              <a:solidFill>
                <a:prstClr val="black">
                  <a:tint val="75000"/>
                </a:prstClr>
              </a:solidFill>
              <a:cs typeface="Arial"/>
            </a:endParaRPr>
          </a:p>
        </p:txBody>
      </p:sp>
      <p:sp>
        <p:nvSpPr>
          <p:cNvPr id="7" name="Segnaposto numero diapositiva 6"/>
          <p:cNvSpPr>
            <a:spLocks noGrp="1"/>
          </p:cNvSpPr>
          <p:nvPr>
            <p:ph type="sldNum" sz="quarter" idx="12"/>
          </p:nvPr>
        </p:nvSpPr>
        <p:spPr>
          <a:xfrm>
            <a:off x="8172450" y="6356350"/>
            <a:ext cx="514350" cy="365125"/>
          </a:xfrm>
          <a:prstGeom prst="rect">
            <a:avLst/>
          </a:prstGeom>
        </p:spPr>
        <p:txBody>
          <a:bodyPr/>
          <a:lstStyle>
            <a:lvl1pPr algn="r">
              <a:defRPr sz="1200">
                <a:solidFill>
                  <a:srgbClr val="A8A9AD"/>
                </a:solidFill>
              </a:defRPr>
            </a:lvl1pPr>
          </a:lstStyle>
          <a:p>
            <a:pPr>
              <a:defRPr/>
            </a:pPr>
            <a:fld id="{200CA9A3-9FF2-47CF-8C5F-52462FBD7B1B}" type="slidenum">
              <a:rPr lang="it-IT"/>
              <a:pPr>
                <a:defRPr/>
              </a:pPr>
              <a:t>‹#›</a:t>
            </a:fld>
            <a:endParaRPr lang="it-IT" dirty="0"/>
          </a:p>
        </p:txBody>
      </p:sp>
      <p:pic>
        <p:nvPicPr>
          <p:cNvPr id="4" name="18 Imagen" descr="ecodes_OK"/>
          <p:cNvPicPr/>
          <p:nvPr userDrawn="1"/>
        </p:nvPicPr>
        <p:blipFill>
          <a:blip r:embed="rId2" cstate="print"/>
          <a:srcRect/>
          <a:stretch>
            <a:fillRect/>
          </a:stretch>
        </p:blipFill>
        <p:spPr bwMode="auto">
          <a:xfrm>
            <a:off x="7524378" y="230170"/>
            <a:ext cx="1296144" cy="335086"/>
          </a:xfrm>
          <a:prstGeom prst="rect">
            <a:avLst/>
          </a:prstGeom>
          <a:noFill/>
          <a:ln w="9525">
            <a:noFill/>
            <a:miter lim="800000"/>
            <a:headEnd/>
            <a:tailEnd/>
          </a:ln>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56176" y="188730"/>
            <a:ext cx="1224136" cy="273169"/>
          </a:xfrm>
          <a:prstGeom prst="rect">
            <a:avLst/>
          </a:prstGeom>
        </p:spPr>
      </p:pic>
      <p:sp>
        <p:nvSpPr>
          <p:cNvPr id="8" name="CuadroTexto 7"/>
          <p:cNvSpPr txBox="1"/>
          <p:nvPr userDrawn="1"/>
        </p:nvSpPr>
        <p:spPr>
          <a:xfrm>
            <a:off x="323528" y="6515070"/>
            <a:ext cx="8424936"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Este material pertenece al programa de Voluntariado Energético realizado conjuntamente por </a:t>
            </a:r>
            <a:r>
              <a:rPr lang="es-ES" sz="1200" dirty="0" err="1">
                <a:latin typeface="Arial" panose="020B0604020202020204" pitchFamily="34" charset="0"/>
                <a:cs typeface="Arial" panose="020B0604020202020204" pitchFamily="34" charset="0"/>
              </a:rPr>
              <a:t>Ecodes</a:t>
            </a:r>
            <a:r>
              <a:rPr lang="es-ES" sz="1200" dirty="0">
                <a:latin typeface="Arial" panose="020B0604020202020204" pitchFamily="34" charset="0"/>
                <a:cs typeface="Arial" panose="020B0604020202020204" pitchFamily="34" charset="0"/>
              </a:rPr>
              <a:t> y Endesa</a:t>
            </a:r>
          </a:p>
        </p:txBody>
      </p:sp>
    </p:spTree>
    <p:extLst>
      <p:ext uri="{BB962C8B-B14F-4D97-AF65-F5344CB8AC3E}">
        <p14:creationId xmlns:p14="http://schemas.microsoft.com/office/powerpoint/2010/main" val="667045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 single column text">
    <p:spTree>
      <p:nvGrpSpPr>
        <p:cNvPr id="1" name=""/>
        <p:cNvGrpSpPr/>
        <p:nvPr/>
      </p:nvGrpSpPr>
      <p:grpSpPr>
        <a:xfrm>
          <a:off x="0" y="0"/>
          <a:ext cx="0" cy="0"/>
          <a:chOff x="0" y="0"/>
          <a:chExt cx="0" cy="0"/>
        </a:xfrm>
      </p:grpSpPr>
      <p:sp>
        <p:nvSpPr>
          <p:cNvPr id="6" name="Sottotitolo 2"/>
          <p:cNvSpPr txBox="1">
            <a:spLocks/>
          </p:cNvSpPr>
          <p:nvPr userDrawn="1"/>
        </p:nvSpPr>
        <p:spPr>
          <a:xfrm>
            <a:off x="325438" y="1692275"/>
            <a:ext cx="8355012" cy="4283075"/>
          </a:xfrm>
          <a:prstGeom prst="rect">
            <a:avLst/>
          </a:prstGeom>
        </p:spPr>
        <p:txBody>
          <a:bodyPr tIns="0"/>
          <a:lstStyle>
            <a:lvl1pPr marL="0" indent="0" algn="l" defTabSz="914400" rtl="0" eaLnBrk="1" latinLnBrk="0" hangingPunct="1">
              <a:lnSpc>
                <a:spcPts val="2800"/>
              </a:lnSpc>
              <a:spcBef>
                <a:spcPct val="20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457200">
              <a:buFont typeface="Arial"/>
              <a:buNone/>
              <a:defRPr/>
            </a:pPr>
            <a:endParaRPr lang="it-IT" dirty="0">
              <a:solidFill>
                <a:prstClr val="black">
                  <a:tint val="75000"/>
                </a:prstClr>
              </a:solidFill>
              <a:cs typeface="Arial"/>
            </a:endParaRPr>
          </a:p>
        </p:txBody>
      </p:sp>
      <p:sp>
        <p:nvSpPr>
          <p:cNvPr id="7" name="Segnaposto numero diapositiva 6"/>
          <p:cNvSpPr>
            <a:spLocks noGrp="1"/>
          </p:cNvSpPr>
          <p:nvPr>
            <p:ph type="sldNum" sz="quarter" idx="12"/>
          </p:nvPr>
        </p:nvSpPr>
        <p:spPr>
          <a:xfrm>
            <a:off x="8172450" y="6356350"/>
            <a:ext cx="514350" cy="365125"/>
          </a:xfrm>
          <a:prstGeom prst="rect">
            <a:avLst/>
          </a:prstGeom>
        </p:spPr>
        <p:txBody>
          <a:bodyPr/>
          <a:lstStyle>
            <a:lvl1pPr algn="r">
              <a:defRPr sz="1200">
                <a:solidFill>
                  <a:srgbClr val="A8A9AD"/>
                </a:solidFill>
              </a:defRPr>
            </a:lvl1pPr>
          </a:lstStyle>
          <a:p>
            <a:pPr>
              <a:defRPr/>
            </a:pPr>
            <a:fld id="{200CA9A3-9FF2-47CF-8C5F-52462FBD7B1B}" type="slidenum">
              <a:rPr lang="it-IT"/>
              <a:pPr>
                <a:defRPr/>
              </a:pPr>
              <a:t>‹#›</a:t>
            </a:fld>
            <a:endParaRPr lang="it-IT" dirty="0"/>
          </a:p>
        </p:txBody>
      </p:sp>
      <p:pic>
        <p:nvPicPr>
          <p:cNvPr id="4" name="18 Imagen" descr="ecodes_OK"/>
          <p:cNvPicPr/>
          <p:nvPr userDrawn="1"/>
        </p:nvPicPr>
        <p:blipFill>
          <a:blip r:embed="rId2" cstate="print"/>
          <a:srcRect/>
          <a:stretch>
            <a:fillRect/>
          </a:stretch>
        </p:blipFill>
        <p:spPr bwMode="auto">
          <a:xfrm>
            <a:off x="7524378" y="230170"/>
            <a:ext cx="1296144" cy="335086"/>
          </a:xfrm>
          <a:prstGeom prst="rect">
            <a:avLst/>
          </a:prstGeom>
          <a:noFill/>
          <a:ln w="9525">
            <a:noFill/>
            <a:miter lim="800000"/>
            <a:headEnd/>
            <a:tailEnd/>
          </a:ln>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56176" y="188730"/>
            <a:ext cx="1224136" cy="273169"/>
          </a:xfrm>
          <a:prstGeom prst="rect">
            <a:avLst/>
          </a:prstGeom>
        </p:spPr>
      </p:pic>
      <p:sp>
        <p:nvSpPr>
          <p:cNvPr id="8" name="CuadroTexto 7"/>
          <p:cNvSpPr txBox="1"/>
          <p:nvPr userDrawn="1"/>
        </p:nvSpPr>
        <p:spPr>
          <a:xfrm>
            <a:off x="323528" y="6515070"/>
            <a:ext cx="8424936"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Este material pertenece al programa de Voluntariado Energético realizado conjuntamente por </a:t>
            </a:r>
            <a:r>
              <a:rPr lang="es-ES" sz="1200" dirty="0" err="1">
                <a:latin typeface="Arial" panose="020B0604020202020204" pitchFamily="34" charset="0"/>
                <a:cs typeface="Arial" panose="020B0604020202020204" pitchFamily="34" charset="0"/>
              </a:rPr>
              <a:t>Ecodes</a:t>
            </a:r>
            <a:r>
              <a:rPr lang="es-ES" sz="1200" dirty="0">
                <a:latin typeface="Arial" panose="020B0604020202020204" pitchFamily="34" charset="0"/>
                <a:cs typeface="Arial" panose="020B0604020202020204" pitchFamily="34" charset="0"/>
              </a:rPr>
              <a:t> y Endesa</a:t>
            </a:r>
          </a:p>
        </p:txBody>
      </p:sp>
    </p:spTree>
    <p:extLst>
      <p:ext uri="{BB962C8B-B14F-4D97-AF65-F5344CB8AC3E}">
        <p14:creationId xmlns:p14="http://schemas.microsoft.com/office/powerpoint/2010/main" val="2704618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 single column text">
    <p:spTree>
      <p:nvGrpSpPr>
        <p:cNvPr id="1" name=""/>
        <p:cNvGrpSpPr/>
        <p:nvPr/>
      </p:nvGrpSpPr>
      <p:grpSpPr>
        <a:xfrm>
          <a:off x="0" y="0"/>
          <a:ext cx="0" cy="0"/>
          <a:chOff x="0" y="0"/>
          <a:chExt cx="0" cy="0"/>
        </a:xfrm>
      </p:grpSpPr>
      <p:sp>
        <p:nvSpPr>
          <p:cNvPr id="6" name="Sottotitolo 2"/>
          <p:cNvSpPr txBox="1">
            <a:spLocks/>
          </p:cNvSpPr>
          <p:nvPr userDrawn="1"/>
        </p:nvSpPr>
        <p:spPr>
          <a:xfrm>
            <a:off x="325438" y="1692275"/>
            <a:ext cx="8355012" cy="4283075"/>
          </a:xfrm>
          <a:prstGeom prst="rect">
            <a:avLst/>
          </a:prstGeom>
        </p:spPr>
        <p:txBody>
          <a:bodyPr tIns="0"/>
          <a:lstStyle>
            <a:lvl1pPr marL="0" indent="0" algn="l" defTabSz="914400" rtl="0" eaLnBrk="1" latinLnBrk="0" hangingPunct="1">
              <a:lnSpc>
                <a:spcPts val="2800"/>
              </a:lnSpc>
              <a:spcBef>
                <a:spcPct val="20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457200">
              <a:buFont typeface="Arial"/>
              <a:buNone/>
              <a:defRPr/>
            </a:pPr>
            <a:endParaRPr lang="it-IT" dirty="0">
              <a:solidFill>
                <a:prstClr val="black">
                  <a:tint val="75000"/>
                </a:prstClr>
              </a:solidFill>
              <a:cs typeface="Arial"/>
            </a:endParaRPr>
          </a:p>
        </p:txBody>
      </p:sp>
      <p:sp>
        <p:nvSpPr>
          <p:cNvPr id="7" name="Segnaposto numero diapositiva 6"/>
          <p:cNvSpPr>
            <a:spLocks noGrp="1"/>
          </p:cNvSpPr>
          <p:nvPr>
            <p:ph type="sldNum" sz="quarter" idx="12"/>
          </p:nvPr>
        </p:nvSpPr>
        <p:spPr>
          <a:xfrm>
            <a:off x="8172450" y="6356350"/>
            <a:ext cx="514350" cy="365125"/>
          </a:xfrm>
          <a:prstGeom prst="rect">
            <a:avLst/>
          </a:prstGeom>
        </p:spPr>
        <p:txBody>
          <a:bodyPr/>
          <a:lstStyle>
            <a:lvl1pPr algn="r">
              <a:defRPr sz="1200">
                <a:solidFill>
                  <a:srgbClr val="A8A9AD"/>
                </a:solidFill>
              </a:defRPr>
            </a:lvl1pPr>
          </a:lstStyle>
          <a:p>
            <a:pPr>
              <a:defRPr/>
            </a:pPr>
            <a:fld id="{200CA9A3-9FF2-47CF-8C5F-52462FBD7B1B}" type="slidenum">
              <a:rPr lang="it-IT"/>
              <a:pPr>
                <a:defRPr/>
              </a:pPr>
              <a:t>‹#›</a:t>
            </a:fld>
            <a:endParaRPr lang="it-IT" dirty="0"/>
          </a:p>
        </p:txBody>
      </p:sp>
      <p:pic>
        <p:nvPicPr>
          <p:cNvPr id="4" name="18 Imagen" descr="ecodes_OK"/>
          <p:cNvPicPr/>
          <p:nvPr userDrawn="1"/>
        </p:nvPicPr>
        <p:blipFill>
          <a:blip r:embed="rId2" cstate="print"/>
          <a:srcRect/>
          <a:stretch>
            <a:fillRect/>
          </a:stretch>
        </p:blipFill>
        <p:spPr bwMode="auto">
          <a:xfrm>
            <a:off x="7524378" y="230170"/>
            <a:ext cx="1296144" cy="335086"/>
          </a:xfrm>
          <a:prstGeom prst="rect">
            <a:avLst/>
          </a:prstGeom>
          <a:noFill/>
          <a:ln w="9525">
            <a:noFill/>
            <a:miter lim="800000"/>
            <a:headEnd/>
            <a:tailEnd/>
          </a:ln>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56176" y="188730"/>
            <a:ext cx="1224136" cy="273169"/>
          </a:xfrm>
          <a:prstGeom prst="rect">
            <a:avLst/>
          </a:prstGeom>
        </p:spPr>
      </p:pic>
      <p:sp>
        <p:nvSpPr>
          <p:cNvPr id="8" name="CuadroTexto 7"/>
          <p:cNvSpPr txBox="1"/>
          <p:nvPr userDrawn="1"/>
        </p:nvSpPr>
        <p:spPr>
          <a:xfrm>
            <a:off x="323528" y="6515070"/>
            <a:ext cx="8424936"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Este material pertenece al programa de Voluntariado Energético realizado conjuntamente por </a:t>
            </a:r>
            <a:r>
              <a:rPr lang="es-ES" sz="1200" dirty="0" err="1">
                <a:latin typeface="Arial" panose="020B0604020202020204" pitchFamily="34" charset="0"/>
                <a:cs typeface="Arial" panose="020B0604020202020204" pitchFamily="34" charset="0"/>
              </a:rPr>
              <a:t>Ecodes</a:t>
            </a:r>
            <a:r>
              <a:rPr lang="es-ES" sz="1200" dirty="0">
                <a:latin typeface="Arial" panose="020B0604020202020204" pitchFamily="34" charset="0"/>
                <a:cs typeface="Arial" panose="020B0604020202020204" pitchFamily="34" charset="0"/>
              </a:rPr>
              <a:t> y Endesa</a:t>
            </a:r>
          </a:p>
        </p:txBody>
      </p:sp>
    </p:spTree>
    <p:extLst>
      <p:ext uri="{BB962C8B-B14F-4D97-AF65-F5344CB8AC3E}">
        <p14:creationId xmlns:p14="http://schemas.microsoft.com/office/powerpoint/2010/main" val="2308850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 single column text">
    <p:spTree>
      <p:nvGrpSpPr>
        <p:cNvPr id="1" name=""/>
        <p:cNvGrpSpPr/>
        <p:nvPr/>
      </p:nvGrpSpPr>
      <p:grpSpPr>
        <a:xfrm>
          <a:off x="0" y="0"/>
          <a:ext cx="0" cy="0"/>
          <a:chOff x="0" y="0"/>
          <a:chExt cx="0" cy="0"/>
        </a:xfrm>
      </p:grpSpPr>
      <p:sp>
        <p:nvSpPr>
          <p:cNvPr id="6" name="Sottotitolo 2"/>
          <p:cNvSpPr txBox="1">
            <a:spLocks/>
          </p:cNvSpPr>
          <p:nvPr userDrawn="1"/>
        </p:nvSpPr>
        <p:spPr>
          <a:xfrm>
            <a:off x="325438" y="1692275"/>
            <a:ext cx="8355012" cy="4283075"/>
          </a:xfrm>
          <a:prstGeom prst="rect">
            <a:avLst/>
          </a:prstGeom>
        </p:spPr>
        <p:txBody>
          <a:bodyPr tIns="0"/>
          <a:lstStyle>
            <a:lvl1pPr marL="0" indent="0" algn="l" defTabSz="914400" rtl="0" eaLnBrk="1" latinLnBrk="0" hangingPunct="1">
              <a:lnSpc>
                <a:spcPts val="2800"/>
              </a:lnSpc>
              <a:spcBef>
                <a:spcPct val="20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457200">
              <a:buFont typeface="Arial"/>
              <a:buNone/>
              <a:defRPr/>
            </a:pPr>
            <a:endParaRPr lang="it-IT" dirty="0">
              <a:solidFill>
                <a:prstClr val="black">
                  <a:tint val="75000"/>
                </a:prstClr>
              </a:solidFill>
              <a:cs typeface="Arial"/>
            </a:endParaRPr>
          </a:p>
        </p:txBody>
      </p:sp>
      <p:sp>
        <p:nvSpPr>
          <p:cNvPr id="7" name="Segnaposto numero diapositiva 6"/>
          <p:cNvSpPr>
            <a:spLocks noGrp="1"/>
          </p:cNvSpPr>
          <p:nvPr>
            <p:ph type="sldNum" sz="quarter" idx="12"/>
          </p:nvPr>
        </p:nvSpPr>
        <p:spPr>
          <a:xfrm>
            <a:off x="8172450" y="6356350"/>
            <a:ext cx="514350" cy="365125"/>
          </a:xfrm>
          <a:prstGeom prst="rect">
            <a:avLst/>
          </a:prstGeom>
        </p:spPr>
        <p:txBody>
          <a:bodyPr/>
          <a:lstStyle>
            <a:lvl1pPr algn="r">
              <a:defRPr sz="1200">
                <a:solidFill>
                  <a:srgbClr val="A8A9AD"/>
                </a:solidFill>
              </a:defRPr>
            </a:lvl1pPr>
          </a:lstStyle>
          <a:p>
            <a:pPr>
              <a:defRPr/>
            </a:pPr>
            <a:fld id="{200CA9A3-9FF2-47CF-8C5F-52462FBD7B1B}" type="slidenum">
              <a:rPr lang="it-IT"/>
              <a:pPr>
                <a:defRPr/>
              </a:pPr>
              <a:t>‹#›</a:t>
            </a:fld>
            <a:endParaRPr lang="it-IT" dirty="0"/>
          </a:p>
        </p:txBody>
      </p:sp>
      <p:pic>
        <p:nvPicPr>
          <p:cNvPr id="4" name="18 Imagen" descr="ecodes_OK"/>
          <p:cNvPicPr/>
          <p:nvPr userDrawn="1"/>
        </p:nvPicPr>
        <p:blipFill>
          <a:blip r:embed="rId2" cstate="print"/>
          <a:srcRect/>
          <a:stretch>
            <a:fillRect/>
          </a:stretch>
        </p:blipFill>
        <p:spPr bwMode="auto">
          <a:xfrm>
            <a:off x="7524378" y="230170"/>
            <a:ext cx="1296144" cy="335086"/>
          </a:xfrm>
          <a:prstGeom prst="rect">
            <a:avLst/>
          </a:prstGeom>
          <a:noFill/>
          <a:ln w="9525">
            <a:noFill/>
            <a:miter lim="800000"/>
            <a:headEnd/>
            <a:tailEnd/>
          </a:ln>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56176" y="188730"/>
            <a:ext cx="1224136" cy="273169"/>
          </a:xfrm>
          <a:prstGeom prst="rect">
            <a:avLst/>
          </a:prstGeom>
        </p:spPr>
      </p:pic>
      <p:sp>
        <p:nvSpPr>
          <p:cNvPr id="8" name="CuadroTexto 7"/>
          <p:cNvSpPr txBox="1"/>
          <p:nvPr userDrawn="1"/>
        </p:nvSpPr>
        <p:spPr>
          <a:xfrm>
            <a:off x="323528" y="6515070"/>
            <a:ext cx="8424936" cy="276999"/>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Este material pertenece al programa de Voluntariado Energético realizado conjuntamente por </a:t>
            </a:r>
            <a:r>
              <a:rPr lang="es-ES" sz="1200" dirty="0" err="1">
                <a:latin typeface="Arial" panose="020B0604020202020204" pitchFamily="34" charset="0"/>
                <a:cs typeface="Arial" panose="020B0604020202020204" pitchFamily="34" charset="0"/>
              </a:rPr>
              <a:t>Ecodes</a:t>
            </a:r>
            <a:r>
              <a:rPr lang="es-ES" sz="1200" dirty="0">
                <a:latin typeface="Arial" panose="020B0604020202020204" pitchFamily="34" charset="0"/>
                <a:cs typeface="Arial" panose="020B0604020202020204" pitchFamily="34" charset="0"/>
              </a:rPr>
              <a:t> y Endesa</a:t>
            </a:r>
          </a:p>
        </p:txBody>
      </p:sp>
    </p:spTree>
    <p:extLst>
      <p:ext uri="{BB962C8B-B14F-4D97-AF65-F5344CB8AC3E}">
        <p14:creationId xmlns:p14="http://schemas.microsoft.com/office/powerpoint/2010/main" val="268772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12/17/2019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200CA9A3-9FF2-47CF-8C5F-52462FBD7B1B}" type="slidenum">
              <a:rPr lang="it-IT" smtClean="0"/>
              <a:pPr>
                <a:defRPr/>
              </a:pPr>
              <a:t>‹#›</a:t>
            </a:fld>
            <a:endParaRPr lang="it-IT"/>
          </a:p>
        </p:txBody>
      </p:sp>
    </p:spTree>
    <p:extLst>
      <p:ext uri="{BB962C8B-B14F-4D97-AF65-F5344CB8AC3E}">
        <p14:creationId xmlns:p14="http://schemas.microsoft.com/office/powerpoint/2010/main" val="123399669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12/17/2019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200CA9A3-9FF2-47CF-8C5F-52462FBD7B1B}" type="slidenum">
              <a:rPr lang="it-IT" smtClean="0"/>
              <a:pPr>
                <a:defRPr/>
              </a:pPr>
              <a:t>‹#›</a:t>
            </a:fld>
            <a:endParaRPr lang="it-IT"/>
          </a:p>
        </p:txBody>
      </p:sp>
    </p:spTree>
    <p:extLst>
      <p:ext uri="{BB962C8B-B14F-4D97-AF65-F5344CB8AC3E}">
        <p14:creationId xmlns:p14="http://schemas.microsoft.com/office/powerpoint/2010/main" val="106560420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12/17/2019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200CA9A3-9FF2-47CF-8C5F-52462FBD7B1B}" type="slidenum">
              <a:rPr lang="it-IT" smtClean="0"/>
              <a:pPr>
                <a:defRPr/>
              </a:pPr>
              <a:t>‹#›</a:t>
            </a:fld>
            <a:endParaRPr lang="it-IT"/>
          </a:p>
        </p:txBody>
      </p:sp>
    </p:spTree>
    <p:extLst>
      <p:ext uri="{BB962C8B-B14F-4D97-AF65-F5344CB8AC3E}">
        <p14:creationId xmlns:p14="http://schemas.microsoft.com/office/powerpoint/2010/main" val="25798952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lgn="l" eaLnBrk="1" latinLnBrk="0" hangingPunct="1"/>
            <a:fld id="{C3F416CD-67A3-4CF0-A210-F6AF31AC147F}" type="datetimeFigureOut">
              <a:rPr lang="en-US" smtClean="0"/>
              <a:pPr algn="l" eaLnBrk="1" latinLnBrk="0" hangingPunct="1"/>
              <a:t>12/17/2019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defRPr/>
            </a:pPr>
            <a:fld id="{200CA9A3-9FF2-47CF-8C5F-52462FBD7B1B}" type="slidenum">
              <a:rPr lang="it-IT" smtClean="0"/>
              <a:pPr>
                <a:defRPr/>
              </a:pPr>
              <a:t>‹#›</a:t>
            </a:fld>
            <a:endParaRPr lang="it-IT"/>
          </a:p>
        </p:txBody>
      </p:sp>
    </p:spTree>
    <p:extLst>
      <p:ext uri="{BB962C8B-B14F-4D97-AF65-F5344CB8AC3E}">
        <p14:creationId xmlns:p14="http://schemas.microsoft.com/office/powerpoint/2010/main" val="34668282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12/17/2019</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defRPr/>
            </a:pPr>
            <a:fld id="{200CA9A3-9FF2-47CF-8C5F-52462FBD7B1B}" type="slidenum">
              <a:rPr lang="it-IT" smtClean="0"/>
              <a:pPr>
                <a:defRPr/>
              </a:pPr>
              <a:t>‹#›</a:t>
            </a:fld>
            <a:endParaRPr lang="it-IT"/>
          </a:p>
        </p:txBody>
      </p:sp>
    </p:spTree>
    <p:extLst>
      <p:ext uri="{BB962C8B-B14F-4D97-AF65-F5344CB8AC3E}">
        <p14:creationId xmlns:p14="http://schemas.microsoft.com/office/powerpoint/2010/main" val="378319308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12/17/2019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defRPr/>
            </a:pPr>
            <a:fld id="{200CA9A3-9FF2-47CF-8C5F-52462FBD7B1B}" type="slidenum">
              <a:rPr lang="it-IT" smtClean="0"/>
              <a:pPr>
                <a:defRPr/>
              </a:pPr>
              <a:t>‹#›</a:t>
            </a:fld>
            <a:endParaRPr lang="it-IT"/>
          </a:p>
        </p:txBody>
      </p:sp>
    </p:spTree>
    <p:extLst>
      <p:ext uri="{BB962C8B-B14F-4D97-AF65-F5344CB8AC3E}">
        <p14:creationId xmlns:p14="http://schemas.microsoft.com/office/powerpoint/2010/main" val="212011648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12/17/2019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200CA9A3-9FF2-47CF-8C5F-52462FBD7B1B}" type="slidenum">
              <a:rPr lang="it-IT" smtClean="0"/>
              <a:pPr>
                <a:defRPr/>
              </a:pPr>
              <a:t>‹#›</a:t>
            </a:fld>
            <a:endParaRPr lang="it-IT"/>
          </a:p>
        </p:txBody>
      </p:sp>
    </p:spTree>
    <p:extLst>
      <p:ext uri="{BB962C8B-B14F-4D97-AF65-F5344CB8AC3E}">
        <p14:creationId xmlns:p14="http://schemas.microsoft.com/office/powerpoint/2010/main" val="353954318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12/17/2019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200CA9A3-9FF2-47CF-8C5F-52462FBD7B1B}" type="slidenum">
              <a:rPr lang="it-IT" smtClean="0"/>
              <a:pPr>
                <a:defRPr/>
              </a:pPr>
              <a:t>‹#›</a:t>
            </a:fld>
            <a:endParaRPr lang="it-IT"/>
          </a:p>
        </p:txBody>
      </p:sp>
    </p:spTree>
    <p:extLst>
      <p:ext uri="{BB962C8B-B14F-4D97-AF65-F5344CB8AC3E}">
        <p14:creationId xmlns:p14="http://schemas.microsoft.com/office/powerpoint/2010/main" val="35463190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eaLnBrk="1" latinLnBrk="0" hangingPunct="1"/>
            <a:fld id="{C3F416CD-67A3-4CF0-A210-F6AF31AC147F}" type="datetimeFigureOut">
              <a:rPr lang="en-US" smtClean="0"/>
              <a:pPr algn="l" eaLnBrk="1" latinLnBrk="0" hangingPunct="1"/>
              <a:t>12/17/2019</a:t>
            </a:fld>
            <a:endParaRPr lang="en-US" sz="800" dirty="0">
              <a:solidFill>
                <a:schemeClr val="accent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800" dirty="0">
              <a:solidFill>
                <a:schemeClr val="accent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00CA9A3-9FF2-47CF-8C5F-52462FBD7B1B}" type="slidenum">
              <a:rPr lang="it-IT" smtClean="0"/>
              <a:pPr>
                <a:defRPr/>
              </a:pPr>
              <a:t>‹#›</a:t>
            </a:fld>
            <a:endParaRPr lang="it-IT"/>
          </a:p>
        </p:txBody>
      </p:sp>
    </p:spTree>
    <p:extLst>
      <p:ext uri="{BB962C8B-B14F-4D97-AF65-F5344CB8AC3E}">
        <p14:creationId xmlns:p14="http://schemas.microsoft.com/office/powerpoint/2010/main" val="530827099"/>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3679" r:id="rId12"/>
    <p:sldLayoutId id="2147483680" r:id="rId13"/>
    <p:sldLayoutId id="2147483681" r:id="rId14"/>
    <p:sldLayoutId id="2147483682" r:id="rId15"/>
    <p:sldLayoutId id="2147483683" r:id="rId16"/>
    <p:sldLayoutId id="2147483684"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ctr">
              <a:buNone/>
            </a:pPr>
            <a:endParaRPr lang="es-ES" sz="4400" b="1" dirty="0" smtClean="0">
              <a:solidFill>
                <a:schemeClr val="tx2">
                  <a:lumMod val="50000"/>
                </a:schemeClr>
              </a:solidFill>
              <a:latin typeface="+mj-lt"/>
              <a:cs typeface="Arial" panose="020B0604020202020204" pitchFamily="34" charset="0"/>
            </a:endParaRPr>
          </a:p>
          <a:p>
            <a:pPr marL="0" indent="0" algn="ctr">
              <a:buNone/>
            </a:pPr>
            <a:endParaRPr lang="es-ES" sz="4400" b="1" dirty="0">
              <a:solidFill>
                <a:schemeClr val="tx2">
                  <a:lumMod val="50000"/>
                </a:schemeClr>
              </a:solidFill>
              <a:latin typeface="+mj-lt"/>
              <a:cs typeface="Arial" panose="020B0604020202020204" pitchFamily="34" charset="0"/>
            </a:endParaRPr>
          </a:p>
          <a:p>
            <a:pPr marL="0" indent="0" algn="ctr">
              <a:buNone/>
            </a:pPr>
            <a:r>
              <a:rPr lang="es-ES" sz="4400" b="1" dirty="0" smtClean="0">
                <a:solidFill>
                  <a:schemeClr val="tx2">
                    <a:lumMod val="50000"/>
                  </a:schemeClr>
                </a:solidFill>
                <a:latin typeface="+mj-lt"/>
                <a:cs typeface="Arial" panose="020B0604020202020204" pitchFamily="34" charset="0"/>
              </a:rPr>
              <a:t>Pobreza</a:t>
            </a:r>
            <a:r>
              <a:rPr lang="es-ES" sz="4400" b="1" dirty="0">
                <a:solidFill>
                  <a:schemeClr val="tx2">
                    <a:lumMod val="50000"/>
                  </a:schemeClr>
                </a:solidFill>
                <a:latin typeface="+mj-lt"/>
                <a:cs typeface="Arial" panose="020B0604020202020204" pitchFamily="34" charset="0"/>
              </a:rPr>
              <a:t>, vulnerabilidad y desigualdad energética</a:t>
            </a:r>
            <a:br>
              <a:rPr lang="es-ES" sz="4400" b="1" dirty="0">
                <a:solidFill>
                  <a:schemeClr val="tx2">
                    <a:lumMod val="50000"/>
                  </a:schemeClr>
                </a:solidFill>
                <a:latin typeface="+mj-lt"/>
                <a:cs typeface="Arial" panose="020B0604020202020204" pitchFamily="34" charset="0"/>
              </a:rPr>
            </a:br>
            <a:r>
              <a:rPr lang="en-GB" sz="4400" b="1" dirty="0">
                <a:solidFill>
                  <a:schemeClr val="tx2">
                    <a:lumMod val="50000"/>
                  </a:schemeClr>
                </a:solidFill>
                <a:latin typeface="+mj-lt"/>
                <a:cs typeface="Arial" panose="020B0604020202020204" pitchFamily="34" charset="0"/>
              </a:rPr>
              <a:t/>
            </a:r>
            <a:br>
              <a:rPr lang="en-GB" sz="4400" b="1" dirty="0">
                <a:solidFill>
                  <a:schemeClr val="tx2">
                    <a:lumMod val="50000"/>
                  </a:schemeClr>
                </a:solidFill>
                <a:latin typeface="+mj-lt"/>
                <a:cs typeface="Arial" panose="020B0604020202020204" pitchFamily="34" charset="0"/>
              </a:rPr>
            </a:br>
            <a:r>
              <a:rPr lang="en-GB" sz="4400" dirty="0">
                <a:solidFill>
                  <a:schemeClr val="tx2">
                    <a:lumMod val="50000"/>
                  </a:schemeClr>
                </a:solidFill>
                <a:latin typeface="+mj-lt"/>
              </a:rPr>
              <a:t/>
            </a:r>
            <a:br>
              <a:rPr lang="en-GB" sz="4400" dirty="0">
                <a:solidFill>
                  <a:schemeClr val="tx2">
                    <a:lumMod val="50000"/>
                  </a:schemeClr>
                </a:solidFill>
                <a:latin typeface="+mj-lt"/>
              </a:rPr>
            </a:br>
            <a:r>
              <a:rPr lang="en-GB" sz="4400" dirty="0">
                <a:solidFill>
                  <a:schemeClr val="tx2">
                    <a:lumMod val="50000"/>
                  </a:schemeClr>
                </a:solidFill>
                <a:latin typeface="+mj-lt"/>
              </a:rPr>
              <a:t/>
            </a:r>
            <a:br>
              <a:rPr lang="en-GB" sz="4400" dirty="0">
                <a:solidFill>
                  <a:schemeClr val="tx2">
                    <a:lumMod val="50000"/>
                  </a:schemeClr>
                </a:solidFill>
                <a:latin typeface="+mj-lt"/>
              </a:rPr>
            </a:br>
            <a:endParaRPr lang="en-GB" sz="4400" dirty="0">
              <a:solidFill>
                <a:schemeClr val="tx2">
                  <a:lumMod val="50000"/>
                </a:schemeClr>
              </a:solidFill>
              <a:latin typeface="+mj-lt"/>
            </a:endParaRPr>
          </a:p>
        </p:txBody>
      </p:sp>
      <p:pic>
        <p:nvPicPr>
          <p:cNvPr id="5" name="Imagen 3"/>
          <p:cNvPicPr>
            <a:picLocks noChangeAspect="1"/>
          </p:cNvPicPr>
          <p:nvPr/>
        </p:nvPicPr>
        <p:blipFill>
          <a:blip r:embed="rId2"/>
          <a:stretch>
            <a:fillRect/>
          </a:stretch>
        </p:blipFill>
        <p:spPr>
          <a:xfrm>
            <a:off x="6779727" y="5763706"/>
            <a:ext cx="2040745" cy="9776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559" y="5293196"/>
            <a:ext cx="1525860" cy="1525860"/>
          </a:xfrm>
          <a:prstGeom prst="rect">
            <a:avLst/>
          </a:prstGeom>
        </p:spPr>
      </p:pic>
    </p:spTree>
    <p:extLst>
      <p:ext uri="{BB962C8B-B14F-4D97-AF65-F5344CB8AC3E}">
        <p14:creationId xmlns:p14="http://schemas.microsoft.com/office/powerpoint/2010/main" val="2424082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4 CuadroTexto"/>
          <p:cNvSpPr txBox="1"/>
          <p:nvPr/>
        </p:nvSpPr>
        <p:spPr>
          <a:xfrm>
            <a:off x="-2003425" y="172380"/>
            <a:ext cx="8064500" cy="461962"/>
          </a:xfrm>
          <a:prstGeom prst="rect">
            <a:avLst/>
          </a:prstGeom>
          <a:noFill/>
        </p:spPr>
        <p:txBody>
          <a:bodyPr>
            <a:spAutoFit/>
          </a:bodyPr>
          <a:lstStyle/>
          <a:p>
            <a:pPr algn="ctr" defTabSz="913490" fontAlgn="auto">
              <a:spcBef>
                <a:spcPts val="0"/>
              </a:spcBef>
              <a:spcAft>
                <a:spcPts val="0"/>
              </a:spcAft>
              <a:defRPr/>
            </a:pPr>
            <a:r>
              <a:rPr lang="es-ES" sz="2400" b="1" dirty="0">
                <a:solidFill>
                  <a:schemeClr val="bg1"/>
                </a:solidFill>
                <a:latin typeface="Arial" pitchFamily="34" charset="0"/>
                <a:cs typeface="Arial" pitchFamily="34" charset="0"/>
              </a:rPr>
              <a:t>Factores de origen</a:t>
            </a:r>
            <a:endParaRPr lang="es-ES" sz="2400" dirty="0">
              <a:solidFill>
                <a:schemeClr val="bg1"/>
              </a:solidFill>
              <a:latin typeface="Arial" pitchFamily="34" charset="0"/>
              <a:cs typeface="Arial" pitchFamily="34" charset="0"/>
            </a:endParaRPr>
          </a:p>
        </p:txBody>
      </p:sp>
      <p:sp>
        <p:nvSpPr>
          <p:cNvPr id="7" name="CuadroTexto 6"/>
          <p:cNvSpPr txBox="1"/>
          <p:nvPr/>
        </p:nvSpPr>
        <p:spPr>
          <a:xfrm>
            <a:off x="755576" y="819008"/>
            <a:ext cx="8064896" cy="954107"/>
          </a:xfrm>
          <a:prstGeom prst="rect">
            <a:avLst/>
          </a:prstGeom>
          <a:noFill/>
        </p:spPr>
        <p:txBody>
          <a:bodyPr wrap="square" rtlCol="0">
            <a:spAutoFit/>
          </a:bodyPr>
          <a:lstStyle/>
          <a:p>
            <a:r>
              <a:rPr lang="es-ES" sz="2800" b="1" dirty="0">
                <a:solidFill>
                  <a:schemeClr val="tx2">
                    <a:lumMod val="50000"/>
                  </a:schemeClr>
                </a:solidFill>
              </a:rPr>
              <a:t>¿Conocemos nuestras tarifas y contratos? ¿Qué sabemos de nuestros suministros?</a:t>
            </a:r>
          </a:p>
        </p:txBody>
      </p:sp>
      <p:pic>
        <p:nvPicPr>
          <p:cNvPr id="2" name="Imagen 1"/>
          <p:cNvPicPr>
            <a:picLocks noChangeAspect="1"/>
          </p:cNvPicPr>
          <p:nvPr/>
        </p:nvPicPr>
        <p:blipFill rotWithShape="1">
          <a:blip r:embed="rId3"/>
          <a:srcRect l="12921" t="10625" r="14580" b="7672"/>
          <a:stretch/>
        </p:blipFill>
        <p:spPr>
          <a:xfrm>
            <a:off x="755576" y="1956463"/>
            <a:ext cx="7596844" cy="4813268"/>
          </a:xfrm>
          <a:prstGeom prst="rect">
            <a:avLst/>
          </a:prstGeom>
        </p:spPr>
      </p:pic>
      <p:sp>
        <p:nvSpPr>
          <p:cNvPr id="4" name="Elipse 3"/>
          <p:cNvSpPr/>
          <p:nvPr/>
        </p:nvSpPr>
        <p:spPr>
          <a:xfrm>
            <a:off x="586915" y="3717032"/>
            <a:ext cx="7740860"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5238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4 CuadroTexto"/>
          <p:cNvSpPr txBox="1"/>
          <p:nvPr/>
        </p:nvSpPr>
        <p:spPr>
          <a:xfrm>
            <a:off x="-2003425" y="172380"/>
            <a:ext cx="8064500" cy="461962"/>
          </a:xfrm>
          <a:prstGeom prst="rect">
            <a:avLst/>
          </a:prstGeom>
          <a:noFill/>
        </p:spPr>
        <p:txBody>
          <a:bodyPr>
            <a:spAutoFit/>
          </a:bodyPr>
          <a:lstStyle/>
          <a:p>
            <a:pPr algn="ctr" defTabSz="913490" fontAlgn="auto">
              <a:spcBef>
                <a:spcPts val="0"/>
              </a:spcBef>
              <a:spcAft>
                <a:spcPts val="0"/>
              </a:spcAft>
              <a:defRPr/>
            </a:pPr>
            <a:r>
              <a:rPr lang="es-ES" sz="2400" b="1" dirty="0">
                <a:solidFill>
                  <a:schemeClr val="bg1"/>
                </a:solidFill>
                <a:latin typeface="Arial" pitchFamily="34" charset="0"/>
                <a:cs typeface="Arial" pitchFamily="34" charset="0"/>
              </a:rPr>
              <a:t>Incidencia de la P.E</a:t>
            </a:r>
            <a:endParaRPr lang="es-ES" sz="2400" dirty="0">
              <a:solidFill>
                <a:schemeClr val="bg1"/>
              </a:solidFill>
              <a:latin typeface="Arial" pitchFamily="34" charset="0"/>
              <a:cs typeface="Arial" pitchFamily="34" charset="0"/>
            </a:endParaRPr>
          </a:p>
        </p:txBody>
      </p:sp>
      <p:sp>
        <p:nvSpPr>
          <p:cNvPr id="5" name="CuadroTexto 4"/>
          <p:cNvSpPr txBox="1"/>
          <p:nvPr/>
        </p:nvSpPr>
        <p:spPr>
          <a:xfrm>
            <a:off x="395536" y="836712"/>
            <a:ext cx="7776864" cy="461665"/>
          </a:xfrm>
          <a:prstGeom prst="rect">
            <a:avLst/>
          </a:prstGeom>
          <a:noFill/>
        </p:spPr>
        <p:txBody>
          <a:bodyPr wrap="square" rtlCol="0">
            <a:spAutoFit/>
          </a:bodyPr>
          <a:lstStyle/>
          <a:p>
            <a:r>
              <a:rPr lang="es-ES" sz="2400" b="1" dirty="0">
                <a:solidFill>
                  <a:schemeClr val="tx2">
                    <a:lumMod val="50000"/>
                  </a:schemeClr>
                </a:solidFill>
              </a:rPr>
              <a:t>¿De cuántos hogares y personas estamos hablando?</a:t>
            </a:r>
          </a:p>
        </p:txBody>
      </p:sp>
      <p:grpSp>
        <p:nvGrpSpPr>
          <p:cNvPr id="6" name="Grupo 5"/>
          <p:cNvGrpSpPr/>
          <p:nvPr/>
        </p:nvGrpSpPr>
        <p:grpSpPr>
          <a:xfrm>
            <a:off x="179512" y="1668549"/>
            <a:ext cx="5008874" cy="3677739"/>
            <a:chOff x="158398" y="1002620"/>
            <a:chExt cx="4715201" cy="3203710"/>
          </a:xfrm>
        </p:grpSpPr>
        <p:pic>
          <p:nvPicPr>
            <p:cNvPr id="7" name="Imagen 6"/>
            <p:cNvPicPr/>
            <p:nvPr/>
          </p:nvPicPr>
          <p:blipFill>
            <a:blip r:embed="rId3" cstate="print">
              <a:extLst>
                <a:ext uri="{28A0092B-C50C-407E-A947-70E740481C1C}">
                  <a14:useLocalDpi xmlns:a14="http://schemas.microsoft.com/office/drawing/2010/main" val="0"/>
                </a:ext>
              </a:extLst>
            </a:blip>
            <a:stretch>
              <a:fillRect/>
            </a:stretch>
          </p:blipFill>
          <p:spPr>
            <a:xfrm>
              <a:off x="158398" y="1002620"/>
              <a:ext cx="4715201" cy="3203710"/>
            </a:xfrm>
            <a:prstGeom prst="rect">
              <a:avLst/>
            </a:prstGeom>
          </p:spPr>
        </p:pic>
        <p:sp>
          <p:nvSpPr>
            <p:cNvPr id="8" name="Rectángulo 7"/>
            <p:cNvSpPr/>
            <p:nvPr/>
          </p:nvSpPr>
          <p:spPr>
            <a:xfrm>
              <a:off x="1370869" y="1829868"/>
              <a:ext cx="668693" cy="253916"/>
            </a:xfrm>
            <a:prstGeom prst="rect">
              <a:avLst/>
            </a:prstGeom>
          </p:spPr>
          <p:txBody>
            <a:bodyPr wrap="none">
              <a:spAutoFit/>
            </a:bodyPr>
            <a:lstStyle/>
            <a:p>
              <a:r>
                <a:rPr lang="es-ES" sz="1600" b="1" dirty="0">
                  <a:latin typeface="Montserrat" panose="020B0604020202020204" charset="0"/>
                  <a:ea typeface="Calibri" panose="020F0502020204030204" pitchFamily="34" charset="0"/>
                </a:rPr>
                <a:t>4,6</a:t>
              </a:r>
              <a:r>
                <a:rPr lang="es-ES" sz="1600" dirty="0">
                  <a:latin typeface="Montserrat" panose="020B0604020202020204" charset="0"/>
                  <a:ea typeface="Calibri" panose="020F0502020204030204" pitchFamily="34" charset="0"/>
                </a:rPr>
                <a:t> </a:t>
              </a:r>
              <a:r>
                <a:rPr lang="es-ES" sz="1600" dirty="0" err="1">
                  <a:latin typeface="Montserrat" panose="020B0604020202020204" charset="0"/>
                  <a:ea typeface="Calibri" panose="020F0502020204030204" pitchFamily="34" charset="0"/>
                </a:rPr>
                <a:t>mill</a:t>
              </a:r>
              <a:r>
                <a:rPr lang="es-ES" sz="1600" dirty="0">
                  <a:latin typeface="Montserrat" panose="020B0604020202020204" charset="0"/>
                  <a:ea typeface="Calibri" panose="020F0502020204030204" pitchFamily="34" charset="0"/>
                </a:rPr>
                <a:t>.</a:t>
              </a:r>
              <a:endParaRPr lang="es-ES" sz="1600" dirty="0">
                <a:latin typeface="Montserrat" panose="020B0604020202020204" charset="0"/>
              </a:endParaRPr>
            </a:p>
          </p:txBody>
        </p:sp>
        <p:sp>
          <p:nvSpPr>
            <p:cNvPr id="9" name="Rectángulo 8"/>
            <p:cNvSpPr/>
            <p:nvPr/>
          </p:nvSpPr>
          <p:spPr>
            <a:xfrm>
              <a:off x="1094291" y="3585290"/>
              <a:ext cx="668693" cy="253916"/>
            </a:xfrm>
            <a:prstGeom prst="rect">
              <a:avLst/>
            </a:prstGeom>
          </p:spPr>
          <p:txBody>
            <a:bodyPr wrap="none">
              <a:spAutoFit/>
            </a:bodyPr>
            <a:lstStyle/>
            <a:p>
              <a:r>
                <a:rPr lang="es-ES" sz="1600" b="1" dirty="0">
                  <a:latin typeface="Montserrat" panose="020B0604020202020204" charset="0"/>
                  <a:ea typeface="Calibri" panose="020F0502020204030204" pitchFamily="34" charset="0"/>
                </a:rPr>
                <a:t>2,8</a:t>
              </a:r>
              <a:r>
                <a:rPr lang="es-ES" sz="1600" dirty="0">
                  <a:latin typeface="Montserrat" panose="020B0604020202020204" charset="0"/>
                  <a:ea typeface="Calibri" panose="020F0502020204030204" pitchFamily="34" charset="0"/>
                </a:rPr>
                <a:t> </a:t>
              </a:r>
              <a:r>
                <a:rPr lang="es-ES" sz="1600" dirty="0" err="1">
                  <a:latin typeface="Montserrat" panose="020B0604020202020204" charset="0"/>
                  <a:ea typeface="Calibri" panose="020F0502020204030204" pitchFamily="34" charset="0"/>
                </a:rPr>
                <a:t>mill</a:t>
              </a:r>
              <a:r>
                <a:rPr lang="es-ES" sz="1600" dirty="0">
                  <a:latin typeface="Montserrat" panose="020B0604020202020204" charset="0"/>
                  <a:ea typeface="Calibri" panose="020F0502020204030204" pitchFamily="34" charset="0"/>
                </a:rPr>
                <a:t>.</a:t>
              </a:r>
              <a:endParaRPr lang="es-ES" sz="1600" dirty="0">
                <a:latin typeface="Montserrat" panose="020B0604020202020204" charset="0"/>
              </a:endParaRPr>
            </a:p>
          </p:txBody>
        </p:sp>
        <p:sp>
          <p:nvSpPr>
            <p:cNvPr id="10" name="Rectángulo 9"/>
            <p:cNvSpPr/>
            <p:nvPr/>
          </p:nvSpPr>
          <p:spPr>
            <a:xfrm>
              <a:off x="2312640" y="3229185"/>
              <a:ext cx="668693" cy="253916"/>
            </a:xfrm>
            <a:prstGeom prst="rect">
              <a:avLst/>
            </a:prstGeom>
          </p:spPr>
          <p:txBody>
            <a:bodyPr wrap="none">
              <a:spAutoFit/>
            </a:bodyPr>
            <a:lstStyle/>
            <a:p>
              <a:r>
                <a:rPr lang="es-ES" sz="1600" b="1" dirty="0">
                  <a:latin typeface="Montserrat" panose="020B0604020202020204" charset="0"/>
                  <a:ea typeface="Calibri" panose="020F0502020204030204" pitchFamily="34" charset="0"/>
                </a:rPr>
                <a:t>0,8</a:t>
              </a:r>
              <a:r>
                <a:rPr lang="es-ES" sz="1600" dirty="0">
                  <a:latin typeface="Montserrat" panose="020B0604020202020204" charset="0"/>
                  <a:ea typeface="Calibri" panose="020F0502020204030204" pitchFamily="34" charset="0"/>
                </a:rPr>
                <a:t> </a:t>
              </a:r>
              <a:r>
                <a:rPr lang="es-ES" sz="1600" dirty="0" err="1">
                  <a:latin typeface="Montserrat" panose="020B0604020202020204" charset="0"/>
                  <a:ea typeface="Calibri" panose="020F0502020204030204" pitchFamily="34" charset="0"/>
                </a:rPr>
                <a:t>mill</a:t>
              </a:r>
              <a:r>
                <a:rPr lang="es-ES" sz="1600" dirty="0">
                  <a:latin typeface="Montserrat" panose="020B0604020202020204" charset="0"/>
                  <a:ea typeface="Calibri" panose="020F0502020204030204" pitchFamily="34" charset="0"/>
                </a:rPr>
                <a:t>.</a:t>
              </a:r>
              <a:endParaRPr lang="es-ES" sz="1600" dirty="0">
                <a:latin typeface="Montserrat" panose="020B0604020202020204" charset="0"/>
              </a:endParaRPr>
            </a:p>
          </p:txBody>
        </p:sp>
        <p:sp>
          <p:nvSpPr>
            <p:cNvPr id="11" name="Rectángulo 10"/>
            <p:cNvSpPr/>
            <p:nvPr/>
          </p:nvSpPr>
          <p:spPr>
            <a:xfrm>
              <a:off x="1413558" y="2421650"/>
              <a:ext cx="787395" cy="253916"/>
            </a:xfrm>
            <a:prstGeom prst="rect">
              <a:avLst/>
            </a:prstGeom>
          </p:spPr>
          <p:txBody>
            <a:bodyPr wrap="square">
              <a:spAutoFit/>
            </a:bodyPr>
            <a:lstStyle/>
            <a:p>
              <a:r>
                <a:rPr lang="es-ES" sz="1600" b="1" dirty="0">
                  <a:latin typeface="Montserrat" panose="020B0604020202020204" charset="0"/>
                  <a:ea typeface="Calibri" panose="020F0502020204030204" pitchFamily="34" charset="0"/>
                </a:rPr>
                <a:t>0,9</a:t>
              </a:r>
              <a:r>
                <a:rPr lang="es-ES" sz="1600" dirty="0">
                  <a:latin typeface="Montserrat" panose="020B0604020202020204" charset="0"/>
                  <a:ea typeface="Calibri" panose="020F0502020204030204" pitchFamily="34" charset="0"/>
                </a:rPr>
                <a:t> </a:t>
              </a:r>
              <a:r>
                <a:rPr lang="es-ES" sz="1600" dirty="0" err="1">
                  <a:latin typeface="Montserrat" panose="020B0604020202020204" charset="0"/>
                  <a:ea typeface="Calibri" panose="020F0502020204030204" pitchFamily="34" charset="0"/>
                </a:rPr>
                <a:t>mill</a:t>
              </a:r>
              <a:r>
                <a:rPr lang="es-ES" sz="1600" dirty="0">
                  <a:latin typeface="Montserrat" panose="020B0604020202020204" charset="0"/>
                  <a:ea typeface="Calibri" panose="020F0502020204030204" pitchFamily="34" charset="0"/>
                </a:rPr>
                <a:t>.</a:t>
              </a:r>
              <a:endParaRPr lang="es-ES" sz="1600" dirty="0">
                <a:latin typeface="Montserrat" panose="020B0604020202020204" charset="0"/>
              </a:endParaRPr>
            </a:p>
          </p:txBody>
        </p:sp>
      </p:grpSp>
      <p:sp>
        <p:nvSpPr>
          <p:cNvPr id="12" name="Rectángulo 11"/>
          <p:cNvSpPr/>
          <p:nvPr/>
        </p:nvSpPr>
        <p:spPr>
          <a:xfrm>
            <a:off x="5397497" y="1873871"/>
            <a:ext cx="3638999" cy="3170099"/>
          </a:xfrm>
          <a:prstGeom prst="rect">
            <a:avLst/>
          </a:prstGeom>
          <a:solidFill>
            <a:srgbClr val="F6F6F6"/>
          </a:solidFill>
        </p:spPr>
        <p:txBody>
          <a:bodyPr wrap="square">
            <a:spAutoFit/>
          </a:bodyPr>
          <a:lstStyle/>
          <a:p>
            <a:pPr algn="ctr"/>
            <a:r>
              <a:rPr lang="es-ES" sz="2000" dirty="0">
                <a:solidFill>
                  <a:srgbClr val="00060B"/>
                </a:solidFill>
              </a:rPr>
              <a:t>“De acuerdo con el enfoque de percepciones y declaraciones del hogar (ECV), en 2016 un total de </a:t>
            </a:r>
            <a:r>
              <a:rPr lang="es-ES" sz="2000" b="1" dirty="0">
                <a:solidFill>
                  <a:srgbClr val="00060B"/>
                </a:solidFill>
              </a:rPr>
              <a:t>6,8 millones </a:t>
            </a:r>
            <a:r>
              <a:rPr lang="es-ES" sz="2000" dirty="0">
                <a:solidFill>
                  <a:srgbClr val="00060B"/>
                </a:solidFill>
              </a:rPr>
              <a:t>de personas, equivalente al </a:t>
            </a:r>
            <a:r>
              <a:rPr lang="es-ES" sz="2000" b="1" dirty="0">
                <a:solidFill>
                  <a:srgbClr val="00060B"/>
                </a:solidFill>
              </a:rPr>
              <a:t>15% de la población</a:t>
            </a:r>
            <a:r>
              <a:rPr lang="es-ES" sz="2000" dirty="0">
                <a:solidFill>
                  <a:srgbClr val="00060B"/>
                </a:solidFill>
              </a:rPr>
              <a:t> residente en España, estarían, experimentando </a:t>
            </a:r>
            <a:r>
              <a:rPr lang="es-ES" sz="2000" i="1" dirty="0">
                <a:solidFill>
                  <a:schemeClr val="dk1"/>
                </a:solidFill>
                <a:highlight>
                  <a:srgbClr val="F1CC74"/>
                </a:highlight>
                <a:ea typeface="Montserrat"/>
                <a:cs typeface="Montserrat"/>
              </a:rPr>
              <a:t>temperaturas inadecuadas en la vivienda o retraso en el pago de recibos</a:t>
            </a:r>
            <a:r>
              <a:rPr lang="es-ES" sz="2000" dirty="0">
                <a:solidFill>
                  <a:srgbClr val="00060B"/>
                </a:solidFill>
              </a:rPr>
              <a:t>, o ambos”</a:t>
            </a:r>
            <a:endParaRPr lang="es-ES" sz="2000" dirty="0"/>
          </a:p>
        </p:txBody>
      </p:sp>
      <p:sp>
        <p:nvSpPr>
          <p:cNvPr id="13" name="Rectángulo 12"/>
          <p:cNvSpPr/>
          <p:nvPr/>
        </p:nvSpPr>
        <p:spPr>
          <a:xfrm>
            <a:off x="33773" y="5401368"/>
            <a:ext cx="9110227" cy="995209"/>
          </a:xfrm>
          <a:prstGeom prst="rect">
            <a:avLst/>
          </a:prstGeom>
          <a:solidFill>
            <a:srgbClr val="F6F6F6"/>
          </a:solidFill>
        </p:spPr>
        <p:txBody>
          <a:bodyPr wrap="square">
            <a:spAutoFit/>
          </a:bodyPr>
          <a:lstStyle/>
          <a:p>
            <a:pPr algn="ctr"/>
            <a:r>
              <a:rPr lang="es-ES" sz="3200" dirty="0">
                <a:solidFill>
                  <a:srgbClr val="00060B"/>
                </a:solidFill>
              </a:rPr>
              <a:t>“</a:t>
            </a:r>
            <a:r>
              <a:rPr lang="es-ES" dirty="0">
                <a:solidFill>
                  <a:srgbClr val="00060B"/>
                </a:solidFill>
              </a:rPr>
              <a:t>Cerca de </a:t>
            </a:r>
            <a:r>
              <a:rPr lang="es-ES" b="1" dirty="0">
                <a:solidFill>
                  <a:srgbClr val="00060B"/>
                </a:solidFill>
              </a:rPr>
              <a:t>900.000</a:t>
            </a:r>
            <a:r>
              <a:rPr lang="es-ES" dirty="0">
                <a:solidFill>
                  <a:srgbClr val="00060B"/>
                </a:solidFill>
              </a:rPr>
              <a:t> personas sufrieron </a:t>
            </a:r>
            <a:r>
              <a:rPr lang="es-ES" i="1" dirty="0">
                <a:solidFill>
                  <a:schemeClr val="dk1"/>
                </a:solidFill>
                <a:highlight>
                  <a:srgbClr val="F1CC74"/>
                </a:highlight>
                <a:ea typeface="Montserrat"/>
                <a:cs typeface="Montserrat"/>
              </a:rPr>
              <a:t>falta de algún tipo de desconexión de suministro energético en su hogar </a:t>
            </a:r>
            <a:r>
              <a:rPr lang="es-ES" dirty="0">
                <a:solidFill>
                  <a:srgbClr val="00060B"/>
                </a:solidFill>
              </a:rPr>
              <a:t>al menos en una ocasión por dificultades económicas en 2016</a:t>
            </a:r>
            <a:r>
              <a:rPr lang="es-ES" sz="2667" dirty="0">
                <a:solidFill>
                  <a:srgbClr val="00060B"/>
                </a:solidFill>
              </a:rPr>
              <a:t>”</a:t>
            </a:r>
            <a:endParaRPr lang="es-ES" sz="2667" dirty="0"/>
          </a:p>
        </p:txBody>
      </p:sp>
    </p:spTree>
    <p:extLst>
      <p:ext uri="{BB962C8B-B14F-4D97-AF65-F5344CB8AC3E}">
        <p14:creationId xmlns:p14="http://schemas.microsoft.com/office/powerpoint/2010/main" val="2645954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4 CuadroTexto"/>
          <p:cNvSpPr txBox="1"/>
          <p:nvPr/>
        </p:nvSpPr>
        <p:spPr>
          <a:xfrm>
            <a:off x="-2003425" y="172380"/>
            <a:ext cx="8064500" cy="461962"/>
          </a:xfrm>
          <a:prstGeom prst="rect">
            <a:avLst/>
          </a:prstGeom>
          <a:noFill/>
        </p:spPr>
        <p:txBody>
          <a:bodyPr>
            <a:spAutoFit/>
          </a:bodyPr>
          <a:lstStyle/>
          <a:p>
            <a:pPr algn="ctr" defTabSz="913490" fontAlgn="auto">
              <a:spcBef>
                <a:spcPts val="0"/>
              </a:spcBef>
              <a:spcAft>
                <a:spcPts val="0"/>
              </a:spcAft>
              <a:defRPr/>
            </a:pPr>
            <a:r>
              <a:rPr lang="es-ES" sz="2400" b="1" dirty="0">
                <a:solidFill>
                  <a:schemeClr val="bg1"/>
                </a:solidFill>
                <a:latin typeface="Arial" pitchFamily="34" charset="0"/>
                <a:cs typeface="Arial" pitchFamily="34" charset="0"/>
              </a:rPr>
              <a:t>Incidencia de la P.E</a:t>
            </a:r>
            <a:endParaRPr lang="es-ES" sz="2400" dirty="0">
              <a:solidFill>
                <a:schemeClr val="bg1"/>
              </a:solidFill>
              <a:latin typeface="Arial" pitchFamily="34" charset="0"/>
              <a:cs typeface="Arial" pitchFamily="34" charset="0"/>
            </a:endParaRPr>
          </a:p>
        </p:txBody>
      </p:sp>
      <p:cxnSp>
        <p:nvCxnSpPr>
          <p:cNvPr id="5" name="Conector recto de flecha 4"/>
          <p:cNvCxnSpPr/>
          <p:nvPr/>
        </p:nvCxnSpPr>
        <p:spPr>
          <a:xfrm>
            <a:off x="5688124" y="6209116"/>
            <a:ext cx="1277349" cy="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39 Rectángulo"/>
          <p:cNvSpPr/>
          <p:nvPr/>
        </p:nvSpPr>
        <p:spPr>
          <a:xfrm>
            <a:off x="7188394" y="5993228"/>
            <a:ext cx="1314939" cy="431776"/>
          </a:xfrm>
          <a:prstGeom prst="rect">
            <a:avLst/>
          </a:prstGeom>
          <a:solidFill>
            <a:schemeClr val="bg1"/>
          </a:solidFill>
          <a:ln w="12700" algn="ctr">
            <a:solidFill>
              <a:srgbClr val="808080"/>
            </a:solidFill>
            <a:round/>
            <a:headEnd/>
            <a:tailEnd/>
          </a:ln>
          <a:effectLst>
            <a:outerShdw blurRad="50800" dist="38100" dir="2700000" algn="tl" rotWithShape="0">
              <a:prstClr val="black">
                <a:alpha val="40000"/>
              </a:prstClr>
            </a:outerShdw>
          </a:effectLst>
        </p:spPr>
        <p:txBody>
          <a:bodyPr wrap="square" lIns="36000" tIns="36000" rIns="36000" bIns="36000">
            <a:spAutoFit/>
          </a:bodyPr>
          <a:lstStyle/>
          <a:p>
            <a:pPr algn="just" defTabSz="913490" fontAlgn="auto">
              <a:lnSpc>
                <a:spcPts val="1400"/>
              </a:lnSpc>
              <a:spcBef>
                <a:spcPts val="600"/>
              </a:spcBef>
              <a:spcAft>
                <a:spcPts val="0"/>
              </a:spcAft>
              <a:defRPr/>
            </a:pPr>
            <a:r>
              <a:rPr lang="es-ES" sz="1400" dirty="0">
                <a:solidFill>
                  <a:srgbClr val="002060"/>
                </a:solidFill>
                <a:latin typeface="Calibri" pitchFamily="34" charset="0"/>
              </a:rPr>
              <a:t>Se </a:t>
            </a:r>
            <a:r>
              <a:rPr lang="es-ES" sz="1400" dirty="0" err="1">
                <a:solidFill>
                  <a:srgbClr val="002060"/>
                </a:solidFill>
                <a:latin typeface="Calibri" pitchFamily="34" charset="0"/>
              </a:rPr>
              <a:t>cronifica</a:t>
            </a:r>
            <a:r>
              <a:rPr lang="es-ES" sz="1400" dirty="0">
                <a:solidFill>
                  <a:srgbClr val="002060"/>
                </a:solidFill>
                <a:latin typeface="Calibri" pitchFamily="34" charset="0"/>
              </a:rPr>
              <a:t> la situación</a:t>
            </a:r>
          </a:p>
        </p:txBody>
      </p:sp>
      <p:sp>
        <p:nvSpPr>
          <p:cNvPr id="8" name="CuadroTexto 7"/>
          <p:cNvSpPr txBox="1"/>
          <p:nvPr/>
        </p:nvSpPr>
        <p:spPr>
          <a:xfrm>
            <a:off x="323528" y="851340"/>
            <a:ext cx="8208912" cy="523220"/>
          </a:xfrm>
          <a:prstGeom prst="rect">
            <a:avLst/>
          </a:prstGeom>
          <a:noFill/>
        </p:spPr>
        <p:txBody>
          <a:bodyPr wrap="square" rtlCol="0">
            <a:spAutoFit/>
          </a:bodyPr>
          <a:lstStyle/>
          <a:p>
            <a:pPr algn="ctr"/>
            <a:r>
              <a:rPr lang="es-ES" sz="2800" b="1" dirty="0">
                <a:solidFill>
                  <a:schemeClr val="tx2">
                    <a:lumMod val="50000"/>
                  </a:schemeClr>
                </a:solidFill>
              </a:rPr>
              <a:t>Evolución del </a:t>
            </a:r>
            <a:r>
              <a:rPr lang="es-ES" sz="2800" b="1" dirty="0" smtClean="0">
                <a:solidFill>
                  <a:schemeClr val="tx2">
                    <a:lumMod val="50000"/>
                  </a:schemeClr>
                </a:solidFill>
              </a:rPr>
              <a:t>indicador </a:t>
            </a:r>
            <a:r>
              <a:rPr lang="es-ES" sz="2800" b="1" dirty="0">
                <a:solidFill>
                  <a:schemeClr val="tx2">
                    <a:lumMod val="50000"/>
                  </a:schemeClr>
                </a:solidFill>
              </a:rPr>
              <a:t>retrasos en el pago de facturas</a:t>
            </a:r>
          </a:p>
        </p:txBody>
      </p:sp>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971600" y="1719341"/>
            <a:ext cx="6976137" cy="3584325"/>
          </a:xfrm>
          <a:prstGeom prst="rect">
            <a:avLst/>
          </a:prstGeom>
        </p:spPr>
      </p:pic>
      <p:sp>
        <p:nvSpPr>
          <p:cNvPr id="10" name="Rectángulo 9"/>
          <p:cNvSpPr/>
          <p:nvPr/>
        </p:nvSpPr>
        <p:spPr>
          <a:xfrm>
            <a:off x="971600" y="5301208"/>
            <a:ext cx="4464496" cy="1272208"/>
          </a:xfrm>
          <a:prstGeom prst="rect">
            <a:avLst/>
          </a:prstGeom>
          <a:solidFill>
            <a:srgbClr val="F6F6F6"/>
          </a:solidFill>
        </p:spPr>
        <p:txBody>
          <a:bodyPr wrap="square">
            <a:spAutoFit/>
          </a:bodyPr>
          <a:lstStyle/>
          <a:p>
            <a:r>
              <a:rPr lang="es-ES" sz="3200" dirty="0">
                <a:solidFill>
                  <a:srgbClr val="00060B"/>
                </a:solidFill>
              </a:rPr>
              <a:t>“</a:t>
            </a:r>
            <a:r>
              <a:rPr lang="es-ES" dirty="0">
                <a:solidFill>
                  <a:srgbClr val="00060B"/>
                </a:solidFill>
              </a:rPr>
              <a:t>Alrededor de </a:t>
            </a:r>
            <a:r>
              <a:rPr lang="es-ES" b="1" dirty="0">
                <a:solidFill>
                  <a:srgbClr val="00060B"/>
                </a:solidFill>
              </a:rPr>
              <a:t>2.800.000</a:t>
            </a:r>
            <a:r>
              <a:rPr lang="es-ES" dirty="0">
                <a:solidFill>
                  <a:srgbClr val="00060B"/>
                </a:solidFill>
              </a:rPr>
              <a:t> personas sufrieron </a:t>
            </a:r>
            <a:r>
              <a:rPr lang="es-ES" i="1" dirty="0">
                <a:solidFill>
                  <a:schemeClr val="dk1"/>
                </a:solidFill>
                <a:highlight>
                  <a:srgbClr val="F1CC74"/>
                </a:highlight>
                <a:ea typeface="Montserrat"/>
                <a:cs typeface="Montserrat"/>
              </a:rPr>
              <a:t>2 o más retrasos en el pago de recibos </a:t>
            </a:r>
            <a:r>
              <a:rPr lang="es-ES" dirty="0">
                <a:solidFill>
                  <a:srgbClr val="00060B"/>
                </a:solidFill>
              </a:rPr>
              <a:t>en 2016</a:t>
            </a:r>
            <a:r>
              <a:rPr lang="es-ES" sz="2667" dirty="0">
                <a:solidFill>
                  <a:srgbClr val="00060B"/>
                </a:solidFill>
              </a:rPr>
              <a:t>”</a:t>
            </a:r>
            <a:endParaRPr lang="es-ES" sz="2667" dirty="0"/>
          </a:p>
        </p:txBody>
      </p:sp>
    </p:spTree>
    <p:extLst>
      <p:ext uri="{BB962C8B-B14F-4D97-AF65-F5344CB8AC3E}">
        <p14:creationId xmlns:p14="http://schemas.microsoft.com/office/powerpoint/2010/main" val="2682161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29324" y="746713"/>
            <a:ext cx="8368167" cy="523220"/>
          </a:xfrm>
          <a:prstGeom prst="rect">
            <a:avLst/>
          </a:prstGeom>
          <a:noFill/>
        </p:spPr>
        <p:txBody>
          <a:bodyPr wrap="square" rtlCol="0">
            <a:spAutoFit/>
          </a:bodyPr>
          <a:lstStyle/>
          <a:p>
            <a:r>
              <a:rPr lang="es-ES" sz="2800" b="1" dirty="0">
                <a:solidFill>
                  <a:schemeClr val="tx2">
                    <a:lumMod val="50000"/>
                  </a:schemeClr>
                </a:solidFill>
              </a:rPr>
              <a:t>Indicador de </a:t>
            </a:r>
            <a:r>
              <a:rPr lang="es-ES" sz="2800" b="1" dirty="0" err="1">
                <a:solidFill>
                  <a:schemeClr val="tx2">
                    <a:lumMod val="50000"/>
                  </a:schemeClr>
                </a:solidFill>
              </a:rPr>
              <a:t>Tª</a:t>
            </a:r>
            <a:r>
              <a:rPr lang="es-ES" sz="2800" b="1" dirty="0">
                <a:solidFill>
                  <a:schemeClr val="tx2">
                    <a:lumMod val="50000"/>
                  </a:schemeClr>
                </a:solidFill>
              </a:rPr>
              <a:t> inadecuada en España y en países </a:t>
            </a:r>
            <a:r>
              <a:rPr lang="es-ES" sz="2800" b="1" dirty="0" smtClean="0">
                <a:solidFill>
                  <a:schemeClr val="tx2">
                    <a:lumMod val="50000"/>
                  </a:schemeClr>
                </a:solidFill>
              </a:rPr>
              <a:t>UE</a:t>
            </a:r>
            <a:endParaRPr lang="es-ES" sz="2800" b="1" dirty="0">
              <a:solidFill>
                <a:schemeClr val="tx2">
                  <a:lumMod val="50000"/>
                </a:schemeClr>
              </a:solidFill>
            </a:endParaRPr>
          </a:p>
        </p:txBody>
      </p:sp>
      <p:pic>
        <p:nvPicPr>
          <p:cNvPr id="12" name="Imagen 11"/>
          <p:cNvPicPr/>
          <p:nvPr/>
        </p:nvPicPr>
        <p:blipFill>
          <a:blip r:embed="rId3" cstate="print">
            <a:extLst>
              <a:ext uri="{28A0092B-C50C-407E-A947-70E740481C1C}">
                <a14:useLocalDpi xmlns:a14="http://schemas.microsoft.com/office/drawing/2010/main" val="0"/>
              </a:ext>
            </a:extLst>
          </a:blip>
          <a:stretch>
            <a:fillRect/>
          </a:stretch>
        </p:blipFill>
        <p:spPr>
          <a:xfrm>
            <a:off x="251520" y="1452327"/>
            <a:ext cx="8132474" cy="4049057"/>
          </a:xfrm>
          <a:prstGeom prst="rect">
            <a:avLst/>
          </a:prstGeom>
        </p:spPr>
      </p:pic>
      <p:sp>
        <p:nvSpPr>
          <p:cNvPr id="13" name="Rectángulo redondeado 12"/>
          <p:cNvSpPr/>
          <p:nvPr/>
        </p:nvSpPr>
        <p:spPr>
          <a:xfrm rot="16200000">
            <a:off x="3803632" y="4259930"/>
            <a:ext cx="1383273" cy="297479"/>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rot="16200000">
            <a:off x="3483248" y="4240882"/>
            <a:ext cx="1383273" cy="33557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p:cNvSpPr/>
          <p:nvPr/>
        </p:nvSpPr>
        <p:spPr>
          <a:xfrm>
            <a:off x="193044" y="5484751"/>
            <a:ext cx="8604448" cy="954107"/>
          </a:xfrm>
          <a:prstGeom prst="rect">
            <a:avLst/>
          </a:prstGeom>
          <a:solidFill>
            <a:srgbClr val="F6F6F6"/>
          </a:solidFill>
        </p:spPr>
        <p:txBody>
          <a:bodyPr wrap="square">
            <a:spAutoFit/>
          </a:bodyPr>
          <a:lstStyle/>
          <a:p>
            <a:pPr algn="ctr"/>
            <a:r>
              <a:rPr lang="es-ES" sz="3200" dirty="0">
                <a:solidFill>
                  <a:srgbClr val="00060B"/>
                </a:solidFill>
              </a:rPr>
              <a:t>“</a:t>
            </a:r>
            <a:r>
              <a:rPr lang="es-ES" dirty="0">
                <a:solidFill>
                  <a:srgbClr val="00060B"/>
                </a:solidFill>
              </a:rPr>
              <a:t>Desde 2014 la incidencia del indicador de vivienda con temperatura inadecuada durante los meses fríos en España </a:t>
            </a:r>
            <a:r>
              <a:rPr lang="es-ES" i="1" dirty="0">
                <a:solidFill>
                  <a:schemeClr val="dk1"/>
                </a:solidFill>
                <a:highlight>
                  <a:srgbClr val="F1CC74"/>
                </a:highlight>
                <a:ea typeface="Montserrat"/>
                <a:cs typeface="Montserrat"/>
              </a:rPr>
              <a:t>supera el promedio de la UE28 </a:t>
            </a:r>
            <a:r>
              <a:rPr lang="es-ES" sz="2400" dirty="0">
                <a:solidFill>
                  <a:srgbClr val="00060B"/>
                </a:solidFill>
              </a:rPr>
              <a:t>”</a:t>
            </a:r>
          </a:p>
        </p:txBody>
      </p:sp>
    </p:spTree>
    <p:extLst>
      <p:ext uri="{BB962C8B-B14F-4D97-AF65-F5344CB8AC3E}">
        <p14:creationId xmlns:p14="http://schemas.microsoft.com/office/powerpoint/2010/main" val="2725997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67544" y="620688"/>
            <a:ext cx="8280920" cy="523220"/>
          </a:xfrm>
          <a:prstGeom prst="rect">
            <a:avLst/>
          </a:prstGeom>
          <a:noFill/>
        </p:spPr>
        <p:txBody>
          <a:bodyPr wrap="square" rtlCol="0">
            <a:spAutoFit/>
          </a:bodyPr>
          <a:lstStyle/>
          <a:p>
            <a:r>
              <a:rPr lang="es-ES" sz="2800" b="1" dirty="0">
                <a:solidFill>
                  <a:schemeClr val="tx2">
                    <a:lumMod val="50000"/>
                  </a:schemeClr>
                </a:solidFill>
              </a:rPr>
              <a:t>¿De cuántos hogares y personas estamos hablando?</a:t>
            </a:r>
          </a:p>
        </p:txBody>
      </p:sp>
      <p:pic>
        <p:nvPicPr>
          <p:cNvPr id="14" name="Imagen 13"/>
          <p:cNvPicPr>
            <a:picLocks noChangeAspect="1"/>
          </p:cNvPicPr>
          <p:nvPr/>
        </p:nvPicPr>
        <p:blipFill>
          <a:blip r:embed="rId3"/>
          <a:stretch>
            <a:fillRect/>
          </a:stretch>
        </p:blipFill>
        <p:spPr>
          <a:xfrm>
            <a:off x="1187623" y="1276519"/>
            <a:ext cx="6387042" cy="3863641"/>
          </a:xfrm>
          <a:prstGeom prst="rect">
            <a:avLst/>
          </a:prstGeom>
        </p:spPr>
      </p:pic>
      <p:sp>
        <p:nvSpPr>
          <p:cNvPr id="15" name="Rectángulo 14"/>
          <p:cNvSpPr/>
          <p:nvPr/>
        </p:nvSpPr>
        <p:spPr>
          <a:xfrm>
            <a:off x="114925" y="5157192"/>
            <a:ext cx="8921571" cy="1549207"/>
          </a:xfrm>
          <a:prstGeom prst="rect">
            <a:avLst/>
          </a:prstGeom>
          <a:solidFill>
            <a:srgbClr val="F6F6F6"/>
          </a:solidFill>
        </p:spPr>
        <p:txBody>
          <a:bodyPr wrap="square">
            <a:spAutoFit/>
          </a:bodyPr>
          <a:lstStyle/>
          <a:p>
            <a:r>
              <a:rPr lang="es-ES" sz="3200" dirty="0">
                <a:solidFill>
                  <a:srgbClr val="00060B"/>
                </a:solidFill>
              </a:rPr>
              <a:t>“</a:t>
            </a:r>
            <a:r>
              <a:rPr lang="es-ES" dirty="0">
                <a:solidFill>
                  <a:srgbClr val="00060B"/>
                </a:solidFill>
              </a:rPr>
              <a:t>En 2016 un </a:t>
            </a:r>
            <a:r>
              <a:rPr lang="es-ES" b="1" dirty="0">
                <a:solidFill>
                  <a:srgbClr val="00060B"/>
                </a:solidFill>
              </a:rPr>
              <a:t>29%</a:t>
            </a:r>
            <a:r>
              <a:rPr lang="es-ES" dirty="0">
                <a:solidFill>
                  <a:srgbClr val="00060B"/>
                </a:solidFill>
              </a:rPr>
              <a:t> de la población (</a:t>
            </a:r>
            <a:r>
              <a:rPr lang="es-ES" b="1" dirty="0">
                <a:solidFill>
                  <a:srgbClr val="00060B"/>
                </a:solidFill>
              </a:rPr>
              <a:t>13,2 millones</a:t>
            </a:r>
            <a:r>
              <a:rPr lang="es-ES" dirty="0">
                <a:solidFill>
                  <a:srgbClr val="00060B"/>
                </a:solidFill>
              </a:rPr>
              <a:t> de personas) estaba en dificultades de acuerdo con alguno los dos indicadores EPF: </a:t>
            </a:r>
            <a:r>
              <a:rPr lang="es-ES" i="1" dirty="0">
                <a:solidFill>
                  <a:schemeClr val="dk1"/>
                </a:solidFill>
                <a:highlight>
                  <a:srgbClr val="F1CC74"/>
                </a:highlight>
                <a:ea typeface="Montserrat"/>
                <a:cs typeface="Montserrat"/>
              </a:rPr>
              <a:t>con gastos energéticos </a:t>
            </a:r>
            <a:r>
              <a:rPr lang="es-ES" b="1" i="1" dirty="0">
                <a:solidFill>
                  <a:schemeClr val="dk1"/>
                </a:solidFill>
                <a:highlight>
                  <a:srgbClr val="F1CC74"/>
                </a:highlight>
                <a:ea typeface="Montserrat"/>
                <a:cs typeface="Montserrat"/>
              </a:rPr>
              <a:t>desproporcionadamente altos </a:t>
            </a:r>
            <a:r>
              <a:rPr lang="es-ES" dirty="0">
                <a:solidFill>
                  <a:srgbClr val="00060B"/>
                </a:solidFill>
              </a:rPr>
              <a:t>como porcentaje de ingresos del hogar (indicador 2M); o con </a:t>
            </a:r>
            <a:r>
              <a:rPr lang="es-ES" i="1" dirty="0">
                <a:solidFill>
                  <a:schemeClr val="dk1"/>
                </a:solidFill>
                <a:highlight>
                  <a:srgbClr val="F1CC74"/>
                </a:highlight>
                <a:ea typeface="Montserrat"/>
                <a:cs typeface="Montserrat"/>
              </a:rPr>
              <a:t>gastos en energía por persona y año </a:t>
            </a:r>
            <a:r>
              <a:rPr lang="es-ES" b="1" i="1" dirty="0">
                <a:solidFill>
                  <a:schemeClr val="dk1"/>
                </a:solidFill>
                <a:highlight>
                  <a:srgbClr val="F1CC74"/>
                </a:highlight>
                <a:ea typeface="Montserrat"/>
                <a:cs typeface="Montserrat"/>
              </a:rPr>
              <a:t>inusualmente bajos </a:t>
            </a:r>
            <a:r>
              <a:rPr lang="es-ES" dirty="0">
                <a:solidFill>
                  <a:srgbClr val="00060B"/>
                </a:solidFill>
              </a:rPr>
              <a:t>(indicador HEP) </a:t>
            </a:r>
            <a:r>
              <a:rPr lang="es-ES" sz="2667" dirty="0">
                <a:solidFill>
                  <a:srgbClr val="00060B"/>
                </a:solidFill>
              </a:rPr>
              <a:t>”</a:t>
            </a:r>
            <a:endParaRPr lang="es-ES" sz="2667" dirty="0"/>
          </a:p>
        </p:txBody>
      </p:sp>
    </p:spTree>
    <p:extLst>
      <p:ext uri="{BB962C8B-B14F-4D97-AF65-F5344CB8AC3E}">
        <p14:creationId xmlns:p14="http://schemas.microsoft.com/office/powerpoint/2010/main" val="264723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4 CuadroTexto"/>
          <p:cNvSpPr txBox="1"/>
          <p:nvPr/>
        </p:nvSpPr>
        <p:spPr>
          <a:xfrm>
            <a:off x="-2003425" y="172380"/>
            <a:ext cx="8064500" cy="461962"/>
          </a:xfrm>
          <a:prstGeom prst="rect">
            <a:avLst/>
          </a:prstGeom>
          <a:noFill/>
        </p:spPr>
        <p:txBody>
          <a:bodyPr>
            <a:spAutoFit/>
          </a:bodyPr>
          <a:lstStyle/>
          <a:p>
            <a:pPr algn="ctr" defTabSz="913490" fontAlgn="auto">
              <a:spcBef>
                <a:spcPts val="0"/>
              </a:spcBef>
              <a:spcAft>
                <a:spcPts val="0"/>
              </a:spcAft>
              <a:defRPr/>
            </a:pPr>
            <a:r>
              <a:rPr lang="es-ES" sz="2400" b="1" dirty="0">
                <a:solidFill>
                  <a:schemeClr val="bg1"/>
                </a:solidFill>
                <a:latin typeface="Arial" pitchFamily="34" charset="0"/>
                <a:cs typeface="Arial" pitchFamily="34" charset="0"/>
              </a:rPr>
              <a:t>Incidencia de la P.E</a:t>
            </a:r>
            <a:endParaRPr lang="es-ES" sz="2400" dirty="0">
              <a:solidFill>
                <a:schemeClr val="bg1"/>
              </a:solidFill>
              <a:latin typeface="Arial" pitchFamily="34" charset="0"/>
              <a:cs typeface="Arial" pitchFamily="34" charset="0"/>
            </a:endParaRPr>
          </a:p>
        </p:txBody>
      </p:sp>
      <p:sp>
        <p:nvSpPr>
          <p:cNvPr id="2" name="CuadroTexto 1"/>
          <p:cNvSpPr txBox="1"/>
          <p:nvPr/>
        </p:nvSpPr>
        <p:spPr>
          <a:xfrm>
            <a:off x="494636" y="802656"/>
            <a:ext cx="8397844" cy="954107"/>
          </a:xfrm>
          <a:prstGeom prst="rect">
            <a:avLst/>
          </a:prstGeom>
          <a:noFill/>
        </p:spPr>
        <p:txBody>
          <a:bodyPr wrap="square" rtlCol="0">
            <a:spAutoFit/>
          </a:bodyPr>
          <a:lstStyle/>
          <a:p>
            <a:r>
              <a:rPr lang="es-ES" sz="2800" b="1" dirty="0">
                <a:solidFill>
                  <a:schemeClr val="tx2">
                    <a:lumMod val="50000"/>
                  </a:schemeClr>
                </a:solidFill>
              </a:rPr>
              <a:t>No todas las regiones del país son igual de vulnerables frente a la pobreza energética</a:t>
            </a:r>
          </a:p>
        </p:txBody>
      </p:sp>
      <p:pic>
        <p:nvPicPr>
          <p:cNvPr id="10" name="Imagen 9"/>
          <p:cNvPicPr>
            <a:picLocks noChangeAspect="1"/>
          </p:cNvPicPr>
          <p:nvPr/>
        </p:nvPicPr>
        <p:blipFill>
          <a:blip r:embed="rId3"/>
          <a:stretch>
            <a:fillRect/>
          </a:stretch>
        </p:blipFill>
        <p:spPr>
          <a:xfrm>
            <a:off x="494636" y="1804950"/>
            <a:ext cx="7893789" cy="4163752"/>
          </a:xfrm>
          <a:prstGeom prst="rect">
            <a:avLst/>
          </a:prstGeom>
        </p:spPr>
      </p:pic>
      <p:sp>
        <p:nvSpPr>
          <p:cNvPr id="15" name="Rectángulo 14"/>
          <p:cNvSpPr/>
          <p:nvPr/>
        </p:nvSpPr>
        <p:spPr>
          <a:xfrm>
            <a:off x="0" y="6021288"/>
            <a:ext cx="9153635" cy="584775"/>
          </a:xfrm>
          <a:prstGeom prst="rect">
            <a:avLst/>
          </a:prstGeom>
          <a:solidFill>
            <a:srgbClr val="F6F6F6"/>
          </a:solidFill>
        </p:spPr>
        <p:txBody>
          <a:bodyPr wrap="square">
            <a:spAutoFit/>
          </a:bodyPr>
          <a:lstStyle/>
          <a:p>
            <a:pPr algn="ctr"/>
            <a:r>
              <a:rPr lang="es-ES" sz="1600" dirty="0">
                <a:latin typeface="+mj-lt"/>
              </a:rPr>
              <a:t>“</a:t>
            </a:r>
            <a:r>
              <a:rPr lang="es-ES" sz="1600" b="1" i="1" dirty="0">
                <a:highlight>
                  <a:srgbClr val="F1CC74"/>
                </a:highlight>
                <a:latin typeface="+mj-lt"/>
                <a:ea typeface="Montserrat"/>
                <a:cs typeface="Montserrat"/>
              </a:rPr>
              <a:t>Castilla-La Mancha, Andalucía, Murcia y la Comunidad Valenciana</a:t>
            </a:r>
            <a:r>
              <a:rPr lang="es-ES" sz="1600" b="1" dirty="0">
                <a:latin typeface="+mj-lt"/>
              </a:rPr>
              <a:t> </a:t>
            </a:r>
            <a:r>
              <a:rPr lang="es-ES" sz="1600" dirty="0">
                <a:latin typeface="+mj-lt"/>
              </a:rPr>
              <a:t>fueron las Comunidades Autónomas con mayor grado de afección en 2016. </a:t>
            </a:r>
            <a:r>
              <a:rPr lang="es-ES" sz="1600" b="1" i="1" dirty="0">
                <a:highlight>
                  <a:srgbClr val="F1CC74"/>
                </a:highlight>
                <a:latin typeface="+mj-lt"/>
                <a:ea typeface="Montserrat"/>
                <a:cs typeface="Montserrat"/>
              </a:rPr>
              <a:t>País Vasco, Castilla y León, Aragón y Madrid</a:t>
            </a:r>
            <a:r>
              <a:rPr lang="es-ES" sz="1600" dirty="0">
                <a:latin typeface="+mj-lt"/>
              </a:rPr>
              <a:t>, las menos afectadas”</a:t>
            </a:r>
          </a:p>
        </p:txBody>
      </p:sp>
    </p:spTree>
    <p:extLst>
      <p:ext uri="{BB962C8B-B14F-4D97-AF65-F5344CB8AC3E}">
        <p14:creationId xmlns:p14="http://schemas.microsoft.com/office/powerpoint/2010/main" val="95041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S" sz="2800" b="1" dirty="0" smtClean="0">
                <a:solidFill>
                  <a:schemeClr val="tx2">
                    <a:lumMod val="50000"/>
                  </a:schemeClr>
                </a:solidFill>
                <a:latin typeface="+mn-lt"/>
              </a:rPr>
              <a:t>Galicia en contexto</a:t>
            </a:r>
            <a:endParaRPr lang="en-GB" sz="2800" b="1" dirty="0">
              <a:solidFill>
                <a:schemeClr val="tx2">
                  <a:lumMod val="50000"/>
                </a:schemeClr>
              </a:solidFill>
              <a:latin typeface="+mn-lt"/>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7761"/>
          <a:stretch/>
        </p:blipFill>
        <p:spPr bwMode="auto">
          <a:xfrm>
            <a:off x="774288" y="1196752"/>
            <a:ext cx="5316872" cy="4929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00192" y="1412776"/>
            <a:ext cx="2520281" cy="4955203"/>
          </a:xfrm>
          <a:prstGeom prst="rect">
            <a:avLst/>
          </a:prstGeom>
          <a:noFill/>
        </p:spPr>
        <p:txBody>
          <a:bodyPr wrap="square" rtlCol="0">
            <a:spAutoFit/>
          </a:bodyPr>
          <a:lstStyle/>
          <a:p>
            <a:pPr marL="171450" indent="-171450">
              <a:buFont typeface="Arial" panose="020B0604020202020204" pitchFamily="34" charset="0"/>
              <a:buChar char="•"/>
            </a:pPr>
            <a:r>
              <a:rPr lang="es-ES" sz="1600" dirty="0"/>
              <a:t>Uno de cada siete hogares gallegos en situación de pobreza </a:t>
            </a:r>
            <a:r>
              <a:rPr lang="es-ES" sz="1600" dirty="0" smtClean="0"/>
              <a:t>energética. </a:t>
            </a:r>
          </a:p>
          <a:p>
            <a:pPr marL="171450" indent="-171450">
              <a:buFont typeface="Arial" panose="020B0604020202020204" pitchFamily="34" charset="0"/>
              <a:buChar char="•"/>
            </a:pPr>
            <a:endParaRPr lang="es-ES" sz="1600" dirty="0"/>
          </a:p>
          <a:p>
            <a:endParaRPr lang="es-ES" sz="1600" dirty="0" smtClean="0"/>
          </a:p>
          <a:p>
            <a:pPr marL="171450" indent="-171450">
              <a:buFont typeface="Arial" panose="020B0604020202020204" pitchFamily="34" charset="0"/>
              <a:buChar char="•"/>
            </a:pPr>
            <a:r>
              <a:rPr lang="es-ES" sz="1600" dirty="0" smtClean="0"/>
              <a:t>Situada dos </a:t>
            </a:r>
            <a:r>
              <a:rPr lang="es-ES" sz="1600" dirty="0"/>
              <a:t>décimas por </a:t>
            </a:r>
            <a:r>
              <a:rPr lang="es-ES" sz="1600" dirty="0" smtClean="0"/>
              <a:t>debajo de </a:t>
            </a:r>
            <a:r>
              <a:rPr lang="es-ES" sz="1600" dirty="0"/>
              <a:t>la tasa de pobreza energética </a:t>
            </a:r>
            <a:r>
              <a:rPr lang="es-ES" sz="1600" dirty="0" smtClean="0"/>
              <a:t>y la </a:t>
            </a:r>
            <a:r>
              <a:rPr lang="es-ES" sz="1600" dirty="0" smtClean="0"/>
              <a:t>novena región </a:t>
            </a:r>
            <a:r>
              <a:rPr lang="es-ES" sz="1600" dirty="0"/>
              <a:t>del Estado con mayor índice de pobreza energética (8,0</a:t>
            </a:r>
            <a:r>
              <a:rPr lang="es-ES" sz="1600" dirty="0" smtClean="0"/>
              <a:t>%).</a:t>
            </a:r>
            <a:r>
              <a:rPr lang="es-ES" sz="1600" dirty="0"/>
              <a:t> </a:t>
            </a:r>
            <a:endParaRPr lang="es-ES" sz="1600" dirty="0" smtClean="0"/>
          </a:p>
          <a:p>
            <a:pPr marL="171450" indent="-171450">
              <a:buFont typeface="Arial" panose="020B0604020202020204" pitchFamily="34" charset="0"/>
              <a:buChar char="•"/>
            </a:pPr>
            <a:endParaRPr lang="es-ES" sz="1200" dirty="0"/>
          </a:p>
          <a:p>
            <a:endParaRPr lang="es-ES" sz="1200" dirty="0" smtClean="0"/>
          </a:p>
          <a:p>
            <a:endParaRPr lang="es-ES" sz="1200" dirty="0"/>
          </a:p>
          <a:p>
            <a:r>
              <a:rPr lang="es-ES" sz="1000" dirty="0"/>
              <a:t>C</a:t>
            </a:r>
            <a:r>
              <a:rPr lang="es-ES" sz="1000" dirty="0" smtClean="0"/>
              <a:t>onclusiones </a:t>
            </a:r>
            <a:r>
              <a:rPr lang="es-ES" sz="1000" dirty="0"/>
              <a:t>del estudio "La pobreza energética en España: Aproximación desde una perspectiva de ingresos", elaborado por la Cátedra de Sostenibilidad Energética del IEB-Universidad de Barcelona entre 2011 y 2017. </a:t>
            </a:r>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918174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5536" y="476672"/>
            <a:ext cx="8424936" cy="1384995"/>
          </a:xfrm>
          <a:prstGeom prst="rect">
            <a:avLst/>
          </a:prstGeom>
          <a:noFill/>
        </p:spPr>
        <p:txBody>
          <a:bodyPr wrap="square" rtlCol="0">
            <a:spAutoFit/>
          </a:bodyPr>
          <a:lstStyle/>
          <a:p>
            <a:r>
              <a:rPr lang="es-ES" sz="2800" b="1" dirty="0">
                <a:solidFill>
                  <a:schemeClr val="tx2">
                    <a:lumMod val="50000"/>
                  </a:schemeClr>
                </a:solidFill>
              </a:rPr>
              <a:t>Algunas características socioeconómicas o de la vivienda, presentan tasas más altas en los indicadores de pobreza energética</a:t>
            </a:r>
          </a:p>
        </p:txBody>
      </p:sp>
      <p:sp>
        <p:nvSpPr>
          <p:cNvPr id="5" name="Content Placeholder 2"/>
          <p:cNvSpPr txBox="1">
            <a:spLocks/>
          </p:cNvSpPr>
          <p:nvPr/>
        </p:nvSpPr>
        <p:spPr>
          <a:xfrm>
            <a:off x="539552" y="1844824"/>
            <a:ext cx="8136904" cy="4228588"/>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916503" lvl="1" indent="-342900">
              <a:spcBef>
                <a:spcPts val="0"/>
              </a:spcBef>
              <a:spcAft>
                <a:spcPts val="267"/>
              </a:spcAft>
              <a:buClr>
                <a:schemeClr val="tx2">
                  <a:lumMod val="50000"/>
                </a:schemeClr>
              </a:buClr>
              <a:buSzPts val="1800"/>
              <a:buFont typeface="Arial" panose="020B0604020202020204" pitchFamily="34" charset="0"/>
              <a:buChar char="•"/>
            </a:pPr>
            <a:r>
              <a:rPr lang="es-ES" sz="2133" dirty="0">
                <a:solidFill>
                  <a:schemeClr val="dk1"/>
                </a:solidFill>
                <a:latin typeface="+mn-lt"/>
                <a:ea typeface="Montserrat"/>
                <a:cs typeface="Montserrat"/>
              </a:rPr>
              <a:t>bajo nivel educativo</a:t>
            </a:r>
          </a:p>
          <a:p>
            <a:pPr marL="916503" lvl="1" indent="-342900">
              <a:spcBef>
                <a:spcPts val="0"/>
              </a:spcBef>
              <a:spcAft>
                <a:spcPts val="267"/>
              </a:spcAft>
              <a:buClr>
                <a:schemeClr val="tx2">
                  <a:lumMod val="50000"/>
                </a:schemeClr>
              </a:buClr>
              <a:buSzPts val="1800"/>
              <a:buFont typeface="Arial" panose="020B0604020202020204" pitchFamily="34" charset="0"/>
              <a:buChar char="•"/>
            </a:pPr>
            <a:r>
              <a:rPr lang="es-ES" sz="2133" dirty="0">
                <a:solidFill>
                  <a:schemeClr val="dk1"/>
                </a:solidFill>
                <a:latin typeface="+mn-lt"/>
                <a:ea typeface="Montserrat"/>
                <a:cs typeface="Montserrat"/>
              </a:rPr>
              <a:t>en paro u otras prestaciones o contrato temporal</a:t>
            </a:r>
          </a:p>
          <a:p>
            <a:pPr marL="916503" lvl="1" indent="-342900">
              <a:spcBef>
                <a:spcPts val="0"/>
              </a:spcBef>
              <a:spcAft>
                <a:spcPts val="267"/>
              </a:spcAft>
              <a:buClr>
                <a:schemeClr val="tx2">
                  <a:lumMod val="50000"/>
                </a:schemeClr>
              </a:buClr>
              <a:buSzPts val="1800"/>
              <a:buFont typeface="Arial" panose="020B0604020202020204" pitchFamily="34" charset="0"/>
              <a:buChar char="•"/>
            </a:pPr>
            <a:r>
              <a:rPr lang="es-ES" sz="2133" dirty="0">
                <a:solidFill>
                  <a:schemeClr val="dk1"/>
                </a:solidFill>
                <a:latin typeface="+mn-lt"/>
                <a:ea typeface="Montserrat"/>
                <a:cs typeface="Montserrat"/>
              </a:rPr>
              <a:t>familias </a:t>
            </a:r>
            <a:r>
              <a:rPr lang="es-ES" sz="2133" b="1" dirty="0" smtClean="0">
                <a:solidFill>
                  <a:schemeClr val="dk1"/>
                </a:solidFill>
                <a:highlight>
                  <a:srgbClr val="F1CC74"/>
                </a:highlight>
                <a:latin typeface="+mn-lt"/>
                <a:ea typeface="Montserrat"/>
                <a:cs typeface="Montserrat"/>
              </a:rPr>
              <a:t>monoparentales</a:t>
            </a:r>
            <a:r>
              <a:rPr lang="es-ES" sz="2133" dirty="0">
                <a:solidFill>
                  <a:schemeClr val="dk1"/>
                </a:solidFill>
                <a:highlight>
                  <a:srgbClr val="F1CC74"/>
                </a:highlight>
                <a:latin typeface="+mn-lt"/>
                <a:ea typeface="Montserrat"/>
                <a:cs typeface="Montserrat"/>
              </a:rPr>
              <a:t>, persona principal</a:t>
            </a:r>
            <a:r>
              <a:rPr lang="es-ES" sz="2133" dirty="0">
                <a:solidFill>
                  <a:schemeClr val="dk1"/>
                </a:solidFill>
                <a:latin typeface="+mn-lt"/>
                <a:ea typeface="Montserrat"/>
                <a:cs typeface="Montserrat"/>
              </a:rPr>
              <a:t> soltera, </a:t>
            </a:r>
            <a:r>
              <a:rPr lang="es-ES" sz="2133" b="1" dirty="0">
                <a:solidFill>
                  <a:schemeClr val="dk1"/>
                </a:solidFill>
                <a:highlight>
                  <a:srgbClr val="F1CC74"/>
                </a:highlight>
                <a:latin typeface="+mn-lt"/>
                <a:ea typeface="Montserrat"/>
                <a:cs typeface="Montserrat"/>
              </a:rPr>
              <a:t>viuda</a:t>
            </a:r>
            <a:r>
              <a:rPr lang="es-ES" sz="2133" dirty="0">
                <a:solidFill>
                  <a:schemeClr val="dk1"/>
                </a:solidFill>
                <a:latin typeface="+mn-lt"/>
                <a:ea typeface="Montserrat"/>
                <a:cs typeface="Montserrat"/>
              </a:rPr>
              <a:t> o divorciada</a:t>
            </a:r>
          </a:p>
          <a:p>
            <a:pPr marL="916503" lvl="1" indent="-342900">
              <a:spcBef>
                <a:spcPts val="0"/>
              </a:spcBef>
              <a:spcAft>
                <a:spcPts val="267"/>
              </a:spcAft>
              <a:buClr>
                <a:schemeClr val="tx2">
                  <a:lumMod val="50000"/>
                </a:schemeClr>
              </a:buClr>
              <a:buSzPts val="1800"/>
              <a:buFont typeface="Arial" panose="020B0604020202020204" pitchFamily="34" charset="0"/>
              <a:buChar char="•"/>
            </a:pPr>
            <a:r>
              <a:rPr lang="es-ES" sz="2133" dirty="0">
                <a:solidFill>
                  <a:schemeClr val="dk1"/>
                </a:solidFill>
                <a:latin typeface="+mn-lt"/>
                <a:ea typeface="Montserrat"/>
                <a:cs typeface="Montserrat"/>
              </a:rPr>
              <a:t>nacidos fuera de España</a:t>
            </a:r>
          </a:p>
          <a:p>
            <a:pPr marL="916503" lvl="1" indent="-342900">
              <a:spcBef>
                <a:spcPts val="0"/>
              </a:spcBef>
              <a:spcAft>
                <a:spcPts val="267"/>
              </a:spcAft>
              <a:buClr>
                <a:schemeClr val="tx2">
                  <a:lumMod val="50000"/>
                </a:schemeClr>
              </a:buClr>
              <a:buSzPts val="1800"/>
              <a:buFont typeface="Arial" panose="020B0604020202020204" pitchFamily="34" charset="0"/>
              <a:buChar char="•"/>
            </a:pPr>
            <a:r>
              <a:rPr lang="es-ES" sz="2133" dirty="0">
                <a:solidFill>
                  <a:schemeClr val="dk1"/>
                </a:solidFill>
                <a:latin typeface="+mn-lt"/>
                <a:ea typeface="Montserrat"/>
                <a:cs typeface="Montserrat"/>
              </a:rPr>
              <a:t>con personas con mala salud y enfermos crónicos</a:t>
            </a:r>
          </a:p>
          <a:p>
            <a:pPr marL="916503" lvl="1" indent="-342900">
              <a:spcBef>
                <a:spcPts val="0"/>
              </a:spcBef>
              <a:spcAft>
                <a:spcPts val="267"/>
              </a:spcAft>
              <a:buClr>
                <a:schemeClr val="tx2">
                  <a:lumMod val="50000"/>
                </a:schemeClr>
              </a:buClr>
              <a:buSzPts val="1800"/>
              <a:buFont typeface="Arial" panose="020B0604020202020204" pitchFamily="34" charset="0"/>
              <a:buChar char="•"/>
            </a:pPr>
            <a:r>
              <a:rPr lang="es-ES" sz="2133" dirty="0">
                <a:solidFill>
                  <a:schemeClr val="dk1"/>
                </a:solidFill>
                <a:latin typeface="+mn-lt"/>
                <a:ea typeface="Montserrat"/>
                <a:cs typeface="Montserrat"/>
              </a:rPr>
              <a:t>que alquilan la vivienda </a:t>
            </a:r>
          </a:p>
          <a:p>
            <a:pPr marL="916503" lvl="1" indent="-342900">
              <a:spcBef>
                <a:spcPts val="0"/>
              </a:spcBef>
              <a:spcAft>
                <a:spcPts val="267"/>
              </a:spcAft>
              <a:buClr>
                <a:schemeClr val="tx2">
                  <a:lumMod val="50000"/>
                </a:schemeClr>
              </a:buClr>
              <a:buSzPts val="1800"/>
              <a:buFont typeface="Arial" panose="020B0604020202020204" pitchFamily="34" charset="0"/>
              <a:buChar char="•"/>
            </a:pPr>
            <a:r>
              <a:rPr lang="es-ES" sz="2133" dirty="0">
                <a:solidFill>
                  <a:schemeClr val="dk1"/>
                </a:solidFill>
                <a:latin typeface="+mn-lt"/>
                <a:ea typeface="Montserrat"/>
                <a:cs typeface="Montserrat"/>
              </a:rPr>
              <a:t>que usan combustibles sólidos/líquidos o sin calefacción en la vivienda</a:t>
            </a:r>
          </a:p>
          <a:p>
            <a:pPr marL="916503" lvl="1" indent="-342900">
              <a:spcBef>
                <a:spcPts val="0"/>
              </a:spcBef>
              <a:spcAft>
                <a:spcPts val="267"/>
              </a:spcAft>
              <a:buClr>
                <a:schemeClr val="tx2">
                  <a:lumMod val="50000"/>
                </a:schemeClr>
              </a:buClr>
              <a:buSzPts val="1800"/>
              <a:buFont typeface="Arial" panose="020B0604020202020204" pitchFamily="34" charset="0"/>
              <a:buChar char="•"/>
            </a:pPr>
            <a:r>
              <a:rPr lang="es-ES" sz="2133" dirty="0" smtClean="0">
                <a:solidFill>
                  <a:schemeClr val="dk1"/>
                </a:solidFill>
                <a:latin typeface="+mn-lt"/>
                <a:ea typeface="Montserrat"/>
                <a:cs typeface="Montserrat"/>
              </a:rPr>
              <a:t>con </a:t>
            </a:r>
            <a:r>
              <a:rPr lang="es-ES" sz="2133" dirty="0">
                <a:solidFill>
                  <a:schemeClr val="dk1"/>
                </a:solidFill>
                <a:latin typeface="+mn-lt"/>
                <a:ea typeface="Montserrat"/>
                <a:cs typeface="Montserrat"/>
              </a:rPr>
              <a:t>un </a:t>
            </a:r>
            <a:r>
              <a:rPr lang="es-ES" sz="2133" b="1" dirty="0">
                <a:solidFill>
                  <a:schemeClr val="dk1"/>
                </a:solidFill>
                <a:highlight>
                  <a:srgbClr val="F1CC74"/>
                </a:highlight>
                <a:latin typeface="+mn-lt"/>
                <a:ea typeface="Montserrat"/>
                <a:cs typeface="Montserrat"/>
              </a:rPr>
              <a:t>bajo nivel de ingresos</a:t>
            </a:r>
          </a:p>
        </p:txBody>
      </p:sp>
    </p:spTree>
    <p:extLst>
      <p:ext uri="{BB962C8B-B14F-4D97-AF65-F5344CB8AC3E}">
        <p14:creationId xmlns:p14="http://schemas.microsoft.com/office/powerpoint/2010/main" val="13491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solidFill>
                  <a:schemeClr val="tx2">
                    <a:lumMod val="50000"/>
                  </a:schemeClr>
                </a:solidFill>
              </a:rPr>
              <a:t>Medidas</a:t>
            </a:r>
            <a:r>
              <a:rPr lang="en-GB" dirty="0" smtClean="0">
                <a:solidFill>
                  <a:schemeClr val="tx2">
                    <a:lumMod val="50000"/>
                  </a:schemeClr>
                </a:solidFill>
              </a:rPr>
              <a:t> </a:t>
            </a:r>
            <a:r>
              <a:rPr lang="en-GB" dirty="0" err="1" smtClean="0">
                <a:solidFill>
                  <a:schemeClr val="tx2">
                    <a:lumMod val="50000"/>
                  </a:schemeClr>
                </a:solidFill>
              </a:rPr>
              <a:t>Estatales</a:t>
            </a:r>
            <a:endParaRPr lang="en-GB" dirty="0">
              <a:solidFill>
                <a:schemeClr val="tx2">
                  <a:lumMod val="50000"/>
                </a:schemeClr>
              </a:solidFill>
            </a:endParaRPr>
          </a:p>
        </p:txBody>
      </p:sp>
      <p:sp>
        <p:nvSpPr>
          <p:cNvPr id="3" name="Content Placeholder 2"/>
          <p:cNvSpPr>
            <a:spLocks noGrp="1"/>
          </p:cNvSpPr>
          <p:nvPr>
            <p:ph idx="1"/>
          </p:nvPr>
        </p:nvSpPr>
        <p:spPr/>
        <p:txBody>
          <a:bodyPr/>
          <a:lstStyle/>
          <a:p>
            <a:pPr>
              <a:buClr>
                <a:schemeClr val="tx2">
                  <a:lumMod val="50000"/>
                </a:schemeClr>
              </a:buClr>
            </a:pPr>
            <a:r>
              <a:rPr lang="en-GB" sz="2400" dirty="0" smtClean="0"/>
              <a:t>Nueva </a:t>
            </a:r>
            <a:r>
              <a:rPr lang="en-GB" sz="2400" dirty="0" err="1" smtClean="0"/>
              <a:t>Estrategia</a:t>
            </a:r>
            <a:r>
              <a:rPr lang="en-GB" sz="2400" dirty="0" smtClean="0"/>
              <a:t> contra la </a:t>
            </a:r>
          </a:p>
          <a:p>
            <a:pPr marL="0" indent="0">
              <a:buClr>
                <a:schemeClr val="tx2">
                  <a:lumMod val="50000"/>
                </a:schemeClr>
              </a:buClr>
              <a:buNone/>
            </a:pPr>
            <a:r>
              <a:rPr lang="en-GB" sz="2400" dirty="0" smtClean="0"/>
              <a:t>     </a:t>
            </a:r>
            <a:r>
              <a:rPr lang="en-GB" sz="2400" dirty="0" err="1" smtClean="0"/>
              <a:t>pobreza</a:t>
            </a:r>
            <a:r>
              <a:rPr lang="en-GB" sz="2400" dirty="0" smtClean="0"/>
              <a:t> </a:t>
            </a:r>
            <a:r>
              <a:rPr lang="en-GB" sz="2400" dirty="0" err="1" smtClean="0"/>
              <a:t>energetica</a:t>
            </a:r>
            <a:r>
              <a:rPr lang="en-GB" sz="2400" dirty="0" smtClean="0"/>
              <a:t> 2019 – 2024</a:t>
            </a:r>
          </a:p>
          <a:p>
            <a:pPr marL="0" indent="0">
              <a:buClr>
                <a:schemeClr val="tx2">
                  <a:lumMod val="50000"/>
                </a:schemeClr>
              </a:buClr>
              <a:buNone/>
            </a:pPr>
            <a:endParaRPr lang="es-ES" sz="2400" dirty="0" smtClean="0"/>
          </a:p>
          <a:p>
            <a:pPr marL="0" indent="0">
              <a:buClr>
                <a:schemeClr val="tx2">
                  <a:lumMod val="50000"/>
                </a:schemeClr>
              </a:buClr>
              <a:buNone/>
            </a:pPr>
            <a:endParaRPr lang="es-ES" sz="2400" dirty="0"/>
          </a:p>
          <a:p>
            <a:pPr marL="0" indent="0">
              <a:buClr>
                <a:schemeClr val="tx2">
                  <a:lumMod val="50000"/>
                </a:schemeClr>
              </a:buClr>
              <a:buNone/>
            </a:pPr>
            <a:endParaRPr lang="es-ES" sz="2400" dirty="0" smtClean="0"/>
          </a:p>
          <a:p>
            <a:pPr marL="0" indent="0">
              <a:buClr>
                <a:schemeClr val="tx2">
                  <a:lumMod val="50000"/>
                </a:schemeClr>
              </a:buClr>
              <a:buNone/>
            </a:pPr>
            <a:endParaRPr lang="es-ES" sz="2400" dirty="0" smtClean="0"/>
          </a:p>
          <a:p>
            <a:pPr marL="0" indent="0">
              <a:buClr>
                <a:schemeClr val="tx2">
                  <a:lumMod val="50000"/>
                </a:schemeClr>
              </a:buClr>
              <a:buNone/>
            </a:pPr>
            <a:endParaRPr lang="es-ES" sz="2400" dirty="0"/>
          </a:p>
          <a:p>
            <a:pPr marL="0" indent="0">
              <a:buClr>
                <a:schemeClr val="tx2">
                  <a:lumMod val="50000"/>
                </a:schemeClr>
              </a:buClr>
              <a:buNone/>
            </a:pPr>
            <a:endParaRPr lang="en-GB" sz="2400" dirty="0"/>
          </a:p>
          <a:p>
            <a:pPr>
              <a:buClr>
                <a:schemeClr val="tx2">
                  <a:lumMod val="50000"/>
                </a:schemeClr>
              </a:buClr>
            </a:pPr>
            <a:r>
              <a:rPr lang="en-GB" sz="2400" dirty="0" smtClean="0"/>
              <a:t>Bono social </a:t>
            </a:r>
            <a:r>
              <a:rPr lang="en-GB" sz="2400" dirty="0" err="1" smtClean="0"/>
              <a:t>electrico</a:t>
            </a:r>
            <a:r>
              <a:rPr lang="en-GB" sz="2400" dirty="0" smtClean="0"/>
              <a:t> y </a:t>
            </a:r>
            <a:r>
              <a:rPr lang="en-GB" sz="2400" dirty="0" err="1" smtClean="0"/>
              <a:t>termico</a:t>
            </a: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216460"/>
            <a:ext cx="3168352" cy="3868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5013176"/>
            <a:ext cx="2592288"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2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4 CuadroTexto"/>
          <p:cNvSpPr txBox="1"/>
          <p:nvPr/>
        </p:nvSpPr>
        <p:spPr>
          <a:xfrm>
            <a:off x="-2003425" y="172380"/>
            <a:ext cx="8064500" cy="461962"/>
          </a:xfrm>
          <a:prstGeom prst="rect">
            <a:avLst/>
          </a:prstGeom>
          <a:noFill/>
        </p:spPr>
        <p:txBody>
          <a:bodyPr>
            <a:spAutoFit/>
          </a:bodyPr>
          <a:lstStyle/>
          <a:p>
            <a:pPr algn="ctr" defTabSz="913490" fontAlgn="auto">
              <a:spcBef>
                <a:spcPts val="0"/>
              </a:spcBef>
              <a:spcAft>
                <a:spcPts val="0"/>
              </a:spcAft>
              <a:defRPr/>
            </a:pPr>
            <a:r>
              <a:rPr lang="es-ES" sz="2400" b="1" dirty="0">
                <a:solidFill>
                  <a:schemeClr val="bg1"/>
                </a:solidFill>
                <a:latin typeface="Arial" pitchFamily="34" charset="0"/>
                <a:cs typeface="Arial" pitchFamily="34" charset="0"/>
              </a:rPr>
              <a:t>Nuevo bono social</a:t>
            </a:r>
            <a:endParaRPr lang="es-ES" sz="2400" dirty="0">
              <a:solidFill>
                <a:schemeClr val="bg1"/>
              </a:solidFill>
              <a:latin typeface="Arial" pitchFamily="34" charset="0"/>
              <a:cs typeface="Arial" pitchFamily="34" charset="0"/>
            </a:endParaRPr>
          </a:p>
        </p:txBody>
      </p:sp>
      <p:sp>
        <p:nvSpPr>
          <p:cNvPr id="8" name="CuadroTexto 7"/>
          <p:cNvSpPr txBox="1"/>
          <p:nvPr/>
        </p:nvSpPr>
        <p:spPr>
          <a:xfrm>
            <a:off x="482073" y="873001"/>
            <a:ext cx="7776864" cy="523220"/>
          </a:xfrm>
          <a:prstGeom prst="rect">
            <a:avLst/>
          </a:prstGeom>
          <a:noFill/>
        </p:spPr>
        <p:txBody>
          <a:bodyPr wrap="square" rtlCol="0">
            <a:spAutoFit/>
          </a:bodyPr>
          <a:lstStyle/>
          <a:p>
            <a:r>
              <a:rPr lang="es-ES" sz="2800" b="1" dirty="0">
                <a:solidFill>
                  <a:schemeClr val="tx2">
                    <a:lumMod val="50000"/>
                  </a:schemeClr>
                </a:solidFill>
              </a:rPr>
              <a:t>Estimaciones de la cobertura del nuevo bono social</a:t>
            </a:r>
          </a:p>
        </p:txBody>
      </p:sp>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885062" y="1634880"/>
            <a:ext cx="7373875" cy="3346534"/>
          </a:xfrm>
          <a:prstGeom prst="rect">
            <a:avLst/>
          </a:prstGeom>
        </p:spPr>
      </p:pic>
      <p:sp>
        <p:nvSpPr>
          <p:cNvPr id="10" name="Rectángulo 9"/>
          <p:cNvSpPr/>
          <p:nvPr/>
        </p:nvSpPr>
        <p:spPr>
          <a:xfrm>
            <a:off x="0" y="5085184"/>
            <a:ext cx="9144000" cy="1549207"/>
          </a:xfrm>
          <a:prstGeom prst="rect">
            <a:avLst/>
          </a:prstGeom>
          <a:solidFill>
            <a:srgbClr val="F6F6F6"/>
          </a:solidFill>
        </p:spPr>
        <p:txBody>
          <a:bodyPr wrap="square">
            <a:spAutoFit/>
          </a:bodyPr>
          <a:lstStyle/>
          <a:p>
            <a:pPr algn="ctr"/>
            <a:r>
              <a:rPr lang="es-ES" sz="3200" dirty="0">
                <a:solidFill>
                  <a:srgbClr val="00060B"/>
                </a:solidFill>
              </a:rPr>
              <a:t>“</a:t>
            </a:r>
            <a:r>
              <a:rPr lang="es-ES" dirty="0">
                <a:solidFill>
                  <a:srgbClr val="00060B"/>
                </a:solidFill>
              </a:rPr>
              <a:t>Estimaciones basadas en la ECV y EPF de 2016 indican que habría en torno a </a:t>
            </a:r>
            <a:r>
              <a:rPr lang="es-ES" b="1" i="1" dirty="0">
                <a:solidFill>
                  <a:schemeClr val="dk1"/>
                </a:solidFill>
                <a:highlight>
                  <a:srgbClr val="F1CC74"/>
                </a:highlight>
                <a:ea typeface="Montserrat"/>
                <a:cs typeface="Montserrat"/>
              </a:rPr>
              <a:t>9 millones de personas </a:t>
            </a:r>
            <a:r>
              <a:rPr lang="es-ES" i="1" dirty="0">
                <a:solidFill>
                  <a:schemeClr val="dk1"/>
                </a:solidFill>
                <a:highlight>
                  <a:srgbClr val="F1CC74"/>
                </a:highlight>
                <a:ea typeface="Montserrat"/>
                <a:cs typeface="Montserrat"/>
              </a:rPr>
              <a:t>potencialmente beneficiarias del nuevo bono social eléctrico</a:t>
            </a:r>
            <a:r>
              <a:rPr lang="es-ES" dirty="0">
                <a:solidFill>
                  <a:srgbClr val="00060B"/>
                </a:solidFill>
              </a:rPr>
              <a:t>. Esta cifra contrasta con los 6 millones de beneficiarios (2,3 millones de hogares) del bono social anterior y con el número de </a:t>
            </a:r>
            <a:r>
              <a:rPr lang="es-ES" b="1" i="1" dirty="0">
                <a:solidFill>
                  <a:schemeClr val="dk1"/>
                </a:solidFill>
                <a:highlight>
                  <a:srgbClr val="F1CC74"/>
                </a:highlight>
                <a:ea typeface="Montserrat"/>
                <a:cs typeface="Montserrat"/>
              </a:rPr>
              <a:t>bonos aprobados </a:t>
            </a:r>
            <a:r>
              <a:rPr lang="es-ES" i="1" dirty="0">
                <a:solidFill>
                  <a:schemeClr val="dk1"/>
                </a:solidFill>
                <a:highlight>
                  <a:srgbClr val="F1CC74"/>
                </a:highlight>
                <a:ea typeface="Montserrat"/>
                <a:cs typeface="Montserrat"/>
              </a:rPr>
              <a:t>hasta el momento</a:t>
            </a:r>
            <a:r>
              <a:rPr lang="es-ES" sz="2667" dirty="0">
                <a:solidFill>
                  <a:srgbClr val="00060B"/>
                </a:solidFill>
              </a:rPr>
              <a:t>”</a:t>
            </a:r>
            <a:endParaRPr lang="es-ES" sz="2667" dirty="0"/>
          </a:p>
        </p:txBody>
      </p:sp>
    </p:spTree>
    <p:extLst>
      <p:ext uri="{BB962C8B-B14F-4D97-AF65-F5344CB8AC3E}">
        <p14:creationId xmlns:p14="http://schemas.microsoft.com/office/powerpoint/2010/main" val="3919823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476672"/>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800" b="1" dirty="0">
                <a:solidFill>
                  <a:schemeClr val="tx2">
                    <a:lumMod val="50000"/>
                  </a:schemeClr>
                </a:solidFill>
              </a:rPr>
              <a:t>Pobreza </a:t>
            </a:r>
            <a:r>
              <a:rPr lang="es-ES" sz="2800" b="1" dirty="0" smtClean="0">
                <a:solidFill>
                  <a:schemeClr val="tx2">
                    <a:lumMod val="50000"/>
                  </a:schemeClr>
                </a:solidFill>
              </a:rPr>
              <a:t>energética: Definición y causas</a:t>
            </a:r>
            <a:endParaRPr lang="es-ES" sz="2800" b="1" dirty="0">
              <a:solidFill>
                <a:schemeClr val="tx2">
                  <a:lumMod val="50000"/>
                </a:schemeClr>
              </a:solidFill>
            </a:endParaRPr>
          </a:p>
          <a:p>
            <a:pPr marL="457200" lvl="1" indent="0">
              <a:buFont typeface="Arial" pitchFamily="34" charset="0"/>
              <a:buNone/>
            </a:pPr>
            <a:r>
              <a:rPr lang="es-ES" sz="2000" dirty="0"/>
              <a:t>Incapacidad de pagar una cantidad de energía suficiente y/o gastos excesivos en energía domésticos (Tirado Herrero et al., 2012)</a:t>
            </a:r>
            <a:endParaRPr lang="es-ES" sz="2000" b="1" dirty="0"/>
          </a:p>
        </p:txBody>
      </p:sp>
      <p:pic>
        <p:nvPicPr>
          <p:cNvPr id="6" name="Imagen 5"/>
          <p:cNvPicPr>
            <a:picLocks noChangeAspect="1"/>
          </p:cNvPicPr>
          <p:nvPr/>
        </p:nvPicPr>
        <p:blipFill rotWithShape="1">
          <a:blip r:embed="rId2"/>
          <a:srcRect l="41699" t="39172" r="24542" b="15547"/>
          <a:stretch/>
        </p:blipFill>
        <p:spPr>
          <a:xfrm>
            <a:off x="517304" y="2060848"/>
            <a:ext cx="4630760" cy="3492049"/>
          </a:xfrm>
          <a:prstGeom prst="rect">
            <a:avLst/>
          </a:prstGeom>
        </p:spPr>
      </p:pic>
      <p:sp>
        <p:nvSpPr>
          <p:cNvPr id="7" name="Título 1"/>
          <p:cNvSpPr txBox="1">
            <a:spLocks/>
          </p:cNvSpPr>
          <p:nvPr/>
        </p:nvSpPr>
        <p:spPr>
          <a:xfrm>
            <a:off x="5251250" y="4077072"/>
            <a:ext cx="3641476" cy="21112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S" sz="1600" b="1" i="1" dirty="0" smtClean="0">
                <a:solidFill>
                  <a:schemeClr val="tx2">
                    <a:lumMod val="60000"/>
                    <a:lumOff val="40000"/>
                  </a:schemeClr>
                </a:solidFill>
              </a:rPr>
              <a:t>Según la ENPE: </a:t>
            </a:r>
            <a:r>
              <a:rPr lang="es-ES" sz="1600" dirty="0" smtClean="0"/>
              <a:t>La </a:t>
            </a:r>
            <a:r>
              <a:rPr lang="es-ES" sz="1600" dirty="0"/>
              <a:t>pobreza energética es la situación en la que se encuentra un hogar en el que no pueden ser satisfechas las necesidades básicas de suministros de energía, </a:t>
            </a:r>
            <a:r>
              <a:rPr lang="es-ES" sz="1600" b="1" dirty="0"/>
              <a:t>como consecuencia de un nivel de ingresos insuficiente </a:t>
            </a:r>
            <a:r>
              <a:rPr lang="es-ES" sz="1600" dirty="0"/>
              <a:t>y que, en su caso, puede verse </a:t>
            </a:r>
            <a:r>
              <a:rPr lang="es-ES" sz="1600" b="1" dirty="0"/>
              <a:t>agravada por </a:t>
            </a:r>
            <a:r>
              <a:rPr lang="es-ES" sz="1600" dirty="0"/>
              <a:t>disponer de una </a:t>
            </a:r>
            <a:r>
              <a:rPr lang="es-ES" sz="1600" b="1" dirty="0"/>
              <a:t>vivienda ineficiente</a:t>
            </a:r>
            <a:r>
              <a:rPr lang="es-ES" sz="1600" dirty="0"/>
              <a:t> en energía. </a:t>
            </a:r>
            <a:endParaRPr lang="es-ES" sz="1600" b="1" dirty="0"/>
          </a:p>
        </p:txBody>
      </p:sp>
      <p:sp>
        <p:nvSpPr>
          <p:cNvPr id="8" name="Shape 65"/>
          <p:cNvSpPr txBox="1"/>
          <p:nvPr/>
        </p:nvSpPr>
        <p:spPr>
          <a:xfrm>
            <a:off x="5251250" y="2204864"/>
            <a:ext cx="3626694" cy="1509310"/>
          </a:xfrm>
          <a:prstGeom prst="rect">
            <a:avLst/>
          </a:prstGeom>
          <a:solidFill>
            <a:srgbClr val="F6F6F6"/>
          </a:solidFill>
          <a:ln>
            <a:noFill/>
          </a:ln>
        </p:spPr>
        <p:txBody>
          <a:bodyPr spcFirstLastPara="1" wrap="square" lIns="121900" tIns="121900" rIns="121900" bIns="121900" anchor="ctr" anchorCtr="0">
            <a:noAutofit/>
          </a:bodyPr>
          <a:lstStyle/>
          <a:p>
            <a:pPr>
              <a:spcAft>
                <a:spcPts val="800"/>
              </a:spcAft>
            </a:pPr>
            <a:r>
              <a:rPr lang="es" sz="2000" dirty="0">
                <a:solidFill>
                  <a:srgbClr val="313057"/>
                </a:solidFill>
                <a:ea typeface="Montserrat"/>
                <a:cs typeface="Montserrat"/>
                <a:sym typeface="Montserrat"/>
              </a:rPr>
              <a:t>“</a:t>
            </a:r>
            <a:r>
              <a:rPr lang="es-ES" sz="2000" i="1" dirty="0">
                <a:solidFill>
                  <a:srgbClr val="2D3033"/>
                </a:solidFill>
                <a:ea typeface="Montserrat"/>
                <a:cs typeface="Montserrat"/>
              </a:rPr>
              <a:t>Incapacidad [de un hogar] de alcanzar un </a:t>
            </a:r>
            <a:r>
              <a:rPr lang="es-ES" sz="2000" b="1" i="1" dirty="0">
                <a:solidFill>
                  <a:schemeClr val="dk1"/>
                </a:solidFill>
                <a:highlight>
                  <a:srgbClr val="F1CC74"/>
                </a:highlight>
                <a:ea typeface="Montserrat"/>
                <a:cs typeface="Montserrat"/>
              </a:rPr>
              <a:t>nivel social y materialmente necesario </a:t>
            </a:r>
            <a:r>
              <a:rPr lang="es-ES" sz="2000" i="1" dirty="0">
                <a:solidFill>
                  <a:schemeClr val="dk1"/>
                </a:solidFill>
                <a:highlight>
                  <a:srgbClr val="F1CC74"/>
                </a:highlight>
                <a:ea typeface="Montserrat"/>
                <a:cs typeface="Montserrat"/>
              </a:rPr>
              <a:t>de servicios domésticos de la energía</a:t>
            </a:r>
            <a:r>
              <a:rPr lang="es" sz="2000" dirty="0">
                <a:solidFill>
                  <a:srgbClr val="313057"/>
                </a:solidFill>
                <a:ea typeface="Montserrat"/>
                <a:cs typeface="Montserrat"/>
                <a:sym typeface="Montserrat"/>
              </a:rPr>
              <a:t>” (Bouzarovski y Petrova, 2015) </a:t>
            </a:r>
            <a:endParaRPr sz="2000" dirty="0">
              <a:solidFill>
                <a:srgbClr val="313057"/>
              </a:solidFill>
              <a:ea typeface="Montserrat"/>
              <a:cs typeface="Montserrat"/>
              <a:sym typeface="Montserrat"/>
            </a:endParaRPr>
          </a:p>
        </p:txBody>
      </p:sp>
      <p:sp>
        <p:nvSpPr>
          <p:cNvPr id="9" name="Rectángulo 1"/>
          <p:cNvSpPr/>
          <p:nvPr/>
        </p:nvSpPr>
        <p:spPr>
          <a:xfrm>
            <a:off x="191069" y="6439947"/>
            <a:ext cx="5463996" cy="369332"/>
          </a:xfrm>
          <a:prstGeom prst="rect">
            <a:avLst/>
          </a:prstGeom>
        </p:spPr>
        <p:txBody>
          <a:bodyPr wrap="none">
            <a:spAutoFit/>
          </a:bodyPr>
          <a:lstStyle/>
          <a:p>
            <a:r>
              <a:rPr lang="es-ES" b="1" i="1" dirty="0" smtClean="0">
                <a:solidFill>
                  <a:schemeClr val="tx2">
                    <a:lumMod val="60000"/>
                    <a:lumOff val="40000"/>
                  </a:schemeClr>
                </a:solidFill>
              </a:rPr>
              <a:t>ENPE: </a:t>
            </a:r>
            <a:r>
              <a:rPr lang="es-ES" i="1" dirty="0" smtClean="0"/>
              <a:t>Estrategia Nacional contra la Pobreza Energética</a:t>
            </a:r>
            <a:endParaRPr lang="es-ES" dirty="0"/>
          </a:p>
        </p:txBody>
      </p:sp>
    </p:spTree>
    <p:extLst>
      <p:ext uri="{BB962C8B-B14F-4D97-AF65-F5344CB8AC3E}">
        <p14:creationId xmlns:p14="http://schemas.microsoft.com/office/powerpoint/2010/main" val="2766060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s-ES" sz="4400" dirty="0" smtClean="0">
              <a:solidFill>
                <a:schemeClr val="tx2">
                  <a:lumMod val="50000"/>
                </a:schemeClr>
              </a:solidFill>
            </a:endParaRPr>
          </a:p>
          <a:p>
            <a:pPr marL="0" indent="0" algn="ctr">
              <a:buNone/>
            </a:pPr>
            <a:endParaRPr lang="es-ES" sz="4400" dirty="0">
              <a:solidFill>
                <a:schemeClr val="tx2">
                  <a:lumMod val="50000"/>
                </a:schemeClr>
              </a:solidFill>
            </a:endParaRPr>
          </a:p>
          <a:p>
            <a:pPr marL="0" indent="0" algn="ctr">
              <a:buNone/>
            </a:pPr>
            <a:r>
              <a:rPr lang="es-ES" sz="4400" dirty="0" smtClean="0">
                <a:solidFill>
                  <a:schemeClr val="tx2">
                    <a:lumMod val="50000"/>
                  </a:schemeClr>
                </a:solidFill>
              </a:rPr>
              <a:t>Tipología de hogares</a:t>
            </a:r>
            <a:endParaRPr lang="en-GB" sz="4400" dirty="0">
              <a:solidFill>
                <a:schemeClr val="tx2">
                  <a:lumMod val="50000"/>
                </a:schemeClr>
              </a:solidFill>
            </a:endParaRPr>
          </a:p>
        </p:txBody>
      </p:sp>
    </p:spTree>
    <p:extLst>
      <p:ext uri="{BB962C8B-B14F-4D97-AF65-F5344CB8AC3E}">
        <p14:creationId xmlns:p14="http://schemas.microsoft.com/office/powerpoint/2010/main" val="878662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adroTexto 3"/>
          <p:cNvSpPr txBox="1"/>
          <p:nvPr/>
        </p:nvSpPr>
        <p:spPr>
          <a:xfrm>
            <a:off x="179512" y="5420892"/>
            <a:ext cx="8672724" cy="1200329"/>
          </a:xfrm>
          <a:prstGeom prst="rect">
            <a:avLst/>
          </a:prstGeom>
          <a:noFill/>
        </p:spPr>
        <p:txBody>
          <a:bodyPr wrap="square" rtlCol="0">
            <a:spAutoFit/>
          </a:bodyPr>
          <a:lstStyle/>
          <a:p>
            <a:pPr algn="just"/>
            <a:r>
              <a:rPr lang="es-ES" dirty="0"/>
              <a:t>Cuanto </a:t>
            </a:r>
            <a:r>
              <a:rPr lang="es-ES" b="1" dirty="0"/>
              <a:t>menor es el nivel educativo </a:t>
            </a:r>
            <a:r>
              <a:rPr lang="es-ES" dirty="0"/>
              <a:t>alcanzado por la persona principal del hogar, </a:t>
            </a:r>
            <a:r>
              <a:rPr lang="es-ES" b="1" dirty="0"/>
              <a:t>mayor es el valor del indicador de pobreza </a:t>
            </a:r>
            <a:r>
              <a:rPr lang="es-ES" b="1" dirty="0" smtClean="0"/>
              <a:t>energética. </a:t>
            </a:r>
            <a:r>
              <a:rPr lang="es-ES" dirty="0" smtClean="0"/>
              <a:t>Además </a:t>
            </a:r>
            <a:r>
              <a:rPr lang="es-ES" dirty="0"/>
              <a:t>de la menor capacidad de generación de ingresos, pueden existir otras vulnerabilidades como son la </a:t>
            </a:r>
            <a:r>
              <a:rPr lang="es-ES" b="1" dirty="0"/>
              <a:t>mayor dificultad </a:t>
            </a:r>
            <a:r>
              <a:rPr lang="es-ES" dirty="0"/>
              <a:t>de estos hogares </a:t>
            </a:r>
            <a:r>
              <a:rPr lang="es-ES" b="1" dirty="0"/>
              <a:t>para tomar decisiones relacionadas con el consumo de energía</a:t>
            </a:r>
            <a:endParaRPr lang="es-ES" dirty="0"/>
          </a:p>
        </p:txBody>
      </p:sp>
      <p:sp>
        <p:nvSpPr>
          <p:cNvPr id="8" name="CuadroTexto 7"/>
          <p:cNvSpPr txBox="1"/>
          <p:nvPr/>
        </p:nvSpPr>
        <p:spPr>
          <a:xfrm>
            <a:off x="179512" y="715899"/>
            <a:ext cx="7776864" cy="461665"/>
          </a:xfrm>
          <a:prstGeom prst="rect">
            <a:avLst/>
          </a:prstGeom>
          <a:noFill/>
        </p:spPr>
        <p:txBody>
          <a:bodyPr wrap="square" rtlCol="0">
            <a:spAutoFit/>
          </a:bodyPr>
          <a:lstStyle/>
          <a:p>
            <a:r>
              <a:rPr lang="es-ES" sz="2400" b="1" dirty="0">
                <a:solidFill>
                  <a:schemeClr val="tx2">
                    <a:lumMod val="50000"/>
                  </a:schemeClr>
                </a:solidFill>
              </a:rPr>
              <a:t>Nivel de estudios</a:t>
            </a:r>
          </a:p>
        </p:txBody>
      </p:sp>
      <p:graphicFrame>
        <p:nvGraphicFramePr>
          <p:cNvPr id="2" name="Tabla 1"/>
          <p:cNvGraphicFramePr>
            <a:graphicFrameLocks noGrp="1"/>
          </p:cNvGraphicFramePr>
          <p:nvPr>
            <p:extLst>
              <p:ext uri="{D42A27DB-BD31-4B8C-83A1-F6EECF244321}">
                <p14:modId xmlns:p14="http://schemas.microsoft.com/office/powerpoint/2010/main" val="3532016519"/>
              </p:ext>
            </p:extLst>
          </p:nvPr>
        </p:nvGraphicFramePr>
        <p:xfrm>
          <a:off x="1042873" y="1165218"/>
          <a:ext cx="7394844" cy="4188579"/>
        </p:xfrm>
        <a:graphic>
          <a:graphicData uri="http://schemas.openxmlformats.org/drawingml/2006/table">
            <a:tbl>
              <a:tblPr firstRow="1" firstCol="1" bandRow="1">
                <a:tableStyleId>{5C22544A-7EE6-4342-B048-85BDC9FD1C3A}</a:tableStyleId>
              </a:tblPr>
              <a:tblGrid>
                <a:gridCol w="5514978">
                  <a:extLst>
                    <a:ext uri="{9D8B030D-6E8A-4147-A177-3AD203B41FA5}">
                      <a16:colId xmlns="" xmlns:a16="http://schemas.microsoft.com/office/drawing/2014/main" val="3906304133"/>
                    </a:ext>
                  </a:extLst>
                </a:gridCol>
                <a:gridCol w="939491">
                  <a:extLst>
                    <a:ext uri="{9D8B030D-6E8A-4147-A177-3AD203B41FA5}">
                      <a16:colId xmlns="" xmlns:a16="http://schemas.microsoft.com/office/drawing/2014/main" val="2295421925"/>
                    </a:ext>
                  </a:extLst>
                </a:gridCol>
                <a:gridCol w="940375">
                  <a:extLst>
                    <a:ext uri="{9D8B030D-6E8A-4147-A177-3AD203B41FA5}">
                      <a16:colId xmlns="" xmlns:a16="http://schemas.microsoft.com/office/drawing/2014/main" val="996559528"/>
                    </a:ext>
                  </a:extLst>
                </a:gridCol>
              </a:tblGrid>
              <a:tr h="231137">
                <a:tc>
                  <a:txBody>
                    <a:bodyPr/>
                    <a:lstStyle/>
                    <a:p>
                      <a:pPr algn="just">
                        <a:lnSpc>
                          <a:spcPct val="115000"/>
                        </a:lnSpc>
                        <a:spcAft>
                          <a:spcPts val="0"/>
                        </a:spcAft>
                      </a:pPr>
                      <a:r>
                        <a:rPr lang="es-ES" sz="1400" dirty="0">
                          <a:effectLst/>
                        </a:rPr>
                        <a:t> </a:t>
                      </a:r>
                      <a:endParaRPr lang="es-ES" sz="14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2M</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HEP</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210312077"/>
                  </a:ext>
                </a:extLst>
              </a:tr>
              <a:tr h="231137">
                <a:tc>
                  <a:txBody>
                    <a:bodyPr/>
                    <a:lstStyle/>
                    <a:p>
                      <a:pPr algn="l">
                        <a:lnSpc>
                          <a:spcPct val="115000"/>
                        </a:lnSpc>
                        <a:spcAft>
                          <a:spcPts val="0"/>
                        </a:spcAft>
                      </a:pPr>
                      <a:r>
                        <a:rPr lang="es-ES" sz="1400">
                          <a:effectLst/>
                        </a:rPr>
                        <a:t>España</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17%</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12%</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060442979"/>
                  </a:ext>
                </a:extLst>
              </a:tr>
              <a:tr h="231224">
                <a:tc>
                  <a:txBody>
                    <a:bodyPr/>
                    <a:lstStyle/>
                    <a:p>
                      <a:pPr algn="l">
                        <a:lnSpc>
                          <a:spcPct val="115000"/>
                        </a:lnSpc>
                        <a:spcAft>
                          <a:spcPts val="0"/>
                        </a:spcAft>
                      </a:pPr>
                      <a:r>
                        <a:rPr lang="es-ES" sz="1400">
                          <a:effectLst/>
                        </a:rPr>
                        <a:t>Nivel de estudios terminados</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400">
                        <a:effectLst/>
                        <a:latin typeface="LondonMM" panose="02000606040000020003" pitchFamily="2" charset="0"/>
                      </a:endParaRPr>
                    </a:p>
                  </a:txBody>
                  <a:tcPr marL="68580" marR="68580" marT="0" marB="0" anchor="ctr"/>
                </a:tc>
                <a:tc>
                  <a:txBody>
                    <a:bodyPr/>
                    <a:lstStyle/>
                    <a:p>
                      <a:endParaRPr lang="es-ES" sz="1400">
                        <a:effectLst/>
                        <a:latin typeface="LondonMM" panose="02000606040000020003" pitchFamily="2" charset="0"/>
                      </a:endParaRPr>
                    </a:p>
                  </a:txBody>
                  <a:tcPr marL="68580" marR="68580" marT="0" marB="0" anchor="ctr"/>
                </a:tc>
                <a:extLst>
                  <a:ext uri="{0D108BD9-81ED-4DB2-BD59-A6C34878D82A}">
                    <a16:rowId xmlns="" xmlns:a16="http://schemas.microsoft.com/office/drawing/2014/main" val="4200221044"/>
                  </a:ext>
                </a:extLst>
              </a:tr>
              <a:tr h="231137">
                <a:tc>
                  <a:txBody>
                    <a:bodyPr/>
                    <a:lstStyle/>
                    <a:p>
                      <a:pPr algn="l">
                        <a:lnSpc>
                          <a:spcPct val="115000"/>
                        </a:lnSpc>
                        <a:spcAft>
                          <a:spcPts val="0"/>
                        </a:spcAft>
                      </a:pPr>
                      <a:r>
                        <a:rPr lang="es-ES" sz="1400">
                          <a:effectLst/>
                        </a:rPr>
                        <a:t>No sabe leer o escribir o fue menos de 5 años a la escuela</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31%</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22%</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044617259"/>
                  </a:ext>
                </a:extLst>
              </a:tr>
              <a:tr h="262755">
                <a:tc>
                  <a:txBody>
                    <a:bodyPr/>
                    <a:lstStyle/>
                    <a:p>
                      <a:pPr algn="l">
                        <a:lnSpc>
                          <a:spcPct val="115000"/>
                        </a:lnSpc>
                        <a:spcAft>
                          <a:spcPts val="0"/>
                        </a:spcAft>
                      </a:pPr>
                      <a:r>
                        <a:rPr lang="es-ES" sz="1400">
                          <a:effectLst/>
                        </a:rPr>
                        <a:t>Educación primaria completa o fue a la escuela al menos 5 años</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26%</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16%</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966768484"/>
                  </a:ext>
                </a:extLst>
              </a:tr>
              <a:tr h="714606">
                <a:tc>
                  <a:txBody>
                    <a:bodyPr/>
                    <a:lstStyle/>
                    <a:p>
                      <a:pPr algn="l">
                        <a:lnSpc>
                          <a:spcPct val="115000"/>
                        </a:lnSpc>
                        <a:spcAft>
                          <a:spcPts val="0"/>
                        </a:spcAft>
                      </a:pPr>
                      <a:r>
                        <a:rPr lang="es-ES" sz="1400" dirty="0">
                          <a:effectLst/>
                        </a:rPr>
                        <a:t>ESO, EGB o Bachiller Elemental (con título o cursados, al menos, 3º, 8º o 4º respectivamente) certificados de Estudios Primarios, Escolaridad (anterior a 1999), o Profesionalidad (niveles 1 o 2) y similares</a:t>
                      </a:r>
                      <a:endParaRPr lang="es-ES" sz="14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22%</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13%</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6786095"/>
                  </a:ext>
                </a:extLst>
              </a:tr>
              <a:tr h="714606">
                <a:tc>
                  <a:txBody>
                    <a:bodyPr/>
                    <a:lstStyle/>
                    <a:p>
                      <a:pPr algn="l">
                        <a:lnSpc>
                          <a:spcPct val="115000"/>
                        </a:lnSpc>
                        <a:spcAft>
                          <a:spcPts val="0"/>
                        </a:spcAft>
                      </a:pPr>
                      <a:r>
                        <a:rPr lang="es-ES" sz="1400">
                          <a:effectLst/>
                        </a:rPr>
                        <a:t>Bachiller, BUP, COU, Bachiller Superior, FP de Grado Medio, FP Básica y otros estudios de grado medio (Certificado de Profesionalidad de nivel 3, etc…)</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dirty="0">
                          <a:effectLst/>
                        </a:rPr>
                        <a:t>16%</a:t>
                      </a:r>
                      <a:endParaRPr lang="es-ES" sz="14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10%</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191816232"/>
                  </a:ext>
                </a:extLst>
              </a:tr>
              <a:tr h="231137">
                <a:tc>
                  <a:txBody>
                    <a:bodyPr/>
                    <a:lstStyle/>
                    <a:p>
                      <a:pPr algn="l">
                        <a:lnSpc>
                          <a:spcPct val="115000"/>
                        </a:lnSpc>
                        <a:spcAft>
                          <a:spcPts val="0"/>
                        </a:spcAft>
                      </a:pPr>
                      <a:r>
                        <a:rPr lang="es-ES" sz="1400">
                          <a:effectLst/>
                        </a:rPr>
                        <a:t>FP de Grado Superior, FPII y equivalentes</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12%</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10%</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577694819"/>
                  </a:ext>
                </a:extLst>
              </a:tr>
              <a:tr h="472872">
                <a:tc>
                  <a:txBody>
                    <a:bodyPr/>
                    <a:lstStyle/>
                    <a:p>
                      <a:pPr algn="l">
                        <a:lnSpc>
                          <a:spcPct val="115000"/>
                        </a:lnSpc>
                        <a:spcAft>
                          <a:spcPts val="0"/>
                        </a:spcAft>
                      </a:pPr>
                      <a:r>
                        <a:rPr lang="es-ES" sz="1400">
                          <a:effectLst/>
                        </a:rPr>
                        <a:t>Grado de 240 ECTS, Diplomatura, Arquitectura e Ingeniería Técnicas y equivalentes.</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8%</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8%</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487018596"/>
                  </a:ext>
                </a:extLst>
              </a:tr>
              <a:tr h="472872">
                <a:tc>
                  <a:txBody>
                    <a:bodyPr/>
                    <a:lstStyle/>
                    <a:p>
                      <a:pPr algn="l">
                        <a:lnSpc>
                          <a:spcPct val="115000"/>
                        </a:lnSpc>
                        <a:spcAft>
                          <a:spcPts val="0"/>
                        </a:spcAft>
                      </a:pPr>
                      <a:r>
                        <a:rPr lang="es-ES" sz="1400">
                          <a:effectLst/>
                        </a:rPr>
                        <a:t>Grado de más de 240 ECTS, Licenciatura, Arquitectura, Ingeniería, másteres, especialidad en Ciencias de la Salud y equivalentes.</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7%</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7%</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879843223"/>
                  </a:ext>
                </a:extLst>
              </a:tr>
              <a:tr h="231137">
                <a:tc>
                  <a:txBody>
                    <a:bodyPr/>
                    <a:lstStyle/>
                    <a:p>
                      <a:pPr algn="l">
                        <a:lnSpc>
                          <a:spcPct val="115000"/>
                        </a:lnSpc>
                        <a:spcAft>
                          <a:spcPts val="0"/>
                        </a:spcAft>
                      </a:pPr>
                      <a:r>
                        <a:rPr lang="es-ES" sz="1400">
                          <a:effectLst/>
                        </a:rPr>
                        <a:t>Doctorado universitario. </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4%</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dirty="0">
                          <a:effectLst/>
                        </a:rPr>
                        <a:t>9%</a:t>
                      </a:r>
                      <a:endParaRPr lang="es-ES" sz="14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3720635"/>
                  </a:ext>
                </a:extLst>
              </a:tr>
            </a:tbl>
          </a:graphicData>
        </a:graphic>
      </p:graphicFrame>
      <p:pic>
        <p:nvPicPr>
          <p:cNvPr id="9" name="Imagen 8"/>
          <p:cNvPicPr>
            <a:picLocks noChangeAspect="1"/>
          </p:cNvPicPr>
          <p:nvPr/>
        </p:nvPicPr>
        <p:blipFill>
          <a:blip r:embed="rId3"/>
          <a:stretch>
            <a:fillRect/>
          </a:stretch>
        </p:blipFill>
        <p:spPr>
          <a:xfrm>
            <a:off x="6657532" y="1844824"/>
            <a:ext cx="890093" cy="310923"/>
          </a:xfrm>
          <a:prstGeom prst="rect">
            <a:avLst/>
          </a:prstGeom>
        </p:spPr>
      </p:pic>
      <p:pic>
        <p:nvPicPr>
          <p:cNvPr id="10" name="Imagen 9"/>
          <p:cNvPicPr>
            <a:picLocks noChangeAspect="1"/>
          </p:cNvPicPr>
          <p:nvPr/>
        </p:nvPicPr>
        <p:blipFill>
          <a:blip r:embed="rId3"/>
          <a:stretch>
            <a:fillRect/>
          </a:stretch>
        </p:blipFill>
        <p:spPr>
          <a:xfrm>
            <a:off x="7547625" y="1844824"/>
            <a:ext cx="890093" cy="310923"/>
          </a:xfrm>
          <a:prstGeom prst="rect">
            <a:avLst/>
          </a:prstGeom>
        </p:spPr>
      </p:pic>
    </p:spTree>
    <p:extLst>
      <p:ext uri="{BB962C8B-B14F-4D97-AF65-F5344CB8AC3E}">
        <p14:creationId xmlns:p14="http://schemas.microsoft.com/office/powerpoint/2010/main" val="3116225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4 CuadroTexto"/>
          <p:cNvSpPr txBox="1"/>
          <p:nvPr/>
        </p:nvSpPr>
        <p:spPr>
          <a:xfrm>
            <a:off x="-2003425" y="172380"/>
            <a:ext cx="8064500" cy="461962"/>
          </a:xfrm>
          <a:prstGeom prst="rect">
            <a:avLst/>
          </a:prstGeom>
          <a:noFill/>
        </p:spPr>
        <p:txBody>
          <a:bodyPr>
            <a:spAutoFit/>
          </a:bodyPr>
          <a:lstStyle/>
          <a:p>
            <a:pPr algn="ctr" defTabSz="913490" fontAlgn="auto">
              <a:spcBef>
                <a:spcPts val="0"/>
              </a:spcBef>
              <a:spcAft>
                <a:spcPts val="0"/>
              </a:spcAft>
              <a:defRPr/>
            </a:pPr>
            <a:r>
              <a:rPr lang="es-ES" sz="2400" b="1" dirty="0">
                <a:solidFill>
                  <a:schemeClr val="bg1"/>
                </a:solidFill>
                <a:latin typeface="Arial" pitchFamily="34" charset="0"/>
                <a:cs typeface="Arial" pitchFamily="34" charset="0"/>
              </a:rPr>
              <a:t>Tipologías de hogares</a:t>
            </a:r>
            <a:endParaRPr lang="es-ES" sz="2400" dirty="0">
              <a:solidFill>
                <a:schemeClr val="bg1"/>
              </a:solidFill>
              <a:latin typeface="Arial" pitchFamily="34" charset="0"/>
              <a:cs typeface="Arial" pitchFamily="34" charset="0"/>
            </a:endParaRPr>
          </a:p>
        </p:txBody>
      </p:sp>
      <p:sp>
        <p:nvSpPr>
          <p:cNvPr id="3" name="CuadroTexto 2"/>
          <p:cNvSpPr txBox="1"/>
          <p:nvPr/>
        </p:nvSpPr>
        <p:spPr>
          <a:xfrm>
            <a:off x="395324" y="5345921"/>
            <a:ext cx="8178502" cy="1323439"/>
          </a:xfrm>
          <a:prstGeom prst="rect">
            <a:avLst/>
          </a:prstGeom>
          <a:noFill/>
        </p:spPr>
        <p:txBody>
          <a:bodyPr wrap="square" rtlCol="0">
            <a:spAutoFit/>
          </a:bodyPr>
          <a:lstStyle/>
          <a:p>
            <a:pPr marL="285750" indent="-285750" algn="just">
              <a:buFont typeface="Arial" panose="020B0604020202020204" pitchFamily="34" charset="0"/>
              <a:buChar char="•"/>
            </a:pPr>
            <a:r>
              <a:rPr lang="es-ES" sz="1600" dirty="0"/>
              <a:t>Los hogares en paro y que dependen del subsidio de desempleo u otras prestaciones tienen mayor probabilidad de estar en pobreza energética </a:t>
            </a:r>
          </a:p>
          <a:p>
            <a:pPr marL="285750" indent="-285750" algn="just">
              <a:buFont typeface="Arial" panose="020B0604020202020204" pitchFamily="34" charset="0"/>
              <a:buChar char="•"/>
            </a:pPr>
            <a:r>
              <a:rPr lang="es-ES" sz="1600" b="1" dirty="0"/>
              <a:t>En hogares con empleo, hay también una mayor incidencia de pobreza energética en presencia de contratos eventuales o temporales</a:t>
            </a:r>
            <a:r>
              <a:rPr lang="es-ES" sz="1600" dirty="0"/>
              <a:t> en comparación con contratos fijos de duración indefinida </a:t>
            </a:r>
          </a:p>
        </p:txBody>
      </p:sp>
      <p:sp>
        <p:nvSpPr>
          <p:cNvPr id="7" name="CuadroTexto 6"/>
          <p:cNvSpPr txBox="1"/>
          <p:nvPr/>
        </p:nvSpPr>
        <p:spPr>
          <a:xfrm>
            <a:off x="796962" y="476672"/>
            <a:ext cx="7776864" cy="461665"/>
          </a:xfrm>
          <a:prstGeom prst="rect">
            <a:avLst/>
          </a:prstGeom>
          <a:noFill/>
        </p:spPr>
        <p:txBody>
          <a:bodyPr wrap="square" rtlCol="0">
            <a:spAutoFit/>
          </a:bodyPr>
          <a:lstStyle/>
          <a:p>
            <a:r>
              <a:rPr lang="es-ES" sz="2400" b="1" dirty="0">
                <a:solidFill>
                  <a:schemeClr val="tx2">
                    <a:lumMod val="50000"/>
                  </a:schemeClr>
                </a:solidFill>
              </a:rPr>
              <a:t>Situación laboral/ fuente de ingresos</a:t>
            </a:r>
          </a:p>
        </p:txBody>
      </p:sp>
      <p:graphicFrame>
        <p:nvGraphicFramePr>
          <p:cNvPr id="2" name="Tabla 1"/>
          <p:cNvGraphicFramePr>
            <a:graphicFrameLocks noGrp="1"/>
          </p:cNvGraphicFramePr>
          <p:nvPr>
            <p:extLst>
              <p:ext uri="{D42A27DB-BD31-4B8C-83A1-F6EECF244321}">
                <p14:modId xmlns:p14="http://schemas.microsoft.com/office/powerpoint/2010/main" val="4161868594"/>
              </p:ext>
            </p:extLst>
          </p:nvPr>
        </p:nvGraphicFramePr>
        <p:xfrm>
          <a:off x="796962" y="1124744"/>
          <a:ext cx="7331817" cy="4101084"/>
        </p:xfrm>
        <a:graphic>
          <a:graphicData uri="http://schemas.openxmlformats.org/drawingml/2006/table">
            <a:tbl>
              <a:tblPr firstRow="1" firstCol="1" bandRow="1">
                <a:tableStyleId>{5C22544A-7EE6-4342-B048-85BDC9FD1C3A}</a:tableStyleId>
              </a:tblPr>
              <a:tblGrid>
                <a:gridCol w="4764819">
                  <a:extLst>
                    <a:ext uri="{9D8B030D-6E8A-4147-A177-3AD203B41FA5}">
                      <a16:colId xmlns="" xmlns:a16="http://schemas.microsoft.com/office/drawing/2014/main" val="1163409091"/>
                    </a:ext>
                  </a:extLst>
                </a:gridCol>
                <a:gridCol w="1283499">
                  <a:extLst>
                    <a:ext uri="{9D8B030D-6E8A-4147-A177-3AD203B41FA5}">
                      <a16:colId xmlns="" xmlns:a16="http://schemas.microsoft.com/office/drawing/2014/main" val="2205873671"/>
                    </a:ext>
                  </a:extLst>
                </a:gridCol>
                <a:gridCol w="1283499">
                  <a:extLst>
                    <a:ext uri="{9D8B030D-6E8A-4147-A177-3AD203B41FA5}">
                      <a16:colId xmlns="" xmlns:a16="http://schemas.microsoft.com/office/drawing/2014/main" val="1873798388"/>
                    </a:ext>
                  </a:extLst>
                </a:gridCol>
              </a:tblGrid>
              <a:tr h="262084">
                <a:tc>
                  <a:txBody>
                    <a:bodyPr/>
                    <a:lstStyle/>
                    <a:p>
                      <a:pPr algn="l">
                        <a:lnSpc>
                          <a:spcPct val="115000"/>
                        </a:lnSpc>
                        <a:spcAft>
                          <a:spcPts val="0"/>
                        </a:spcAft>
                      </a:pPr>
                      <a:r>
                        <a:rPr lang="es-ES" sz="1800" dirty="0">
                          <a:effectLst/>
                        </a:rPr>
                        <a:t> </a:t>
                      </a:r>
                      <a:endParaRPr lang="es-ES" sz="18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2M</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HEP</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11371497"/>
                  </a:ext>
                </a:extLst>
              </a:tr>
              <a:tr h="262084">
                <a:tc>
                  <a:txBody>
                    <a:bodyPr/>
                    <a:lstStyle/>
                    <a:p>
                      <a:pPr algn="l">
                        <a:lnSpc>
                          <a:spcPct val="115000"/>
                        </a:lnSpc>
                        <a:spcAft>
                          <a:spcPts val="0"/>
                        </a:spcAft>
                      </a:pPr>
                      <a:r>
                        <a:rPr lang="es-ES" sz="1800">
                          <a:effectLst/>
                        </a:rPr>
                        <a:t>España</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17%</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12%</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034756363"/>
                  </a:ext>
                </a:extLst>
              </a:tr>
              <a:tr h="262183">
                <a:tc>
                  <a:txBody>
                    <a:bodyPr/>
                    <a:lstStyle/>
                    <a:p>
                      <a:pPr algn="l">
                        <a:lnSpc>
                          <a:spcPct val="115000"/>
                        </a:lnSpc>
                        <a:spcAft>
                          <a:spcPts val="0"/>
                        </a:spcAft>
                      </a:pPr>
                      <a:r>
                        <a:rPr lang="es-ES" sz="1800">
                          <a:effectLst/>
                        </a:rPr>
                        <a:t>Fuente principal de ingresos</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800">
                        <a:effectLst/>
                        <a:latin typeface="LondonMM" panose="02000606040000020003" pitchFamily="2" charset="0"/>
                      </a:endParaRPr>
                    </a:p>
                  </a:txBody>
                  <a:tcPr marL="68580" marR="68580" marT="0" marB="0" anchor="ctr"/>
                </a:tc>
                <a:tc>
                  <a:txBody>
                    <a:bodyPr/>
                    <a:lstStyle/>
                    <a:p>
                      <a:endParaRPr lang="es-ES" sz="1800">
                        <a:effectLst/>
                        <a:latin typeface="LondonMM" panose="02000606040000020003" pitchFamily="2" charset="0"/>
                      </a:endParaRPr>
                    </a:p>
                  </a:txBody>
                  <a:tcPr marL="68580" marR="68580" marT="0" marB="0" anchor="ctr"/>
                </a:tc>
                <a:extLst>
                  <a:ext uri="{0D108BD9-81ED-4DB2-BD59-A6C34878D82A}">
                    <a16:rowId xmlns="" xmlns:a16="http://schemas.microsoft.com/office/drawing/2014/main" val="1402784031"/>
                  </a:ext>
                </a:extLst>
              </a:tr>
              <a:tr h="262084">
                <a:tc>
                  <a:txBody>
                    <a:bodyPr/>
                    <a:lstStyle/>
                    <a:p>
                      <a:pPr algn="l">
                        <a:lnSpc>
                          <a:spcPct val="115000"/>
                        </a:lnSpc>
                        <a:spcAft>
                          <a:spcPts val="0"/>
                        </a:spcAft>
                      </a:pPr>
                      <a:r>
                        <a:rPr lang="es-ES" sz="1800">
                          <a:effectLst/>
                        </a:rPr>
                        <a:t>Cuenta propia </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19%</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9%</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03321455"/>
                  </a:ext>
                </a:extLst>
              </a:tr>
              <a:tr h="262084">
                <a:tc>
                  <a:txBody>
                    <a:bodyPr/>
                    <a:lstStyle/>
                    <a:p>
                      <a:pPr algn="l">
                        <a:lnSpc>
                          <a:spcPct val="115000"/>
                        </a:lnSpc>
                        <a:spcAft>
                          <a:spcPts val="0"/>
                        </a:spcAft>
                      </a:pPr>
                      <a:r>
                        <a:rPr lang="es-ES" sz="1800">
                          <a:effectLst/>
                        </a:rPr>
                        <a:t>Cuenta ajena </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12%</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11%</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467940598"/>
                  </a:ext>
                </a:extLst>
              </a:tr>
              <a:tr h="262084">
                <a:tc>
                  <a:txBody>
                    <a:bodyPr/>
                    <a:lstStyle/>
                    <a:p>
                      <a:pPr algn="l">
                        <a:lnSpc>
                          <a:spcPct val="115000"/>
                        </a:lnSpc>
                        <a:spcAft>
                          <a:spcPts val="0"/>
                        </a:spcAft>
                      </a:pPr>
                      <a:r>
                        <a:rPr lang="es-ES" sz="1800">
                          <a:effectLst/>
                        </a:rPr>
                        <a:t>Pensiones contributivas </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20%</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11%</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031814534"/>
                  </a:ext>
                </a:extLst>
              </a:tr>
              <a:tr h="262084">
                <a:tc>
                  <a:txBody>
                    <a:bodyPr/>
                    <a:lstStyle/>
                    <a:p>
                      <a:pPr algn="l">
                        <a:lnSpc>
                          <a:spcPct val="115000"/>
                        </a:lnSpc>
                        <a:spcAft>
                          <a:spcPts val="0"/>
                        </a:spcAft>
                      </a:pPr>
                      <a:r>
                        <a:rPr lang="es-ES" sz="1800">
                          <a:effectLst/>
                        </a:rPr>
                        <a:t>Desempleo </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49%</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20%</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43351092"/>
                  </a:ext>
                </a:extLst>
              </a:tr>
              <a:tr h="262084">
                <a:tc>
                  <a:txBody>
                    <a:bodyPr/>
                    <a:lstStyle/>
                    <a:p>
                      <a:pPr algn="l">
                        <a:lnSpc>
                          <a:spcPct val="115000"/>
                        </a:lnSpc>
                        <a:spcAft>
                          <a:spcPts val="0"/>
                        </a:spcAft>
                      </a:pPr>
                      <a:r>
                        <a:rPr lang="es-ES" sz="1800">
                          <a:effectLst/>
                        </a:rPr>
                        <a:t>Otras prestaciones </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51%</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30%</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012619027"/>
                  </a:ext>
                </a:extLst>
              </a:tr>
              <a:tr h="262084">
                <a:tc>
                  <a:txBody>
                    <a:bodyPr/>
                    <a:lstStyle/>
                    <a:p>
                      <a:pPr algn="l">
                        <a:lnSpc>
                          <a:spcPct val="115000"/>
                        </a:lnSpc>
                        <a:spcAft>
                          <a:spcPts val="0"/>
                        </a:spcAft>
                      </a:pPr>
                      <a:r>
                        <a:rPr lang="es-ES" sz="1800">
                          <a:effectLst/>
                        </a:rPr>
                        <a:t>Rentas del capital y la propiedad </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22%</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7%</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736142561"/>
                  </a:ext>
                </a:extLst>
              </a:tr>
              <a:tr h="262084">
                <a:tc>
                  <a:txBody>
                    <a:bodyPr/>
                    <a:lstStyle/>
                    <a:p>
                      <a:pPr algn="l">
                        <a:lnSpc>
                          <a:spcPct val="115000"/>
                        </a:lnSpc>
                        <a:spcAft>
                          <a:spcPts val="0"/>
                        </a:spcAft>
                      </a:pPr>
                      <a:r>
                        <a:rPr lang="es-ES" sz="1800">
                          <a:effectLst/>
                        </a:rPr>
                        <a:t>Otros ingresos regulares </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44%</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29%</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94540709"/>
                  </a:ext>
                </a:extLst>
              </a:tr>
              <a:tr h="262183">
                <a:tc>
                  <a:txBody>
                    <a:bodyPr/>
                    <a:lstStyle/>
                    <a:p>
                      <a:pPr algn="l">
                        <a:lnSpc>
                          <a:spcPct val="115000"/>
                        </a:lnSpc>
                        <a:spcAft>
                          <a:spcPts val="0"/>
                        </a:spcAft>
                      </a:pPr>
                      <a:r>
                        <a:rPr lang="es-ES" sz="1800">
                          <a:effectLst/>
                        </a:rPr>
                        <a:t>Tipo de contrato</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800">
                        <a:effectLst/>
                        <a:latin typeface="LondonMM" panose="02000606040000020003" pitchFamily="2" charset="0"/>
                      </a:endParaRPr>
                    </a:p>
                  </a:txBody>
                  <a:tcPr marL="68580" marR="68580" marT="0" marB="0" anchor="ctr"/>
                </a:tc>
                <a:tc>
                  <a:txBody>
                    <a:bodyPr/>
                    <a:lstStyle/>
                    <a:p>
                      <a:endParaRPr lang="es-ES" sz="1800">
                        <a:effectLst/>
                        <a:latin typeface="LondonMM" panose="02000606040000020003" pitchFamily="2" charset="0"/>
                      </a:endParaRPr>
                    </a:p>
                  </a:txBody>
                  <a:tcPr marL="68580" marR="68580" marT="0" marB="0" anchor="ctr"/>
                </a:tc>
                <a:extLst>
                  <a:ext uri="{0D108BD9-81ED-4DB2-BD59-A6C34878D82A}">
                    <a16:rowId xmlns="" xmlns:a16="http://schemas.microsoft.com/office/drawing/2014/main" val="860392393"/>
                  </a:ext>
                </a:extLst>
              </a:tr>
              <a:tr h="262084">
                <a:tc>
                  <a:txBody>
                    <a:bodyPr/>
                    <a:lstStyle/>
                    <a:p>
                      <a:pPr algn="l">
                        <a:lnSpc>
                          <a:spcPct val="115000"/>
                        </a:lnSpc>
                        <a:spcAft>
                          <a:spcPts val="0"/>
                        </a:spcAft>
                      </a:pPr>
                      <a:r>
                        <a:rPr lang="es-ES" sz="1800">
                          <a:effectLst/>
                        </a:rPr>
                        <a:t>Indefinido </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12%</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9%</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040677345"/>
                  </a:ext>
                </a:extLst>
              </a:tr>
              <a:tr h="262084">
                <a:tc>
                  <a:txBody>
                    <a:bodyPr/>
                    <a:lstStyle/>
                    <a:p>
                      <a:pPr algn="l">
                        <a:lnSpc>
                          <a:spcPct val="115000"/>
                        </a:lnSpc>
                        <a:spcAft>
                          <a:spcPts val="0"/>
                        </a:spcAft>
                      </a:pPr>
                      <a:r>
                        <a:rPr lang="es-ES" sz="1800">
                          <a:effectLst/>
                        </a:rPr>
                        <a:t>Eventual/temporal </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a:effectLst/>
                        </a:rPr>
                        <a:t>27%</a:t>
                      </a:r>
                      <a:endParaRPr lang="es-ES" sz="18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800" dirty="0">
                          <a:effectLst/>
                        </a:rPr>
                        <a:t>21%</a:t>
                      </a:r>
                      <a:endParaRPr lang="es-ES" sz="18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814853706"/>
                  </a:ext>
                </a:extLst>
              </a:tr>
            </a:tbl>
          </a:graphicData>
        </a:graphic>
      </p:graphicFrame>
      <p:pic>
        <p:nvPicPr>
          <p:cNvPr id="10" name="Imagen 9"/>
          <p:cNvPicPr>
            <a:picLocks noChangeAspect="1"/>
          </p:cNvPicPr>
          <p:nvPr/>
        </p:nvPicPr>
        <p:blipFill>
          <a:blip r:embed="rId3"/>
          <a:stretch>
            <a:fillRect/>
          </a:stretch>
        </p:blipFill>
        <p:spPr>
          <a:xfrm>
            <a:off x="5728590" y="3071161"/>
            <a:ext cx="890093" cy="310923"/>
          </a:xfrm>
          <a:prstGeom prst="rect">
            <a:avLst/>
          </a:prstGeom>
        </p:spPr>
      </p:pic>
      <p:pic>
        <p:nvPicPr>
          <p:cNvPr id="11" name="Imagen 10"/>
          <p:cNvPicPr>
            <a:picLocks noChangeAspect="1"/>
          </p:cNvPicPr>
          <p:nvPr/>
        </p:nvPicPr>
        <p:blipFill>
          <a:blip r:embed="rId3"/>
          <a:stretch>
            <a:fillRect/>
          </a:stretch>
        </p:blipFill>
        <p:spPr>
          <a:xfrm>
            <a:off x="5724128" y="4918277"/>
            <a:ext cx="890093" cy="310923"/>
          </a:xfrm>
          <a:prstGeom prst="rect">
            <a:avLst/>
          </a:prstGeom>
        </p:spPr>
      </p:pic>
      <p:pic>
        <p:nvPicPr>
          <p:cNvPr id="12" name="Imagen 11"/>
          <p:cNvPicPr>
            <a:picLocks noChangeAspect="1"/>
          </p:cNvPicPr>
          <p:nvPr/>
        </p:nvPicPr>
        <p:blipFill>
          <a:blip r:embed="rId3"/>
          <a:stretch>
            <a:fillRect/>
          </a:stretch>
        </p:blipFill>
        <p:spPr>
          <a:xfrm>
            <a:off x="6904648" y="3382084"/>
            <a:ext cx="890093" cy="310923"/>
          </a:xfrm>
          <a:prstGeom prst="rect">
            <a:avLst/>
          </a:prstGeom>
        </p:spPr>
      </p:pic>
    </p:spTree>
    <p:extLst>
      <p:ext uri="{BB962C8B-B14F-4D97-AF65-F5344CB8AC3E}">
        <p14:creationId xmlns:p14="http://schemas.microsoft.com/office/powerpoint/2010/main" val="3307801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uadroTexto 2"/>
          <p:cNvSpPr txBox="1"/>
          <p:nvPr/>
        </p:nvSpPr>
        <p:spPr>
          <a:xfrm>
            <a:off x="395324" y="5345921"/>
            <a:ext cx="8178502" cy="1323439"/>
          </a:xfrm>
          <a:prstGeom prst="rect">
            <a:avLst/>
          </a:prstGeom>
          <a:noFill/>
        </p:spPr>
        <p:txBody>
          <a:bodyPr wrap="square" rtlCol="0">
            <a:spAutoFit/>
          </a:bodyPr>
          <a:lstStyle/>
          <a:p>
            <a:pPr marL="285750" indent="-285750" algn="just">
              <a:buFont typeface="Arial" panose="020B0604020202020204" pitchFamily="34" charset="0"/>
              <a:buChar char="•"/>
            </a:pPr>
            <a:r>
              <a:rPr lang="es-ES" sz="1600" dirty="0"/>
              <a:t>Los hogares en paro y que dependen del subsidio de desempleo u otras prestaciones tienen mayor probabilidad de estar en pobreza energética </a:t>
            </a:r>
          </a:p>
          <a:p>
            <a:pPr marL="285750" indent="-285750" algn="just">
              <a:buFont typeface="Arial" panose="020B0604020202020204" pitchFamily="34" charset="0"/>
              <a:buChar char="•"/>
            </a:pPr>
            <a:r>
              <a:rPr lang="es-ES" sz="1600" b="1" dirty="0"/>
              <a:t>En hogares con empleo, hay también una mayor incidencia de pobreza energética en presencia de contratos eventuales o temporales</a:t>
            </a:r>
            <a:r>
              <a:rPr lang="es-ES" sz="1600" dirty="0"/>
              <a:t> en comparación con contratos fijos de duración indefinida </a:t>
            </a:r>
          </a:p>
        </p:txBody>
      </p:sp>
      <p:sp>
        <p:nvSpPr>
          <p:cNvPr id="7" name="CuadroTexto 6"/>
          <p:cNvSpPr txBox="1"/>
          <p:nvPr/>
        </p:nvSpPr>
        <p:spPr>
          <a:xfrm>
            <a:off x="755576" y="548680"/>
            <a:ext cx="7776864" cy="461665"/>
          </a:xfrm>
          <a:prstGeom prst="rect">
            <a:avLst/>
          </a:prstGeom>
          <a:noFill/>
        </p:spPr>
        <p:txBody>
          <a:bodyPr wrap="square" rtlCol="0">
            <a:spAutoFit/>
          </a:bodyPr>
          <a:lstStyle/>
          <a:p>
            <a:r>
              <a:rPr lang="es-ES" sz="2400" b="1" dirty="0">
                <a:solidFill>
                  <a:schemeClr val="tx2">
                    <a:lumMod val="50000"/>
                  </a:schemeClr>
                </a:solidFill>
              </a:rPr>
              <a:t>Situación laboral/ fuente de ingresos</a:t>
            </a:r>
          </a:p>
        </p:txBody>
      </p:sp>
      <p:graphicFrame>
        <p:nvGraphicFramePr>
          <p:cNvPr id="4" name="Tabla 3"/>
          <p:cNvGraphicFramePr>
            <a:graphicFrameLocks noGrp="1"/>
          </p:cNvGraphicFramePr>
          <p:nvPr>
            <p:extLst>
              <p:ext uri="{D42A27DB-BD31-4B8C-83A1-F6EECF244321}">
                <p14:modId xmlns:p14="http://schemas.microsoft.com/office/powerpoint/2010/main" val="3585274920"/>
              </p:ext>
            </p:extLst>
          </p:nvPr>
        </p:nvGraphicFramePr>
        <p:xfrm>
          <a:off x="802679" y="1268760"/>
          <a:ext cx="7657754" cy="3908734"/>
        </p:xfrm>
        <a:graphic>
          <a:graphicData uri="http://schemas.openxmlformats.org/drawingml/2006/table">
            <a:tbl>
              <a:tblPr firstRow="1" firstCol="1" bandRow="1">
                <a:tableStyleId>{5C22544A-7EE6-4342-B048-85BDC9FD1C3A}</a:tableStyleId>
              </a:tblPr>
              <a:tblGrid>
                <a:gridCol w="4381709">
                  <a:extLst>
                    <a:ext uri="{9D8B030D-6E8A-4147-A177-3AD203B41FA5}">
                      <a16:colId xmlns="" xmlns:a16="http://schemas.microsoft.com/office/drawing/2014/main" val="49472126"/>
                    </a:ext>
                  </a:extLst>
                </a:gridCol>
                <a:gridCol w="1092015">
                  <a:extLst>
                    <a:ext uri="{9D8B030D-6E8A-4147-A177-3AD203B41FA5}">
                      <a16:colId xmlns="" xmlns:a16="http://schemas.microsoft.com/office/drawing/2014/main" val="651422502"/>
                    </a:ext>
                  </a:extLst>
                </a:gridCol>
                <a:gridCol w="1092015">
                  <a:extLst>
                    <a:ext uri="{9D8B030D-6E8A-4147-A177-3AD203B41FA5}">
                      <a16:colId xmlns="" xmlns:a16="http://schemas.microsoft.com/office/drawing/2014/main" val="2838303332"/>
                    </a:ext>
                  </a:extLst>
                </a:gridCol>
                <a:gridCol w="1092015">
                  <a:extLst>
                    <a:ext uri="{9D8B030D-6E8A-4147-A177-3AD203B41FA5}">
                      <a16:colId xmlns="" xmlns:a16="http://schemas.microsoft.com/office/drawing/2014/main" val="2380955995"/>
                    </a:ext>
                  </a:extLst>
                </a:gridCol>
              </a:tblGrid>
              <a:tr h="390844">
                <a:tc>
                  <a:txBody>
                    <a:bodyPr/>
                    <a:lstStyle/>
                    <a:p>
                      <a:pPr algn="l">
                        <a:lnSpc>
                          <a:spcPct val="115000"/>
                        </a:lnSpc>
                        <a:spcAft>
                          <a:spcPts val="0"/>
                        </a:spcAft>
                      </a:pPr>
                      <a:r>
                        <a:rPr lang="es-ES" sz="1600" dirty="0">
                          <a:effectLst/>
                        </a:rPr>
                        <a:t>Categorías de desagregación</a:t>
                      </a:r>
                      <a:endParaRPr lang="es-ES" sz="16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Temp.</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Ret.</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Falta Sum.</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779103859"/>
                  </a:ext>
                </a:extLst>
              </a:tr>
              <a:tr h="390844">
                <a:tc>
                  <a:txBody>
                    <a:bodyPr/>
                    <a:lstStyle/>
                    <a:p>
                      <a:pPr algn="l">
                        <a:lnSpc>
                          <a:spcPct val="115000"/>
                        </a:lnSpc>
                        <a:spcAft>
                          <a:spcPts val="0"/>
                        </a:spcAft>
                      </a:pPr>
                      <a:r>
                        <a:rPr lang="es-ES" sz="1600">
                          <a:effectLst/>
                        </a:rPr>
                        <a:t>España</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10%</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7%</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2%</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096195066"/>
                  </a:ext>
                </a:extLst>
              </a:tr>
              <a:tr h="390991">
                <a:tc>
                  <a:txBody>
                    <a:bodyPr/>
                    <a:lstStyle/>
                    <a:p>
                      <a:pPr algn="l">
                        <a:lnSpc>
                          <a:spcPct val="115000"/>
                        </a:lnSpc>
                        <a:spcAft>
                          <a:spcPts val="0"/>
                        </a:spcAft>
                      </a:pPr>
                      <a:r>
                        <a:rPr lang="es-ES" sz="1600">
                          <a:effectLst/>
                        </a:rPr>
                        <a:t>Actividad de la persona principal</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600">
                        <a:effectLst/>
                        <a:latin typeface="LondonMM" panose="02000606040000020003" pitchFamily="2" charset="0"/>
                      </a:endParaRPr>
                    </a:p>
                  </a:txBody>
                  <a:tcPr marL="68580" marR="68580" marT="0" marB="0" anchor="ctr"/>
                </a:tc>
                <a:tc>
                  <a:txBody>
                    <a:bodyPr/>
                    <a:lstStyle/>
                    <a:p>
                      <a:endParaRPr lang="es-ES" sz="1600">
                        <a:effectLst/>
                        <a:latin typeface="LondonMM" panose="02000606040000020003" pitchFamily="2" charset="0"/>
                      </a:endParaRPr>
                    </a:p>
                  </a:txBody>
                  <a:tcPr marL="68580" marR="68580" marT="0" marB="0" anchor="ctr"/>
                </a:tc>
                <a:tc>
                  <a:txBody>
                    <a:bodyPr/>
                    <a:lstStyle/>
                    <a:p>
                      <a:endParaRPr lang="es-ES" sz="1600">
                        <a:effectLst/>
                        <a:latin typeface="LondonMM" panose="02000606040000020003" pitchFamily="2" charset="0"/>
                      </a:endParaRPr>
                    </a:p>
                  </a:txBody>
                  <a:tcPr marL="68580" marR="68580" marT="0" marB="0" anchor="ctr"/>
                </a:tc>
                <a:extLst>
                  <a:ext uri="{0D108BD9-81ED-4DB2-BD59-A6C34878D82A}">
                    <a16:rowId xmlns="" xmlns:a16="http://schemas.microsoft.com/office/drawing/2014/main" val="1110372412"/>
                  </a:ext>
                </a:extLst>
              </a:tr>
              <a:tr h="390844">
                <a:tc>
                  <a:txBody>
                    <a:bodyPr/>
                    <a:lstStyle/>
                    <a:p>
                      <a:pPr algn="l">
                        <a:lnSpc>
                          <a:spcPct val="115000"/>
                        </a:lnSpc>
                        <a:spcAft>
                          <a:spcPts val="0"/>
                        </a:spcAft>
                      </a:pPr>
                      <a:r>
                        <a:rPr lang="es-ES" sz="1600">
                          <a:effectLst/>
                        </a:rPr>
                        <a:t>Trabajando</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7%</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6%</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129198797"/>
                  </a:ext>
                </a:extLst>
              </a:tr>
              <a:tr h="390844">
                <a:tc>
                  <a:txBody>
                    <a:bodyPr/>
                    <a:lstStyle/>
                    <a:p>
                      <a:pPr algn="l">
                        <a:lnSpc>
                          <a:spcPct val="115000"/>
                        </a:lnSpc>
                        <a:spcAft>
                          <a:spcPts val="0"/>
                        </a:spcAft>
                      </a:pPr>
                      <a:r>
                        <a:rPr lang="es-ES" sz="1600">
                          <a:effectLst/>
                        </a:rPr>
                        <a:t>Parado</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24%</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23%</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8%</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725741110"/>
                  </a:ext>
                </a:extLst>
              </a:tr>
              <a:tr h="390844">
                <a:tc>
                  <a:txBody>
                    <a:bodyPr/>
                    <a:lstStyle/>
                    <a:p>
                      <a:pPr algn="l">
                        <a:lnSpc>
                          <a:spcPct val="115000"/>
                        </a:lnSpc>
                        <a:spcAft>
                          <a:spcPts val="0"/>
                        </a:spcAft>
                      </a:pPr>
                      <a:r>
                        <a:rPr lang="es-ES" sz="1600">
                          <a:effectLst/>
                        </a:rPr>
                        <a:t>Jubilado</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7%</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3%</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671174192"/>
                  </a:ext>
                </a:extLst>
              </a:tr>
              <a:tr h="390844">
                <a:tc>
                  <a:txBody>
                    <a:bodyPr/>
                    <a:lstStyle/>
                    <a:p>
                      <a:pPr algn="l">
                        <a:lnSpc>
                          <a:spcPct val="115000"/>
                        </a:lnSpc>
                        <a:spcAft>
                          <a:spcPts val="0"/>
                        </a:spcAft>
                      </a:pPr>
                      <a:r>
                        <a:rPr lang="es-ES" sz="1600">
                          <a:effectLst/>
                        </a:rPr>
                        <a:t>Otra clase de inactividad económica</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13%</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8%</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2%</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330658688"/>
                  </a:ext>
                </a:extLst>
              </a:tr>
              <a:tr h="390991">
                <a:tc>
                  <a:txBody>
                    <a:bodyPr/>
                    <a:lstStyle/>
                    <a:p>
                      <a:pPr algn="l">
                        <a:lnSpc>
                          <a:spcPct val="115000"/>
                        </a:lnSpc>
                        <a:spcAft>
                          <a:spcPts val="0"/>
                        </a:spcAft>
                      </a:pPr>
                      <a:r>
                        <a:rPr lang="es-ES" sz="1600">
                          <a:effectLst/>
                        </a:rPr>
                        <a:t>Tipo de contrato</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600">
                        <a:effectLst/>
                        <a:latin typeface="LondonMM" panose="02000606040000020003" pitchFamily="2" charset="0"/>
                      </a:endParaRPr>
                    </a:p>
                  </a:txBody>
                  <a:tcPr marL="68580" marR="68580" marT="0" marB="0" anchor="ctr"/>
                </a:tc>
                <a:tc>
                  <a:txBody>
                    <a:bodyPr/>
                    <a:lstStyle/>
                    <a:p>
                      <a:endParaRPr lang="es-ES" sz="1600">
                        <a:effectLst/>
                        <a:latin typeface="LondonMM" panose="02000606040000020003" pitchFamily="2" charset="0"/>
                      </a:endParaRPr>
                    </a:p>
                  </a:txBody>
                  <a:tcPr marL="68580" marR="68580" marT="0" marB="0" anchor="ctr"/>
                </a:tc>
                <a:tc>
                  <a:txBody>
                    <a:bodyPr/>
                    <a:lstStyle/>
                    <a:p>
                      <a:endParaRPr lang="es-ES" sz="1600">
                        <a:effectLst/>
                        <a:latin typeface="LondonMM" panose="02000606040000020003" pitchFamily="2" charset="0"/>
                      </a:endParaRPr>
                    </a:p>
                  </a:txBody>
                  <a:tcPr marL="68580" marR="68580" marT="0" marB="0" anchor="ctr"/>
                </a:tc>
                <a:extLst>
                  <a:ext uri="{0D108BD9-81ED-4DB2-BD59-A6C34878D82A}">
                    <a16:rowId xmlns="" xmlns:a16="http://schemas.microsoft.com/office/drawing/2014/main" val="3885524787"/>
                  </a:ext>
                </a:extLst>
              </a:tr>
              <a:tr h="390844">
                <a:tc>
                  <a:txBody>
                    <a:bodyPr/>
                    <a:lstStyle/>
                    <a:p>
                      <a:pPr algn="l">
                        <a:lnSpc>
                          <a:spcPct val="115000"/>
                        </a:lnSpc>
                        <a:spcAft>
                          <a:spcPts val="0"/>
                        </a:spcAft>
                      </a:pPr>
                      <a:r>
                        <a:rPr lang="es-ES" sz="1600">
                          <a:effectLst/>
                        </a:rPr>
                        <a:t>Contrato fijo de duración indefinida</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6%</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4%</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478158344"/>
                  </a:ext>
                </a:extLst>
              </a:tr>
              <a:tr h="390844">
                <a:tc>
                  <a:txBody>
                    <a:bodyPr/>
                    <a:lstStyle/>
                    <a:p>
                      <a:pPr algn="l">
                        <a:lnSpc>
                          <a:spcPct val="115000"/>
                        </a:lnSpc>
                        <a:spcAft>
                          <a:spcPts val="0"/>
                        </a:spcAft>
                      </a:pPr>
                      <a:r>
                        <a:rPr lang="es-ES" sz="1600">
                          <a:effectLst/>
                        </a:rPr>
                        <a:t>Contrato temporal de duración determinada</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19%</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18%</a:t>
                      </a:r>
                      <a:endParaRPr lang="es-ES" sz="16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dirty="0">
                          <a:effectLst/>
                        </a:rPr>
                        <a:t>6%</a:t>
                      </a:r>
                      <a:endParaRPr lang="es-ES" sz="16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356439943"/>
                  </a:ext>
                </a:extLst>
              </a:tr>
            </a:tbl>
          </a:graphicData>
        </a:graphic>
      </p:graphicFrame>
      <p:pic>
        <p:nvPicPr>
          <p:cNvPr id="13" name="Imagen 12"/>
          <p:cNvPicPr>
            <a:picLocks noChangeAspect="1"/>
          </p:cNvPicPr>
          <p:nvPr/>
        </p:nvPicPr>
        <p:blipFill>
          <a:blip r:embed="rId3"/>
          <a:stretch>
            <a:fillRect/>
          </a:stretch>
        </p:blipFill>
        <p:spPr>
          <a:xfrm>
            <a:off x="5266083" y="2879162"/>
            <a:ext cx="890093" cy="310923"/>
          </a:xfrm>
          <a:prstGeom prst="rect">
            <a:avLst/>
          </a:prstGeom>
        </p:spPr>
      </p:pic>
      <p:pic>
        <p:nvPicPr>
          <p:cNvPr id="14" name="Imagen 13"/>
          <p:cNvPicPr>
            <a:picLocks noChangeAspect="1"/>
          </p:cNvPicPr>
          <p:nvPr/>
        </p:nvPicPr>
        <p:blipFill>
          <a:blip r:embed="rId3"/>
          <a:stretch>
            <a:fillRect/>
          </a:stretch>
        </p:blipFill>
        <p:spPr>
          <a:xfrm>
            <a:off x="6346203" y="2902053"/>
            <a:ext cx="890093" cy="310923"/>
          </a:xfrm>
          <a:prstGeom prst="rect">
            <a:avLst/>
          </a:prstGeom>
        </p:spPr>
      </p:pic>
      <p:pic>
        <p:nvPicPr>
          <p:cNvPr id="15" name="Imagen 14"/>
          <p:cNvPicPr>
            <a:picLocks noChangeAspect="1"/>
          </p:cNvPicPr>
          <p:nvPr/>
        </p:nvPicPr>
        <p:blipFill>
          <a:blip r:embed="rId3"/>
          <a:stretch>
            <a:fillRect/>
          </a:stretch>
        </p:blipFill>
        <p:spPr>
          <a:xfrm>
            <a:off x="5272303" y="4846269"/>
            <a:ext cx="890093" cy="310923"/>
          </a:xfrm>
          <a:prstGeom prst="rect">
            <a:avLst/>
          </a:prstGeom>
        </p:spPr>
      </p:pic>
    </p:spTree>
    <p:extLst>
      <p:ext uri="{BB962C8B-B14F-4D97-AF65-F5344CB8AC3E}">
        <p14:creationId xmlns:p14="http://schemas.microsoft.com/office/powerpoint/2010/main" val="278165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4 CuadroTexto"/>
          <p:cNvSpPr txBox="1"/>
          <p:nvPr/>
        </p:nvSpPr>
        <p:spPr>
          <a:xfrm>
            <a:off x="-2003425" y="172380"/>
            <a:ext cx="8064500" cy="461962"/>
          </a:xfrm>
          <a:prstGeom prst="rect">
            <a:avLst/>
          </a:prstGeom>
          <a:noFill/>
        </p:spPr>
        <p:txBody>
          <a:bodyPr>
            <a:spAutoFit/>
          </a:bodyPr>
          <a:lstStyle/>
          <a:p>
            <a:pPr algn="ctr" defTabSz="913490" fontAlgn="auto">
              <a:spcBef>
                <a:spcPts val="0"/>
              </a:spcBef>
              <a:spcAft>
                <a:spcPts val="0"/>
              </a:spcAft>
              <a:defRPr/>
            </a:pPr>
            <a:r>
              <a:rPr lang="es-ES" sz="2400" b="1" dirty="0">
                <a:solidFill>
                  <a:schemeClr val="bg1"/>
                </a:solidFill>
                <a:latin typeface="Arial" pitchFamily="34" charset="0"/>
                <a:cs typeface="Arial" pitchFamily="34" charset="0"/>
              </a:rPr>
              <a:t>Tipologías de hogares</a:t>
            </a:r>
            <a:endParaRPr lang="es-ES" sz="2400" dirty="0">
              <a:solidFill>
                <a:schemeClr val="bg1"/>
              </a:solidFill>
              <a:latin typeface="Arial" pitchFamily="34" charset="0"/>
              <a:cs typeface="Arial" pitchFamily="34" charset="0"/>
            </a:endParaRPr>
          </a:p>
        </p:txBody>
      </p:sp>
      <p:sp>
        <p:nvSpPr>
          <p:cNvPr id="5" name="Elipse 4"/>
          <p:cNvSpPr/>
          <p:nvPr/>
        </p:nvSpPr>
        <p:spPr>
          <a:xfrm>
            <a:off x="4545003" y="2768932"/>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p:cNvSpPr/>
          <p:nvPr/>
        </p:nvSpPr>
        <p:spPr>
          <a:xfrm>
            <a:off x="4575558" y="4836063"/>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p:cNvSpPr/>
          <p:nvPr/>
        </p:nvSpPr>
        <p:spPr>
          <a:xfrm>
            <a:off x="4572000" y="4496434"/>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p:cNvSpPr/>
          <p:nvPr/>
        </p:nvSpPr>
        <p:spPr>
          <a:xfrm>
            <a:off x="4545003" y="5136980"/>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323528" y="260648"/>
            <a:ext cx="7776864" cy="461665"/>
          </a:xfrm>
          <a:prstGeom prst="rect">
            <a:avLst/>
          </a:prstGeom>
          <a:noFill/>
        </p:spPr>
        <p:txBody>
          <a:bodyPr wrap="square" rtlCol="0">
            <a:spAutoFit/>
          </a:bodyPr>
          <a:lstStyle/>
          <a:p>
            <a:r>
              <a:rPr lang="es-ES" sz="2400" b="1" dirty="0">
                <a:solidFill>
                  <a:schemeClr val="tx2">
                    <a:lumMod val="50000"/>
                  </a:schemeClr>
                </a:solidFill>
              </a:rPr>
              <a:t>Estado civil/composición del hogar</a:t>
            </a:r>
          </a:p>
        </p:txBody>
      </p:sp>
      <p:graphicFrame>
        <p:nvGraphicFramePr>
          <p:cNvPr id="2" name="Tabla 1"/>
          <p:cNvGraphicFramePr>
            <a:graphicFrameLocks noGrp="1"/>
          </p:cNvGraphicFramePr>
          <p:nvPr>
            <p:extLst>
              <p:ext uri="{D42A27DB-BD31-4B8C-83A1-F6EECF244321}">
                <p14:modId xmlns:p14="http://schemas.microsoft.com/office/powerpoint/2010/main" val="281540256"/>
              </p:ext>
            </p:extLst>
          </p:nvPr>
        </p:nvGraphicFramePr>
        <p:xfrm>
          <a:off x="260661" y="908720"/>
          <a:ext cx="7954778" cy="5658800"/>
        </p:xfrm>
        <a:graphic>
          <a:graphicData uri="http://schemas.openxmlformats.org/drawingml/2006/table">
            <a:tbl>
              <a:tblPr firstRow="1" firstCol="1" bandRow="1">
                <a:tableStyleId>{5C22544A-7EE6-4342-B048-85BDC9FD1C3A}</a:tableStyleId>
              </a:tblPr>
              <a:tblGrid>
                <a:gridCol w="4786426">
                  <a:extLst>
                    <a:ext uri="{9D8B030D-6E8A-4147-A177-3AD203B41FA5}">
                      <a16:colId xmlns="" xmlns:a16="http://schemas.microsoft.com/office/drawing/2014/main" val="1524198124"/>
                    </a:ext>
                  </a:extLst>
                </a:gridCol>
                <a:gridCol w="504056">
                  <a:extLst>
                    <a:ext uri="{9D8B030D-6E8A-4147-A177-3AD203B41FA5}">
                      <a16:colId xmlns="" xmlns:a16="http://schemas.microsoft.com/office/drawing/2014/main" val="62938165"/>
                    </a:ext>
                  </a:extLst>
                </a:gridCol>
                <a:gridCol w="576064">
                  <a:extLst>
                    <a:ext uri="{9D8B030D-6E8A-4147-A177-3AD203B41FA5}">
                      <a16:colId xmlns="" xmlns:a16="http://schemas.microsoft.com/office/drawing/2014/main" val="473632893"/>
                    </a:ext>
                  </a:extLst>
                </a:gridCol>
                <a:gridCol w="720080">
                  <a:extLst>
                    <a:ext uri="{9D8B030D-6E8A-4147-A177-3AD203B41FA5}">
                      <a16:colId xmlns="" xmlns:a16="http://schemas.microsoft.com/office/drawing/2014/main" val="454639621"/>
                    </a:ext>
                  </a:extLst>
                </a:gridCol>
                <a:gridCol w="720080">
                  <a:extLst>
                    <a:ext uri="{9D8B030D-6E8A-4147-A177-3AD203B41FA5}">
                      <a16:colId xmlns="" xmlns:a16="http://schemas.microsoft.com/office/drawing/2014/main" val="2743677485"/>
                    </a:ext>
                  </a:extLst>
                </a:gridCol>
                <a:gridCol w="648072">
                  <a:extLst>
                    <a:ext uri="{9D8B030D-6E8A-4147-A177-3AD203B41FA5}">
                      <a16:colId xmlns="" xmlns:a16="http://schemas.microsoft.com/office/drawing/2014/main" val="3052794547"/>
                    </a:ext>
                  </a:extLst>
                </a:gridCol>
              </a:tblGrid>
              <a:tr h="452704">
                <a:tc>
                  <a:txBody>
                    <a:bodyPr/>
                    <a:lstStyle/>
                    <a:p>
                      <a:endParaRPr lang="es-ES" sz="1200" dirty="0">
                        <a:effectLst/>
                        <a:latin typeface="LondonMM" panose="02000606040000020003" pitchFamily="2" charset="0"/>
                      </a:endParaRPr>
                    </a:p>
                  </a:txBody>
                  <a:tcPr marL="65594" marR="65594" marT="0" marB="0" anchor="ctr"/>
                </a:tc>
                <a:tc>
                  <a:txBody>
                    <a:bodyPr/>
                    <a:lstStyle/>
                    <a:p>
                      <a:pPr algn="ctr">
                        <a:lnSpc>
                          <a:spcPct val="115000"/>
                        </a:lnSpc>
                        <a:spcAft>
                          <a:spcPts val="0"/>
                        </a:spcAft>
                      </a:pPr>
                      <a:r>
                        <a:rPr lang="es-ES" sz="1200">
                          <a:effectLst/>
                        </a:rPr>
                        <a:t>2M</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HEP</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Temp.</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Ret.</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Falta Sum.</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extLst>
                  <a:ext uri="{0D108BD9-81ED-4DB2-BD59-A6C34878D82A}">
                    <a16:rowId xmlns="" xmlns:a16="http://schemas.microsoft.com/office/drawing/2014/main" val="138384697"/>
                  </a:ext>
                </a:extLst>
              </a:tr>
              <a:tr h="226352">
                <a:tc>
                  <a:txBody>
                    <a:bodyPr/>
                    <a:lstStyle/>
                    <a:p>
                      <a:pPr algn="l">
                        <a:lnSpc>
                          <a:spcPct val="115000"/>
                        </a:lnSpc>
                        <a:spcAft>
                          <a:spcPts val="0"/>
                        </a:spcAft>
                      </a:pPr>
                      <a:r>
                        <a:rPr lang="es-ES" sz="1200">
                          <a:effectLst/>
                        </a:rPr>
                        <a:t>España</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17%</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12%</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10%</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7%</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2%</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extLst>
                  <a:ext uri="{0D108BD9-81ED-4DB2-BD59-A6C34878D82A}">
                    <a16:rowId xmlns="" xmlns:a16="http://schemas.microsoft.com/office/drawing/2014/main" val="2468963898"/>
                  </a:ext>
                </a:extLst>
              </a:tr>
              <a:tr h="226352">
                <a:tc>
                  <a:txBody>
                    <a:bodyPr/>
                    <a:lstStyle/>
                    <a:p>
                      <a:pPr algn="l">
                        <a:lnSpc>
                          <a:spcPct val="115000"/>
                        </a:lnSpc>
                        <a:spcAft>
                          <a:spcPts val="0"/>
                        </a:spcAft>
                      </a:pPr>
                      <a:r>
                        <a:rPr lang="es-ES" sz="1200" dirty="0">
                          <a:effectLst/>
                        </a:rPr>
                        <a:t>Estado civil de la persona principal</a:t>
                      </a:r>
                      <a:endParaRPr lang="es-ES" sz="12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endParaRPr lang="es-ES" sz="1200">
                        <a:effectLst/>
                        <a:latin typeface="LondonMM" panose="02000606040000020003" pitchFamily="2" charset="0"/>
                      </a:endParaRPr>
                    </a:p>
                  </a:txBody>
                  <a:tcPr marL="65594" marR="65594" marT="0" marB="0" anchor="ctr"/>
                </a:tc>
                <a:tc>
                  <a:txBody>
                    <a:bodyPr/>
                    <a:lstStyle/>
                    <a:p>
                      <a:endParaRPr lang="es-ES" sz="1200">
                        <a:effectLst/>
                        <a:latin typeface="LondonMM" panose="02000606040000020003" pitchFamily="2" charset="0"/>
                      </a:endParaRPr>
                    </a:p>
                  </a:txBody>
                  <a:tcPr marL="65594" marR="65594" marT="0" marB="0" anchor="ctr"/>
                </a:tc>
                <a:tc>
                  <a:txBody>
                    <a:bodyPr/>
                    <a:lstStyle/>
                    <a:p>
                      <a:endParaRPr lang="es-ES" sz="1200">
                        <a:effectLst/>
                        <a:latin typeface="LondonMM" panose="02000606040000020003" pitchFamily="2" charset="0"/>
                      </a:endParaRPr>
                    </a:p>
                  </a:txBody>
                  <a:tcPr marL="65594" marR="65594" marT="0" marB="0" anchor="ctr"/>
                </a:tc>
                <a:tc>
                  <a:txBody>
                    <a:bodyPr/>
                    <a:lstStyle/>
                    <a:p>
                      <a:endParaRPr lang="es-ES" sz="1200">
                        <a:effectLst/>
                        <a:latin typeface="LondonMM" panose="02000606040000020003" pitchFamily="2" charset="0"/>
                      </a:endParaRPr>
                    </a:p>
                  </a:txBody>
                  <a:tcPr marL="65594" marR="65594" marT="0" marB="0" anchor="ctr"/>
                </a:tc>
                <a:tc>
                  <a:txBody>
                    <a:bodyPr/>
                    <a:lstStyle/>
                    <a:p>
                      <a:endParaRPr lang="es-ES" sz="1200">
                        <a:effectLst/>
                        <a:latin typeface="LondonMM" panose="02000606040000020003" pitchFamily="2" charset="0"/>
                      </a:endParaRPr>
                    </a:p>
                  </a:txBody>
                  <a:tcPr marL="65594" marR="65594" marT="0" marB="0" anchor="ctr"/>
                </a:tc>
                <a:extLst>
                  <a:ext uri="{0D108BD9-81ED-4DB2-BD59-A6C34878D82A}">
                    <a16:rowId xmlns="" xmlns:a16="http://schemas.microsoft.com/office/drawing/2014/main" val="3752205195"/>
                  </a:ext>
                </a:extLst>
              </a:tr>
              <a:tr h="226352">
                <a:tc>
                  <a:txBody>
                    <a:bodyPr/>
                    <a:lstStyle/>
                    <a:p>
                      <a:pPr algn="l">
                        <a:lnSpc>
                          <a:spcPct val="115000"/>
                        </a:lnSpc>
                        <a:spcAft>
                          <a:spcPts val="0"/>
                        </a:spcAft>
                      </a:pPr>
                      <a:r>
                        <a:rPr lang="es-ES" sz="1200">
                          <a:effectLst/>
                        </a:rPr>
                        <a:t>Soltero</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15%</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17%</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14%</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11%</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4%</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extLst>
                  <a:ext uri="{0D108BD9-81ED-4DB2-BD59-A6C34878D82A}">
                    <a16:rowId xmlns="" xmlns:a16="http://schemas.microsoft.com/office/drawing/2014/main" val="4000114564"/>
                  </a:ext>
                </a:extLst>
              </a:tr>
              <a:tr h="226352">
                <a:tc>
                  <a:txBody>
                    <a:bodyPr/>
                    <a:lstStyle/>
                    <a:p>
                      <a:pPr algn="l">
                        <a:lnSpc>
                          <a:spcPct val="115000"/>
                        </a:lnSpc>
                        <a:spcAft>
                          <a:spcPts val="0"/>
                        </a:spcAft>
                      </a:pPr>
                      <a:r>
                        <a:rPr lang="es-ES" sz="1200">
                          <a:effectLst/>
                        </a:rPr>
                        <a:t>Casado</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17%</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10%</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8%</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7%</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extLst>
                  <a:ext uri="{0D108BD9-81ED-4DB2-BD59-A6C34878D82A}">
                    <a16:rowId xmlns="" xmlns:a16="http://schemas.microsoft.com/office/drawing/2014/main" val="4154610718"/>
                  </a:ext>
                </a:extLst>
              </a:tr>
              <a:tr h="226352">
                <a:tc>
                  <a:txBody>
                    <a:bodyPr/>
                    <a:lstStyle/>
                    <a:p>
                      <a:pPr algn="l">
                        <a:lnSpc>
                          <a:spcPct val="115000"/>
                        </a:lnSpc>
                        <a:spcAft>
                          <a:spcPts val="0"/>
                        </a:spcAft>
                      </a:pPr>
                      <a:r>
                        <a:rPr lang="es-ES" sz="1200">
                          <a:effectLst/>
                        </a:rPr>
                        <a:t>Viudo </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25%</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12%</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17%</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17%</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6%</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extLst>
                  <a:ext uri="{0D108BD9-81ED-4DB2-BD59-A6C34878D82A}">
                    <a16:rowId xmlns="" xmlns:a16="http://schemas.microsoft.com/office/drawing/2014/main" val="956618522"/>
                  </a:ext>
                </a:extLst>
              </a:tr>
              <a:tr h="226352">
                <a:tc>
                  <a:txBody>
                    <a:bodyPr/>
                    <a:lstStyle/>
                    <a:p>
                      <a:pPr algn="l">
                        <a:lnSpc>
                          <a:spcPct val="115000"/>
                        </a:lnSpc>
                        <a:spcAft>
                          <a:spcPts val="0"/>
                        </a:spcAft>
                      </a:pPr>
                      <a:r>
                        <a:rPr lang="es-ES" sz="1200">
                          <a:effectLst/>
                        </a:rPr>
                        <a:t>Separado </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22%</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12%</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11%</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5%</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extLst>
                  <a:ext uri="{0D108BD9-81ED-4DB2-BD59-A6C34878D82A}">
                    <a16:rowId xmlns="" xmlns:a16="http://schemas.microsoft.com/office/drawing/2014/main" val="287010174"/>
                  </a:ext>
                </a:extLst>
              </a:tr>
              <a:tr h="226352">
                <a:tc>
                  <a:txBody>
                    <a:bodyPr/>
                    <a:lstStyle/>
                    <a:p>
                      <a:pPr algn="l">
                        <a:lnSpc>
                          <a:spcPct val="115000"/>
                        </a:lnSpc>
                        <a:spcAft>
                          <a:spcPts val="0"/>
                        </a:spcAft>
                      </a:pPr>
                      <a:r>
                        <a:rPr lang="es-ES" sz="1200">
                          <a:effectLst/>
                        </a:rPr>
                        <a:t>Divorciado</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14%</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14%</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16%</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11%</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4%</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extLst>
                  <a:ext uri="{0D108BD9-81ED-4DB2-BD59-A6C34878D82A}">
                    <a16:rowId xmlns="" xmlns:a16="http://schemas.microsoft.com/office/drawing/2014/main" val="876992252"/>
                  </a:ext>
                </a:extLst>
              </a:tr>
              <a:tr h="679056">
                <a:tc>
                  <a:txBody>
                    <a:bodyPr/>
                    <a:lstStyle/>
                    <a:p>
                      <a:pPr algn="l">
                        <a:lnSpc>
                          <a:spcPct val="115000"/>
                        </a:lnSpc>
                        <a:spcAft>
                          <a:spcPts val="0"/>
                        </a:spcAft>
                      </a:pPr>
                      <a:r>
                        <a:rPr lang="es-ES" sz="1200" dirty="0">
                          <a:effectLst/>
                        </a:rPr>
                        <a:t>Tipo de hogar </a:t>
                      </a:r>
                    </a:p>
                    <a:p>
                      <a:pPr algn="l">
                        <a:lnSpc>
                          <a:spcPct val="115000"/>
                        </a:lnSpc>
                        <a:spcAft>
                          <a:spcPts val="0"/>
                        </a:spcAft>
                      </a:pPr>
                      <a:r>
                        <a:rPr lang="es-ES" sz="1200" dirty="0">
                          <a:effectLst/>
                        </a:rPr>
                        <a:t>*se muestran solamente las categorías que son comunes a la encuesta EPF y ECV</a:t>
                      </a:r>
                      <a:endParaRPr lang="es-ES" sz="12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endParaRPr lang="es-ES" sz="1200">
                        <a:effectLst/>
                        <a:latin typeface="LondonMM" panose="02000606040000020003" pitchFamily="2" charset="0"/>
                      </a:endParaRPr>
                    </a:p>
                  </a:txBody>
                  <a:tcPr marL="65594" marR="65594" marT="0" marB="0" anchor="ctr"/>
                </a:tc>
                <a:tc>
                  <a:txBody>
                    <a:bodyPr/>
                    <a:lstStyle/>
                    <a:p>
                      <a:endParaRPr lang="es-ES" sz="1200">
                        <a:effectLst/>
                        <a:latin typeface="LondonMM" panose="02000606040000020003" pitchFamily="2" charset="0"/>
                      </a:endParaRPr>
                    </a:p>
                  </a:txBody>
                  <a:tcPr marL="65594" marR="65594" marT="0" marB="0" anchor="ctr"/>
                </a:tc>
                <a:tc>
                  <a:txBody>
                    <a:bodyPr/>
                    <a:lstStyle/>
                    <a:p>
                      <a:endParaRPr lang="es-ES" sz="1200">
                        <a:effectLst/>
                        <a:latin typeface="LondonMM" panose="02000606040000020003" pitchFamily="2" charset="0"/>
                      </a:endParaRPr>
                    </a:p>
                  </a:txBody>
                  <a:tcPr marL="65594" marR="65594" marT="0" marB="0" anchor="ctr"/>
                </a:tc>
                <a:tc>
                  <a:txBody>
                    <a:bodyPr/>
                    <a:lstStyle/>
                    <a:p>
                      <a:endParaRPr lang="es-ES" sz="1200">
                        <a:effectLst/>
                        <a:latin typeface="LondonMM" panose="02000606040000020003" pitchFamily="2" charset="0"/>
                      </a:endParaRPr>
                    </a:p>
                  </a:txBody>
                  <a:tcPr marL="65594" marR="65594" marT="0" marB="0" anchor="ctr"/>
                </a:tc>
                <a:tc>
                  <a:txBody>
                    <a:bodyPr/>
                    <a:lstStyle/>
                    <a:p>
                      <a:endParaRPr lang="es-ES" sz="1200">
                        <a:effectLst/>
                        <a:latin typeface="LondonMM" panose="02000606040000020003" pitchFamily="2" charset="0"/>
                      </a:endParaRPr>
                    </a:p>
                  </a:txBody>
                  <a:tcPr marL="65594" marR="65594" marT="0" marB="0" anchor="ctr"/>
                </a:tc>
                <a:extLst>
                  <a:ext uri="{0D108BD9-81ED-4DB2-BD59-A6C34878D82A}">
                    <a16:rowId xmlns="" xmlns:a16="http://schemas.microsoft.com/office/drawing/2014/main" val="2520762372"/>
                  </a:ext>
                </a:extLst>
              </a:tr>
              <a:tr h="226352">
                <a:tc>
                  <a:txBody>
                    <a:bodyPr/>
                    <a:lstStyle/>
                    <a:p>
                      <a:pPr algn="l">
                        <a:lnSpc>
                          <a:spcPct val="115000"/>
                        </a:lnSpc>
                        <a:spcAft>
                          <a:spcPts val="0"/>
                        </a:spcAft>
                      </a:pPr>
                      <a:r>
                        <a:rPr lang="es-ES" sz="1200">
                          <a:effectLst/>
                        </a:rPr>
                        <a:t>Una persona: hombre de 65 o más años </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20%</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12%</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8%</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extLst>
                  <a:ext uri="{0D108BD9-81ED-4DB2-BD59-A6C34878D82A}">
                    <a16:rowId xmlns="" xmlns:a16="http://schemas.microsoft.com/office/drawing/2014/main" val="1389734834"/>
                  </a:ext>
                </a:extLst>
              </a:tr>
              <a:tr h="226352">
                <a:tc>
                  <a:txBody>
                    <a:bodyPr/>
                    <a:lstStyle/>
                    <a:p>
                      <a:pPr algn="l">
                        <a:lnSpc>
                          <a:spcPct val="115000"/>
                        </a:lnSpc>
                        <a:spcAft>
                          <a:spcPts val="0"/>
                        </a:spcAft>
                      </a:pPr>
                      <a:r>
                        <a:rPr lang="es-ES" sz="1200">
                          <a:effectLst/>
                        </a:rPr>
                        <a:t>Una persona: mujer de 65 o más años</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29%</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8%</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10%</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2%</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0%</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extLst>
                  <a:ext uri="{0D108BD9-81ED-4DB2-BD59-A6C34878D82A}">
                    <a16:rowId xmlns="" xmlns:a16="http://schemas.microsoft.com/office/drawing/2014/main" val="1183919329"/>
                  </a:ext>
                </a:extLst>
              </a:tr>
              <a:tr h="452704">
                <a:tc>
                  <a:txBody>
                    <a:bodyPr/>
                    <a:lstStyle/>
                    <a:p>
                      <a:pPr algn="l">
                        <a:lnSpc>
                          <a:spcPct val="115000"/>
                        </a:lnSpc>
                        <a:spcAft>
                          <a:spcPts val="0"/>
                        </a:spcAft>
                      </a:pPr>
                      <a:r>
                        <a:rPr lang="es-ES" sz="1200">
                          <a:effectLst/>
                        </a:rPr>
                        <a:t>2 adultos sin niños dependientes económicamente, al menos una persona de 65 o más años</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16%</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10%</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7%</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2%</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extLst>
                  <a:ext uri="{0D108BD9-81ED-4DB2-BD59-A6C34878D82A}">
                    <a16:rowId xmlns="" xmlns:a16="http://schemas.microsoft.com/office/drawing/2014/main" val="1774208509"/>
                  </a:ext>
                </a:extLst>
              </a:tr>
              <a:tr h="452704">
                <a:tc>
                  <a:txBody>
                    <a:bodyPr/>
                    <a:lstStyle/>
                    <a:p>
                      <a:pPr algn="l">
                        <a:lnSpc>
                          <a:spcPct val="115000"/>
                        </a:lnSpc>
                        <a:spcAft>
                          <a:spcPts val="0"/>
                        </a:spcAft>
                      </a:pPr>
                      <a:r>
                        <a:rPr lang="es-ES" sz="1200">
                          <a:effectLst/>
                        </a:rPr>
                        <a:t>2 adultos sin niños dependientes económicamente, teniendo ambos menos de 65 años</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10%</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11%</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9%</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6%</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2%</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extLst>
                  <a:ext uri="{0D108BD9-81ED-4DB2-BD59-A6C34878D82A}">
                    <a16:rowId xmlns="" xmlns:a16="http://schemas.microsoft.com/office/drawing/2014/main" val="3394099827"/>
                  </a:ext>
                </a:extLst>
              </a:tr>
              <a:tr h="452704">
                <a:tc>
                  <a:txBody>
                    <a:bodyPr/>
                    <a:lstStyle/>
                    <a:p>
                      <a:pPr algn="l">
                        <a:lnSpc>
                          <a:spcPct val="115000"/>
                        </a:lnSpc>
                        <a:spcAft>
                          <a:spcPts val="0"/>
                        </a:spcAft>
                      </a:pPr>
                      <a:r>
                        <a:rPr lang="es-ES" sz="1200">
                          <a:effectLst/>
                        </a:rPr>
                        <a:t>Otros hogares sin niños dependientes económicamente</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17%</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10%</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10%</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7%</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extLst>
                  <a:ext uri="{0D108BD9-81ED-4DB2-BD59-A6C34878D82A}">
                    <a16:rowId xmlns="" xmlns:a16="http://schemas.microsoft.com/office/drawing/2014/main" val="1206083442"/>
                  </a:ext>
                </a:extLst>
              </a:tr>
              <a:tr h="226352">
                <a:tc>
                  <a:txBody>
                    <a:bodyPr/>
                    <a:lstStyle/>
                    <a:p>
                      <a:pPr algn="l">
                        <a:lnSpc>
                          <a:spcPct val="115000"/>
                        </a:lnSpc>
                        <a:spcAft>
                          <a:spcPts val="0"/>
                        </a:spcAft>
                      </a:pPr>
                      <a:r>
                        <a:rPr lang="es-ES" sz="1200">
                          <a:effectLst/>
                        </a:rPr>
                        <a:t>Un adulto con al menos un niño dependiente</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21%</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17%</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16%</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14%</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5%</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extLst>
                  <a:ext uri="{0D108BD9-81ED-4DB2-BD59-A6C34878D82A}">
                    <a16:rowId xmlns="" xmlns:a16="http://schemas.microsoft.com/office/drawing/2014/main" val="2114162310"/>
                  </a:ext>
                </a:extLst>
              </a:tr>
              <a:tr h="226352">
                <a:tc>
                  <a:txBody>
                    <a:bodyPr/>
                    <a:lstStyle/>
                    <a:p>
                      <a:pPr algn="l">
                        <a:lnSpc>
                          <a:spcPct val="115000"/>
                        </a:lnSpc>
                        <a:spcAft>
                          <a:spcPts val="0"/>
                        </a:spcAft>
                      </a:pPr>
                      <a:r>
                        <a:rPr lang="es-ES" sz="1200">
                          <a:effectLst/>
                        </a:rPr>
                        <a:t>Dos adultos con un niño dependiente</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14%</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11%</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8%</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7%</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2%</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extLst>
                  <a:ext uri="{0D108BD9-81ED-4DB2-BD59-A6C34878D82A}">
                    <a16:rowId xmlns="" xmlns:a16="http://schemas.microsoft.com/office/drawing/2014/main" val="3250652080"/>
                  </a:ext>
                </a:extLst>
              </a:tr>
              <a:tr h="226352">
                <a:tc>
                  <a:txBody>
                    <a:bodyPr/>
                    <a:lstStyle/>
                    <a:p>
                      <a:pPr algn="l">
                        <a:lnSpc>
                          <a:spcPct val="115000"/>
                        </a:lnSpc>
                        <a:spcAft>
                          <a:spcPts val="0"/>
                        </a:spcAft>
                      </a:pPr>
                      <a:r>
                        <a:rPr lang="es-ES" sz="1200">
                          <a:effectLst/>
                        </a:rPr>
                        <a:t>Dos adultos con dos niños dependientes</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15%</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11%</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8%</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7%</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dirty="0">
                          <a:effectLst/>
                        </a:rPr>
                        <a:t>2%</a:t>
                      </a:r>
                      <a:endParaRPr lang="es-ES" sz="12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extLst>
                  <a:ext uri="{0D108BD9-81ED-4DB2-BD59-A6C34878D82A}">
                    <a16:rowId xmlns="" xmlns:a16="http://schemas.microsoft.com/office/drawing/2014/main" val="793183928"/>
                  </a:ext>
                </a:extLst>
              </a:tr>
              <a:tr h="226352">
                <a:tc>
                  <a:txBody>
                    <a:bodyPr/>
                    <a:lstStyle/>
                    <a:p>
                      <a:pPr algn="l">
                        <a:lnSpc>
                          <a:spcPct val="115000"/>
                        </a:lnSpc>
                        <a:spcAft>
                          <a:spcPts val="0"/>
                        </a:spcAft>
                      </a:pPr>
                      <a:r>
                        <a:rPr lang="es-ES" sz="1200">
                          <a:effectLst/>
                        </a:rPr>
                        <a:t>Dos adultos con tres o más niños dependientes</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23%</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18%</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15%</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15%</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3%</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extLst>
                  <a:ext uri="{0D108BD9-81ED-4DB2-BD59-A6C34878D82A}">
                    <a16:rowId xmlns="" xmlns:a16="http://schemas.microsoft.com/office/drawing/2014/main" val="732490985"/>
                  </a:ext>
                </a:extLst>
              </a:tr>
              <a:tr h="226352">
                <a:tc>
                  <a:txBody>
                    <a:bodyPr/>
                    <a:lstStyle/>
                    <a:p>
                      <a:pPr algn="l">
                        <a:lnSpc>
                          <a:spcPct val="115000"/>
                        </a:lnSpc>
                        <a:spcAft>
                          <a:spcPts val="0"/>
                        </a:spcAft>
                      </a:pPr>
                      <a:r>
                        <a:rPr lang="es-ES" sz="1200">
                          <a:effectLst/>
                        </a:rPr>
                        <a:t>Otros hogares con niños dependientes</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28%</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14%</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13%</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a:effectLst/>
                        </a:rPr>
                        <a:t>16%</a:t>
                      </a:r>
                      <a:endParaRPr lang="es-ES" sz="12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tc>
                  <a:txBody>
                    <a:bodyPr/>
                    <a:lstStyle/>
                    <a:p>
                      <a:pPr algn="ctr">
                        <a:lnSpc>
                          <a:spcPct val="115000"/>
                        </a:lnSpc>
                        <a:spcAft>
                          <a:spcPts val="0"/>
                        </a:spcAft>
                      </a:pPr>
                      <a:r>
                        <a:rPr lang="es-ES" sz="1200" dirty="0">
                          <a:effectLst/>
                        </a:rPr>
                        <a:t>3%</a:t>
                      </a:r>
                      <a:endParaRPr lang="es-ES" sz="12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5594" marR="65594" marT="0" marB="0" anchor="ctr"/>
                </a:tc>
                <a:extLst>
                  <a:ext uri="{0D108BD9-81ED-4DB2-BD59-A6C34878D82A}">
                    <a16:rowId xmlns="" xmlns:a16="http://schemas.microsoft.com/office/drawing/2014/main" val="225314338"/>
                  </a:ext>
                </a:extLst>
              </a:tr>
            </a:tbl>
          </a:graphicData>
        </a:graphic>
      </p:graphicFrame>
      <p:sp>
        <p:nvSpPr>
          <p:cNvPr id="12" name="Elipse 11"/>
          <p:cNvSpPr/>
          <p:nvPr/>
        </p:nvSpPr>
        <p:spPr>
          <a:xfrm>
            <a:off x="4932040" y="4169990"/>
            <a:ext cx="648072" cy="2748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p:cNvSpPr/>
          <p:nvPr/>
        </p:nvSpPr>
        <p:spPr>
          <a:xfrm>
            <a:off x="4977051" y="6309320"/>
            <a:ext cx="648072" cy="2748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p:cNvSpPr/>
          <p:nvPr/>
        </p:nvSpPr>
        <p:spPr>
          <a:xfrm>
            <a:off x="5508104" y="5661248"/>
            <a:ext cx="648072" cy="2748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p:cNvSpPr/>
          <p:nvPr/>
        </p:nvSpPr>
        <p:spPr>
          <a:xfrm>
            <a:off x="4932040" y="2492896"/>
            <a:ext cx="648072" cy="2748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73079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625020" y="1502782"/>
            <a:ext cx="4920290" cy="2862322"/>
          </a:xfrm>
          <a:prstGeom prst="rect">
            <a:avLst/>
          </a:prstGeom>
          <a:noFill/>
        </p:spPr>
        <p:txBody>
          <a:bodyPr wrap="square" rtlCol="0" anchor="t">
            <a:spAutoFit/>
          </a:bodyPr>
          <a:lstStyle/>
          <a:p>
            <a:pPr marL="285750" indent="-285750" algn="just" fontAlgn="base">
              <a:spcBef>
                <a:spcPct val="0"/>
              </a:spcBef>
              <a:spcAft>
                <a:spcPct val="0"/>
              </a:spcAft>
              <a:buFont typeface="Arial" panose="020B0604020202020204" pitchFamily="34" charset="0"/>
              <a:buChar char="•"/>
              <a:defRPr/>
            </a:pPr>
            <a:r>
              <a:rPr lang="es-ES" sz="2000" dirty="0">
                <a:solidFill>
                  <a:prstClr val="black"/>
                </a:solidFill>
                <a:latin typeface="Calibri" pitchFamily="34" charset="0"/>
                <a:cs typeface="Arial" pitchFamily="34" charset="0"/>
              </a:rPr>
              <a:t>No </a:t>
            </a:r>
            <a:r>
              <a:rPr lang="es-ES" sz="2000" b="1" dirty="0">
                <a:solidFill>
                  <a:prstClr val="black"/>
                </a:solidFill>
                <a:latin typeface="Calibri" pitchFamily="34" charset="0"/>
                <a:cs typeface="Arial" pitchFamily="34" charset="0"/>
              </a:rPr>
              <a:t>sólo se evidencia que la pobreza energética tiene consecuencias negativas sobre la salud </a:t>
            </a:r>
            <a:r>
              <a:rPr lang="es-ES" sz="2000" dirty="0">
                <a:solidFill>
                  <a:prstClr val="black"/>
                </a:solidFill>
                <a:latin typeface="Calibri" pitchFamily="34" charset="0"/>
                <a:cs typeface="Arial" pitchFamily="34" charset="0"/>
              </a:rPr>
              <a:t>de las personas, </a:t>
            </a:r>
            <a:r>
              <a:rPr lang="es-ES" sz="2000" b="1" dirty="0">
                <a:solidFill>
                  <a:prstClr val="black"/>
                </a:solidFill>
                <a:latin typeface="Calibri" pitchFamily="34" charset="0"/>
                <a:cs typeface="Arial" pitchFamily="34" charset="0"/>
              </a:rPr>
              <a:t>también </a:t>
            </a:r>
            <a:r>
              <a:rPr lang="es-ES" sz="2000" dirty="0">
                <a:solidFill>
                  <a:prstClr val="black"/>
                </a:solidFill>
                <a:latin typeface="Calibri" pitchFamily="34" charset="0"/>
                <a:cs typeface="Arial" pitchFamily="34" charset="0"/>
              </a:rPr>
              <a:t>se da en </a:t>
            </a:r>
            <a:r>
              <a:rPr lang="es-ES" sz="2000" b="1" dirty="0">
                <a:solidFill>
                  <a:prstClr val="black"/>
                </a:solidFill>
                <a:latin typeface="Calibri" pitchFamily="34" charset="0"/>
                <a:cs typeface="Arial" pitchFamily="34" charset="0"/>
              </a:rPr>
              <a:t>los hogares que cuentan con alguna persona con mala salud tienen una mayor incidencia de falta de confort térmico</a:t>
            </a:r>
            <a:r>
              <a:rPr lang="es-ES" sz="2000" dirty="0">
                <a:solidFill>
                  <a:prstClr val="black"/>
                </a:solidFill>
                <a:latin typeface="Calibri" pitchFamily="34" charset="0"/>
                <a:cs typeface="Arial" pitchFamily="34" charset="0"/>
              </a:rPr>
              <a:t>.</a:t>
            </a:r>
          </a:p>
          <a:p>
            <a:pPr algn="just" fontAlgn="base">
              <a:spcBef>
                <a:spcPct val="0"/>
              </a:spcBef>
              <a:spcAft>
                <a:spcPct val="0"/>
              </a:spcAft>
              <a:defRPr/>
            </a:pPr>
            <a:endParaRPr lang="es-ES" sz="2000" dirty="0">
              <a:solidFill>
                <a:prstClr val="black"/>
              </a:solidFill>
              <a:latin typeface="Calibri" pitchFamily="34" charset="0"/>
              <a:cs typeface="Arial" pitchFamily="34" charset="0"/>
            </a:endParaRPr>
          </a:p>
          <a:p>
            <a:pPr marL="285750" indent="-285750" algn="just" fontAlgn="base">
              <a:spcBef>
                <a:spcPct val="0"/>
              </a:spcBef>
              <a:spcAft>
                <a:spcPct val="0"/>
              </a:spcAft>
              <a:buFont typeface="Arial" panose="020B0604020202020204" pitchFamily="34" charset="0"/>
              <a:buChar char="•"/>
              <a:defRPr/>
            </a:pPr>
            <a:r>
              <a:rPr lang="es-ES" sz="2000" dirty="0">
                <a:solidFill>
                  <a:prstClr val="black"/>
                </a:solidFill>
                <a:latin typeface="Calibri" pitchFamily="34" charset="0"/>
                <a:cs typeface="Arial" pitchFamily="34" charset="0"/>
              </a:rPr>
              <a:t>En su versión más extrema </a:t>
            </a:r>
            <a:r>
              <a:rPr lang="es-ES" sz="2000" b="1" dirty="0">
                <a:solidFill>
                  <a:prstClr val="black"/>
                </a:solidFill>
                <a:latin typeface="Calibri" pitchFamily="34" charset="0"/>
                <a:cs typeface="Arial" pitchFamily="34" charset="0"/>
              </a:rPr>
              <a:t>puede provocar la muerte prematura</a:t>
            </a:r>
            <a:endParaRPr lang="es-ES" sz="2000" dirty="0">
              <a:solidFill>
                <a:prstClr val="black"/>
              </a:solidFill>
              <a:latin typeface="Calibri" pitchFamily="34" charset="0"/>
              <a:cs typeface="Arial" pitchFamily="34" charset="0"/>
            </a:endParaRPr>
          </a:p>
        </p:txBody>
      </p:sp>
      <p:pic>
        <p:nvPicPr>
          <p:cNvPr id="9" name="Imagen 8"/>
          <p:cNvPicPr>
            <a:picLocks noChangeAspect="1"/>
          </p:cNvPicPr>
          <p:nvPr/>
        </p:nvPicPr>
        <p:blipFill rotWithShape="1">
          <a:blip r:embed="rId3"/>
          <a:srcRect t="23090"/>
          <a:stretch/>
        </p:blipFill>
        <p:spPr>
          <a:xfrm>
            <a:off x="179512" y="1323406"/>
            <a:ext cx="3096344" cy="3426663"/>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4033652723"/>
              </p:ext>
            </p:extLst>
          </p:nvPr>
        </p:nvGraphicFramePr>
        <p:xfrm>
          <a:off x="1492663" y="4581128"/>
          <a:ext cx="7064614" cy="2070119"/>
        </p:xfrm>
        <a:graphic>
          <a:graphicData uri="http://schemas.openxmlformats.org/drawingml/2006/table">
            <a:tbl>
              <a:tblPr firstRow="1" firstCol="1" bandRow="1">
                <a:tableStyleId>{5C22544A-7EE6-4342-B048-85BDC9FD1C3A}</a:tableStyleId>
              </a:tblPr>
              <a:tblGrid>
                <a:gridCol w="3530645">
                  <a:extLst>
                    <a:ext uri="{9D8B030D-6E8A-4147-A177-3AD203B41FA5}">
                      <a16:colId xmlns="" xmlns:a16="http://schemas.microsoft.com/office/drawing/2014/main" val="2569149646"/>
                    </a:ext>
                  </a:extLst>
                </a:gridCol>
                <a:gridCol w="1177713">
                  <a:extLst>
                    <a:ext uri="{9D8B030D-6E8A-4147-A177-3AD203B41FA5}">
                      <a16:colId xmlns="" xmlns:a16="http://schemas.microsoft.com/office/drawing/2014/main" val="3881566295"/>
                    </a:ext>
                  </a:extLst>
                </a:gridCol>
                <a:gridCol w="1177713">
                  <a:extLst>
                    <a:ext uri="{9D8B030D-6E8A-4147-A177-3AD203B41FA5}">
                      <a16:colId xmlns="" xmlns:a16="http://schemas.microsoft.com/office/drawing/2014/main" val="1291886792"/>
                    </a:ext>
                  </a:extLst>
                </a:gridCol>
                <a:gridCol w="1178543">
                  <a:extLst>
                    <a:ext uri="{9D8B030D-6E8A-4147-A177-3AD203B41FA5}">
                      <a16:colId xmlns="" xmlns:a16="http://schemas.microsoft.com/office/drawing/2014/main" val="3594221518"/>
                    </a:ext>
                  </a:extLst>
                </a:gridCol>
              </a:tblGrid>
              <a:tr h="317519">
                <a:tc>
                  <a:txBody>
                    <a:bodyPr/>
                    <a:lstStyle/>
                    <a:p>
                      <a:endParaRPr lang="es-ES" sz="1400" dirty="0">
                        <a:effectLst/>
                        <a:latin typeface="LondonMM" panose="02000606040000020003" pitchFamily="2" charset="0"/>
                      </a:endParaRPr>
                    </a:p>
                  </a:txBody>
                  <a:tcPr marL="68580" marR="68580" marT="0" marB="0" anchor="ctr"/>
                </a:tc>
                <a:tc>
                  <a:txBody>
                    <a:bodyPr/>
                    <a:lstStyle/>
                    <a:p>
                      <a:pPr algn="ctr">
                        <a:lnSpc>
                          <a:spcPct val="115000"/>
                        </a:lnSpc>
                        <a:spcAft>
                          <a:spcPts val="0"/>
                        </a:spcAft>
                      </a:pPr>
                      <a:r>
                        <a:rPr lang="es-ES" sz="1400">
                          <a:effectLst/>
                        </a:rPr>
                        <a:t>Temp.</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Ret.</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400">
                          <a:effectLst/>
                        </a:rPr>
                        <a:t>Falta Sum.</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460981406"/>
                  </a:ext>
                </a:extLst>
              </a:tr>
              <a:tr h="317519">
                <a:tc>
                  <a:txBody>
                    <a:bodyPr/>
                    <a:lstStyle/>
                    <a:p>
                      <a:pPr algn="just">
                        <a:lnSpc>
                          <a:spcPct val="115000"/>
                        </a:lnSpc>
                        <a:spcAft>
                          <a:spcPts val="0"/>
                        </a:spcAft>
                      </a:pPr>
                      <a:r>
                        <a:rPr lang="es-ES" sz="1400">
                          <a:effectLst/>
                        </a:rPr>
                        <a:t>España</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2000" dirty="0">
                          <a:effectLst/>
                        </a:rPr>
                        <a:t>10%</a:t>
                      </a:r>
                      <a:endParaRPr lang="es-ES" sz="20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2000" dirty="0">
                          <a:effectLst/>
                        </a:rPr>
                        <a:t>7%</a:t>
                      </a:r>
                      <a:endParaRPr lang="es-ES" sz="20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2000">
                          <a:effectLst/>
                        </a:rPr>
                        <a:t>2%</a:t>
                      </a:r>
                      <a:endParaRPr lang="es-ES" sz="20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647938377"/>
                  </a:ext>
                </a:extLst>
              </a:tr>
              <a:tr h="317519">
                <a:tc>
                  <a:txBody>
                    <a:bodyPr/>
                    <a:lstStyle/>
                    <a:p>
                      <a:pPr algn="just">
                        <a:lnSpc>
                          <a:spcPct val="115000"/>
                        </a:lnSpc>
                        <a:spcAft>
                          <a:spcPts val="0"/>
                        </a:spcAft>
                      </a:pPr>
                      <a:r>
                        <a:rPr lang="es-ES" sz="1400">
                          <a:effectLst/>
                        </a:rPr>
                        <a:t>Alguna persona con mala salud en el hogar</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2000">
                          <a:effectLst/>
                        </a:rPr>
                        <a:t>16%</a:t>
                      </a:r>
                      <a:endParaRPr lang="es-ES" sz="20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2000" dirty="0">
                          <a:effectLst/>
                        </a:rPr>
                        <a:t>11%</a:t>
                      </a:r>
                      <a:endParaRPr lang="es-ES" sz="20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2000" dirty="0">
                          <a:effectLst/>
                        </a:rPr>
                        <a:t>3%</a:t>
                      </a:r>
                      <a:endParaRPr lang="es-ES" sz="20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367562691"/>
                  </a:ext>
                </a:extLst>
              </a:tr>
              <a:tr h="317519">
                <a:tc>
                  <a:txBody>
                    <a:bodyPr/>
                    <a:lstStyle/>
                    <a:p>
                      <a:pPr algn="just">
                        <a:lnSpc>
                          <a:spcPct val="115000"/>
                        </a:lnSpc>
                        <a:spcAft>
                          <a:spcPts val="0"/>
                        </a:spcAft>
                      </a:pPr>
                      <a:r>
                        <a:rPr lang="es-ES" sz="1400">
                          <a:effectLst/>
                        </a:rPr>
                        <a:t>Ninguna persona con mala salud en el hogar</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2000">
                          <a:effectLst/>
                        </a:rPr>
                        <a:t>9%</a:t>
                      </a:r>
                      <a:endParaRPr lang="es-ES" sz="20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2000">
                          <a:effectLst/>
                        </a:rPr>
                        <a:t>7%</a:t>
                      </a:r>
                      <a:endParaRPr lang="es-ES" sz="20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2000" dirty="0">
                          <a:effectLst/>
                        </a:rPr>
                        <a:t>2%</a:t>
                      </a:r>
                      <a:endParaRPr lang="es-ES" sz="20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476385388"/>
                  </a:ext>
                </a:extLst>
              </a:tr>
              <a:tr h="317519">
                <a:tc>
                  <a:txBody>
                    <a:bodyPr/>
                    <a:lstStyle/>
                    <a:p>
                      <a:pPr algn="just">
                        <a:lnSpc>
                          <a:spcPct val="115000"/>
                        </a:lnSpc>
                        <a:spcAft>
                          <a:spcPts val="0"/>
                        </a:spcAft>
                      </a:pPr>
                      <a:r>
                        <a:rPr lang="es-ES" sz="1400">
                          <a:effectLst/>
                        </a:rPr>
                        <a:t>Algún enfermo crónico en el hogar</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2000">
                          <a:effectLst/>
                        </a:rPr>
                        <a:t>12%</a:t>
                      </a:r>
                      <a:endParaRPr lang="es-ES" sz="20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2000">
                          <a:effectLst/>
                        </a:rPr>
                        <a:t>9%</a:t>
                      </a:r>
                      <a:endParaRPr lang="es-ES" sz="20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2000" dirty="0">
                          <a:effectLst/>
                        </a:rPr>
                        <a:t>2%</a:t>
                      </a:r>
                      <a:endParaRPr lang="es-ES" sz="20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812085892"/>
                  </a:ext>
                </a:extLst>
              </a:tr>
              <a:tr h="317519">
                <a:tc>
                  <a:txBody>
                    <a:bodyPr/>
                    <a:lstStyle/>
                    <a:p>
                      <a:pPr algn="just">
                        <a:lnSpc>
                          <a:spcPct val="115000"/>
                        </a:lnSpc>
                        <a:spcAft>
                          <a:spcPts val="0"/>
                        </a:spcAft>
                      </a:pPr>
                      <a:r>
                        <a:rPr lang="es-ES" sz="1400">
                          <a:effectLst/>
                        </a:rPr>
                        <a:t>Ningún enfermo crónico en el hogar</a:t>
                      </a:r>
                      <a:endParaRPr lang="es-ES" sz="14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2000">
                          <a:effectLst/>
                        </a:rPr>
                        <a:t>9%</a:t>
                      </a:r>
                      <a:endParaRPr lang="es-ES" sz="20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2000">
                          <a:effectLst/>
                        </a:rPr>
                        <a:t>7%</a:t>
                      </a:r>
                      <a:endParaRPr lang="es-ES" sz="200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2000" dirty="0">
                          <a:effectLst/>
                        </a:rPr>
                        <a:t>2%</a:t>
                      </a:r>
                      <a:endParaRPr lang="es-ES" sz="2000" dirty="0">
                        <a:solidFill>
                          <a:srgbClr val="000000"/>
                        </a:solidFill>
                        <a:effectLst/>
                        <a:latin typeface="LondonMM" panose="02000606040000020003"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583220333"/>
                  </a:ext>
                </a:extLst>
              </a:tr>
            </a:tbl>
          </a:graphicData>
        </a:graphic>
      </p:graphicFrame>
      <p:sp>
        <p:nvSpPr>
          <p:cNvPr id="11" name="Elipse 10"/>
          <p:cNvSpPr/>
          <p:nvPr/>
        </p:nvSpPr>
        <p:spPr>
          <a:xfrm>
            <a:off x="5148064" y="5981892"/>
            <a:ext cx="936104" cy="3211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s-ES">
              <a:solidFill>
                <a:prstClr val="white"/>
              </a:solidFill>
              <a:latin typeface="Calibri"/>
            </a:endParaRPr>
          </a:p>
        </p:txBody>
      </p:sp>
      <p:sp>
        <p:nvSpPr>
          <p:cNvPr id="12" name="Elipse 11"/>
          <p:cNvSpPr/>
          <p:nvPr/>
        </p:nvSpPr>
        <p:spPr>
          <a:xfrm>
            <a:off x="5148064" y="5301208"/>
            <a:ext cx="936104" cy="2832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s-ES">
              <a:solidFill>
                <a:prstClr val="white"/>
              </a:solidFill>
              <a:latin typeface="Calibri"/>
            </a:endParaRPr>
          </a:p>
        </p:txBody>
      </p:sp>
      <p:sp>
        <p:nvSpPr>
          <p:cNvPr id="13" name="Elipse 12"/>
          <p:cNvSpPr/>
          <p:nvPr/>
        </p:nvSpPr>
        <p:spPr>
          <a:xfrm>
            <a:off x="6372200" y="5301208"/>
            <a:ext cx="936104" cy="2832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s-ES">
              <a:solidFill>
                <a:prstClr val="white"/>
              </a:solidFill>
              <a:latin typeface="Calibri"/>
            </a:endParaRPr>
          </a:p>
        </p:txBody>
      </p:sp>
      <p:sp>
        <p:nvSpPr>
          <p:cNvPr id="14" name="Elipse 13"/>
          <p:cNvSpPr/>
          <p:nvPr/>
        </p:nvSpPr>
        <p:spPr>
          <a:xfrm>
            <a:off x="6372200" y="6026077"/>
            <a:ext cx="936104" cy="2832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s-ES">
              <a:solidFill>
                <a:prstClr val="white"/>
              </a:solidFill>
              <a:latin typeface="Calibri"/>
            </a:endParaRPr>
          </a:p>
        </p:txBody>
      </p:sp>
      <p:sp>
        <p:nvSpPr>
          <p:cNvPr id="2" name="TextBox 1"/>
          <p:cNvSpPr txBox="1"/>
          <p:nvPr/>
        </p:nvSpPr>
        <p:spPr>
          <a:xfrm>
            <a:off x="251520" y="404664"/>
            <a:ext cx="1438214" cy="769441"/>
          </a:xfrm>
          <a:prstGeom prst="rect">
            <a:avLst/>
          </a:prstGeom>
          <a:noFill/>
        </p:spPr>
        <p:txBody>
          <a:bodyPr wrap="none" rtlCol="0">
            <a:spAutoFit/>
          </a:bodyPr>
          <a:lstStyle/>
          <a:p>
            <a:r>
              <a:rPr lang="es-ES" sz="4400" dirty="0" smtClean="0">
                <a:solidFill>
                  <a:schemeClr val="tx2">
                    <a:lumMod val="50000"/>
                  </a:schemeClr>
                </a:solidFill>
              </a:rPr>
              <a:t>Salud</a:t>
            </a:r>
            <a:endParaRPr lang="en-GB" sz="4400" dirty="0">
              <a:solidFill>
                <a:schemeClr val="tx2">
                  <a:lumMod val="50000"/>
                </a:schemeClr>
              </a:solidFill>
            </a:endParaRPr>
          </a:p>
        </p:txBody>
      </p:sp>
    </p:spTree>
    <p:extLst>
      <p:ext uri="{BB962C8B-B14F-4D97-AF65-F5344CB8AC3E}">
        <p14:creationId xmlns:p14="http://schemas.microsoft.com/office/powerpoint/2010/main" val="204163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4 CuadroTexto"/>
          <p:cNvSpPr txBox="1"/>
          <p:nvPr/>
        </p:nvSpPr>
        <p:spPr>
          <a:xfrm>
            <a:off x="-2003425" y="172380"/>
            <a:ext cx="8064500" cy="461962"/>
          </a:xfrm>
          <a:prstGeom prst="rect">
            <a:avLst/>
          </a:prstGeom>
          <a:noFill/>
        </p:spPr>
        <p:txBody>
          <a:bodyPr>
            <a:spAutoFit/>
          </a:bodyPr>
          <a:lstStyle/>
          <a:p>
            <a:pPr algn="ctr" defTabSz="913490" fontAlgn="auto">
              <a:spcBef>
                <a:spcPts val="0"/>
              </a:spcBef>
              <a:spcAft>
                <a:spcPts val="0"/>
              </a:spcAft>
              <a:defRPr/>
            </a:pPr>
            <a:r>
              <a:rPr lang="es-ES" sz="2400" b="1" dirty="0">
                <a:solidFill>
                  <a:schemeClr val="bg1"/>
                </a:solidFill>
                <a:latin typeface="Arial" pitchFamily="34" charset="0"/>
                <a:cs typeface="Arial" pitchFamily="34" charset="0"/>
              </a:rPr>
              <a:t>Pobreza energética y salud</a:t>
            </a:r>
            <a:endParaRPr lang="es-ES" sz="2400" dirty="0">
              <a:solidFill>
                <a:schemeClr val="bg1"/>
              </a:solidFill>
              <a:latin typeface="Arial" pitchFamily="34" charset="0"/>
              <a:cs typeface="Arial" pitchFamily="34" charset="0"/>
            </a:endParaRPr>
          </a:p>
        </p:txBody>
      </p:sp>
      <p:sp>
        <p:nvSpPr>
          <p:cNvPr id="10" name="6 Marcador de contenido"/>
          <p:cNvSpPr txBox="1">
            <a:spLocks/>
          </p:cNvSpPr>
          <p:nvPr/>
        </p:nvSpPr>
        <p:spPr>
          <a:xfrm>
            <a:off x="249591" y="1628800"/>
            <a:ext cx="8229600" cy="44644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742950" lvl="1" indent="-285750" algn="just">
              <a:lnSpc>
                <a:spcPct val="150000"/>
              </a:lnSpc>
              <a:buClr>
                <a:schemeClr val="tx2">
                  <a:lumMod val="50000"/>
                </a:schemeClr>
              </a:buClr>
              <a:buFont typeface="Calibri" panose="020F0502020204030204" pitchFamily="34" charset="0"/>
              <a:buChar char="•"/>
            </a:pPr>
            <a:r>
              <a:rPr lang="es-ES" sz="2000" dirty="0">
                <a:solidFill>
                  <a:schemeClr val="tx1"/>
                </a:solidFill>
                <a:latin typeface="+mj-lt"/>
              </a:rPr>
              <a:t>Genera </a:t>
            </a:r>
            <a:r>
              <a:rPr lang="es-ES" sz="2000" b="1" dirty="0">
                <a:solidFill>
                  <a:schemeClr val="tx1"/>
                </a:solidFill>
                <a:latin typeface="+mj-lt"/>
              </a:rPr>
              <a:t>problemas para ganar peso</a:t>
            </a:r>
            <a:r>
              <a:rPr lang="es-ES" sz="2000" dirty="0">
                <a:solidFill>
                  <a:schemeClr val="tx1"/>
                </a:solidFill>
                <a:latin typeface="+mj-lt"/>
              </a:rPr>
              <a:t>, mayores tasas de </a:t>
            </a:r>
            <a:r>
              <a:rPr lang="es-ES" sz="2000" b="1" dirty="0">
                <a:solidFill>
                  <a:schemeClr val="tx1"/>
                </a:solidFill>
                <a:latin typeface="+mj-lt"/>
              </a:rPr>
              <a:t>admisiones hospitalarias </a:t>
            </a:r>
            <a:r>
              <a:rPr lang="es-ES" sz="2000" dirty="0">
                <a:solidFill>
                  <a:schemeClr val="tx1"/>
                </a:solidFill>
                <a:latin typeface="+mj-lt"/>
              </a:rPr>
              <a:t>y mayor incidencia y severidad de </a:t>
            </a:r>
            <a:r>
              <a:rPr lang="es-ES" sz="2000" b="1" dirty="0">
                <a:solidFill>
                  <a:schemeClr val="tx1"/>
                </a:solidFill>
                <a:latin typeface="+mj-lt"/>
              </a:rPr>
              <a:t>síntomas asmáticos </a:t>
            </a:r>
            <a:r>
              <a:rPr lang="es-ES" sz="2000" dirty="0">
                <a:solidFill>
                  <a:schemeClr val="tx1"/>
                </a:solidFill>
                <a:latin typeface="+mj-lt"/>
              </a:rPr>
              <a:t>en </a:t>
            </a:r>
            <a:r>
              <a:rPr lang="es-ES" sz="2000" b="1" dirty="0">
                <a:solidFill>
                  <a:schemeClr val="tx1"/>
                </a:solidFill>
                <a:latin typeface="+mj-lt"/>
              </a:rPr>
              <a:t>niños y bebés</a:t>
            </a:r>
          </a:p>
          <a:p>
            <a:pPr marL="742950" lvl="1" indent="-285750" algn="just">
              <a:lnSpc>
                <a:spcPct val="150000"/>
              </a:lnSpc>
              <a:buClr>
                <a:schemeClr val="tx2">
                  <a:lumMod val="50000"/>
                </a:schemeClr>
              </a:buClr>
              <a:buFont typeface="Calibri" panose="020F0502020204030204" pitchFamily="34" charset="0"/>
              <a:buChar char="•"/>
            </a:pPr>
            <a:r>
              <a:rPr lang="es-ES" sz="2000" dirty="0">
                <a:solidFill>
                  <a:schemeClr val="tx1"/>
                </a:solidFill>
                <a:latin typeface="+mj-lt"/>
              </a:rPr>
              <a:t>Afecta a la </a:t>
            </a:r>
            <a:r>
              <a:rPr lang="es-ES" sz="2000" b="1" dirty="0">
                <a:solidFill>
                  <a:schemeClr val="tx1"/>
                </a:solidFill>
                <a:latin typeface="+mj-lt"/>
              </a:rPr>
              <a:t>salud mental de adolescentes </a:t>
            </a:r>
            <a:r>
              <a:rPr lang="es-ES" sz="2000" dirty="0">
                <a:solidFill>
                  <a:schemeClr val="tx1"/>
                </a:solidFill>
                <a:latin typeface="+mj-lt"/>
              </a:rPr>
              <a:t>(ansiedad, depresión), aumenta el absentismo escolar.</a:t>
            </a:r>
          </a:p>
          <a:p>
            <a:pPr marL="742950" lvl="1" indent="-285750" algn="just">
              <a:lnSpc>
                <a:spcPct val="150000"/>
              </a:lnSpc>
              <a:buClr>
                <a:schemeClr val="tx2">
                  <a:lumMod val="50000"/>
                </a:schemeClr>
              </a:buClr>
              <a:buFont typeface="Calibri" panose="020F0502020204030204" pitchFamily="34" charset="0"/>
              <a:buChar char="•"/>
            </a:pPr>
            <a:r>
              <a:rPr lang="es-ES" sz="2000" dirty="0">
                <a:solidFill>
                  <a:schemeClr val="tx1"/>
                </a:solidFill>
                <a:latin typeface="+mj-lt"/>
              </a:rPr>
              <a:t>Causa </a:t>
            </a:r>
            <a:r>
              <a:rPr lang="es-ES" sz="2000" b="1" dirty="0">
                <a:solidFill>
                  <a:schemeClr val="tx1"/>
                </a:solidFill>
                <a:latin typeface="+mj-lt"/>
              </a:rPr>
              <a:t>gripe y resfriado </a:t>
            </a:r>
            <a:r>
              <a:rPr lang="es-ES" sz="2000" dirty="0">
                <a:solidFill>
                  <a:schemeClr val="tx1"/>
                </a:solidFill>
                <a:latin typeface="+mj-lt"/>
              </a:rPr>
              <a:t>y empeora la situación de personas con </a:t>
            </a:r>
            <a:r>
              <a:rPr lang="es-ES" sz="2000" b="1" dirty="0">
                <a:solidFill>
                  <a:schemeClr val="tx1"/>
                </a:solidFill>
                <a:latin typeface="+mj-lt"/>
              </a:rPr>
              <a:t>artritis y reumatismo </a:t>
            </a:r>
            <a:r>
              <a:rPr lang="es-ES" sz="2000" dirty="0">
                <a:solidFill>
                  <a:schemeClr val="tx1"/>
                </a:solidFill>
                <a:latin typeface="+mj-lt"/>
              </a:rPr>
              <a:t>(complica patologías existentes)</a:t>
            </a:r>
          </a:p>
          <a:p>
            <a:pPr marL="742950" lvl="1" indent="-285750" algn="just">
              <a:lnSpc>
                <a:spcPct val="150000"/>
              </a:lnSpc>
              <a:buClr>
                <a:schemeClr val="tx2">
                  <a:lumMod val="50000"/>
                </a:schemeClr>
              </a:buClr>
              <a:buFont typeface="Calibri" panose="020F0502020204030204" pitchFamily="34" charset="0"/>
              <a:buChar char="•"/>
            </a:pPr>
            <a:r>
              <a:rPr lang="es-ES" sz="2000" dirty="0">
                <a:solidFill>
                  <a:schemeClr val="tx1"/>
                </a:solidFill>
                <a:latin typeface="+mj-lt"/>
              </a:rPr>
              <a:t>Afecta negativamente a la </a:t>
            </a:r>
            <a:r>
              <a:rPr lang="es-ES" sz="2000" b="1" dirty="0">
                <a:solidFill>
                  <a:schemeClr val="tx1"/>
                </a:solidFill>
                <a:latin typeface="+mj-lt"/>
              </a:rPr>
              <a:t>dieta</a:t>
            </a:r>
            <a:r>
              <a:rPr lang="es-ES" sz="2000" dirty="0">
                <a:solidFill>
                  <a:schemeClr val="tx1"/>
                </a:solidFill>
                <a:latin typeface="+mj-lt"/>
              </a:rPr>
              <a:t> de los hogares (Dilema ‘</a:t>
            </a:r>
            <a:r>
              <a:rPr lang="es-ES" sz="2000" dirty="0" err="1">
                <a:solidFill>
                  <a:schemeClr val="tx1"/>
                </a:solidFill>
                <a:latin typeface="+mj-lt"/>
              </a:rPr>
              <a:t>Eat</a:t>
            </a:r>
            <a:r>
              <a:rPr lang="es-ES" sz="2000" dirty="0">
                <a:solidFill>
                  <a:schemeClr val="tx1"/>
                </a:solidFill>
                <a:latin typeface="+mj-lt"/>
              </a:rPr>
              <a:t> </a:t>
            </a:r>
            <a:r>
              <a:rPr lang="es-ES" sz="2000" dirty="0" err="1">
                <a:solidFill>
                  <a:schemeClr val="tx1"/>
                </a:solidFill>
                <a:latin typeface="+mj-lt"/>
              </a:rPr>
              <a:t>or</a:t>
            </a:r>
            <a:r>
              <a:rPr lang="es-ES" sz="2000" dirty="0">
                <a:solidFill>
                  <a:schemeClr val="tx1"/>
                </a:solidFill>
                <a:latin typeface="+mj-lt"/>
              </a:rPr>
              <a:t> </a:t>
            </a:r>
            <a:r>
              <a:rPr lang="es-ES" sz="2000" dirty="0" err="1">
                <a:solidFill>
                  <a:schemeClr val="tx1"/>
                </a:solidFill>
                <a:latin typeface="+mj-lt"/>
              </a:rPr>
              <a:t>heat</a:t>
            </a:r>
            <a:r>
              <a:rPr lang="es-ES" sz="2000" dirty="0">
                <a:solidFill>
                  <a:schemeClr val="tx1"/>
                </a:solidFill>
                <a:latin typeface="+mj-lt"/>
              </a:rPr>
              <a:t>’)</a:t>
            </a:r>
          </a:p>
          <a:p>
            <a:pPr marL="742950" lvl="1" indent="-285750" algn="just">
              <a:lnSpc>
                <a:spcPct val="150000"/>
              </a:lnSpc>
              <a:buClr>
                <a:schemeClr val="tx2">
                  <a:lumMod val="50000"/>
                </a:schemeClr>
              </a:buClr>
              <a:buFont typeface="Calibri" panose="020F0502020204030204" pitchFamily="34" charset="0"/>
              <a:buChar char="•"/>
            </a:pPr>
            <a:r>
              <a:rPr lang="es-ES" sz="2000" dirty="0">
                <a:solidFill>
                  <a:schemeClr val="tx1"/>
                </a:solidFill>
                <a:latin typeface="+mj-lt"/>
              </a:rPr>
              <a:t>Incrementa el riesgo de </a:t>
            </a:r>
            <a:r>
              <a:rPr lang="es-ES" sz="2000" b="1" dirty="0">
                <a:solidFill>
                  <a:schemeClr val="tx1"/>
                </a:solidFill>
                <a:latin typeface="+mj-lt"/>
              </a:rPr>
              <a:t>muerte prematura </a:t>
            </a:r>
            <a:r>
              <a:rPr lang="es-ES" sz="2000" dirty="0">
                <a:solidFill>
                  <a:schemeClr val="tx1"/>
                </a:solidFill>
                <a:latin typeface="+mj-lt"/>
              </a:rPr>
              <a:t>por </a:t>
            </a:r>
            <a:r>
              <a:rPr lang="es-ES" sz="2000" b="1" dirty="0">
                <a:solidFill>
                  <a:schemeClr val="tx1"/>
                </a:solidFill>
                <a:latin typeface="+mj-lt"/>
              </a:rPr>
              <a:t>enfermedades cardiovasculares y respiratorias </a:t>
            </a:r>
          </a:p>
        </p:txBody>
      </p:sp>
      <p:sp>
        <p:nvSpPr>
          <p:cNvPr id="4" name="CuadroTexto 3"/>
          <p:cNvSpPr txBox="1"/>
          <p:nvPr/>
        </p:nvSpPr>
        <p:spPr>
          <a:xfrm>
            <a:off x="259226" y="941103"/>
            <a:ext cx="8633253" cy="523220"/>
          </a:xfrm>
          <a:prstGeom prst="rect">
            <a:avLst/>
          </a:prstGeom>
          <a:noFill/>
        </p:spPr>
        <p:txBody>
          <a:bodyPr wrap="square" rtlCol="0">
            <a:spAutoFit/>
          </a:bodyPr>
          <a:lstStyle/>
          <a:p>
            <a:r>
              <a:rPr lang="es-ES" sz="2800" b="1" dirty="0">
                <a:solidFill>
                  <a:schemeClr val="tx2">
                    <a:lumMod val="50000"/>
                  </a:schemeClr>
                </a:solidFill>
              </a:rPr>
              <a:t>Habitar en una vivienda a una temperatura </a:t>
            </a:r>
            <a:r>
              <a:rPr lang="es-ES" sz="2800" b="1" dirty="0" smtClean="0">
                <a:solidFill>
                  <a:schemeClr val="tx2">
                    <a:lumMod val="50000"/>
                  </a:schemeClr>
                </a:solidFill>
              </a:rPr>
              <a:t>inadecuada…</a:t>
            </a:r>
            <a:endParaRPr lang="es-ES" sz="2800" b="1" dirty="0">
              <a:solidFill>
                <a:schemeClr val="tx2">
                  <a:lumMod val="50000"/>
                </a:schemeClr>
              </a:solidFill>
            </a:endParaRPr>
          </a:p>
        </p:txBody>
      </p:sp>
    </p:spTree>
    <p:extLst>
      <p:ext uri="{BB962C8B-B14F-4D97-AF65-F5344CB8AC3E}">
        <p14:creationId xmlns:p14="http://schemas.microsoft.com/office/powerpoint/2010/main" val="410844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78768" y="880539"/>
            <a:ext cx="7776864" cy="523220"/>
          </a:xfrm>
          <a:prstGeom prst="rect">
            <a:avLst/>
          </a:prstGeom>
          <a:noFill/>
        </p:spPr>
        <p:txBody>
          <a:bodyPr wrap="square" rtlCol="0">
            <a:spAutoFit/>
          </a:bodyPr>
          <a:lstStyle/>
          <a:p>
            <a:r>
              <a:rPr lang="es-ES" sz="2800" b="1" dirty="0" smtClean="0">
                <a:solidFill>
                  <a:schemeClr val="tx2">
                    <a:lumMod val="50000"/>
                  </a:schemeClr>
                </a:solidFill>
              </a:rPr>
              <a:t>Propuestas </a:t>
            </a:r>
            <a:r>
              <a:rPr lang="es-ES" sz="2800" b="1" dirty="0" smtClean="0">
                <a:solidFill>
                  <a:schemeClr val="tx2">
                    <a:lumMod val="50000"/>
                  </a:schemeClr>
                </a:solidFill>
              </a:rPr>
              <a:t>ACA</a:t>
            </a:r>
            <a:endParaRPr lang="es-ES" sz="2800" b="1" dirty="0">
              <a:solidFill>
                <a:schemeClr val="tx2">
                  <a:lumMod val="50000"/>
                </a:schemeClr>
              </a:solidFill>
            </a:endParaRPr>
          </a:p>
        </p:txBody>
      </p:sp>
      <p:sp>
        <p:nvSpPr>
          <p:cNvPr id="11" name="Content Placeholder 2"/>
          <p:cNvSpPr txBox="1">
            <a:spLocks/>
          </p:cNvSpPr>
          <p:nvPr/>
        </p:nvSpPr>
        <p:spPr>
          <a:xfrm>
            <a:off x="243136" y="1403759"/>
            <a:ext cx="8145288" cy="4905561"/>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gn="just">
              <a:buClr>
                <a:schemeClr val="tx2">
                  <a:lumMod val="50000"/>
                </a:schemeClr>
              </a:buClr>
              <a:buFont typeface="Arial" panose="020B0604020202020204" pitchFamily="34" charset="0"/>
              <a:buChar char="•"/>
            </a:pPr>
            <a:r>
              <a:rPr lang="es-ES" sz="2000" dirty="0">
                <a:solidFill>
                  <a:schemeClr val="dk1"/>
                </a:solidFill>
                <a:latin typeface="+mn-lt"/>
                <a:ea typeface="Montserrat"/>
                <a:cs typeface="Montserrat"/>
              </a:rPr>
              <a:t>Establecimiento de un sistema de medición estatal basado en </a:t>
            </a:r>
            <a:r>
              <a:rPr lang="es-ES" sz="2000" b="1" dirty="0">
                <a:solidFill>
                  <a:schemeClr val="dk1"/>
                </a:solidFill>
                <a:latin typeface="+mn-lt"/>
                <a:ea typeface="Montserrat"/>
                <a:cs typeface="Montserrat"/>
              </a:rPr>
              <a:t>múltiples indicadores</a:t>
            </a:r>
            <a:r>
              <a:rPr lang="es-ES" sz="2000" dirty="0" smtClean="0">
                <a:solidFill>
                  <a:schemeClr val="dk1"/>
                </a:solidFill>
                <a:latin typeface="+mn-lt"/>
                <a:ea typeface="Montserrat"/>
                <a:cs typeface="Montserrat"/>
              </a:rPr>
              <a:t>.</a:t>
            </a:r>
          </a:p>
          <a:p>
            <a:pPr algn="just">
              <a:buClr>
                <a:schemeClr val="tx2">
                  <a:lumMod val="50000"/>
                </a:schemeClr>
              </a:buClr>
              <a:buFont typeface="Arial" panose="020B0604020202020204" pitchFamily="34" charset="0"/>
              <a:buChar char="•"/>
            </a:pPr>
            <a:endParaRPr lang="es-ES" sz="2000" dirty="0">
              <a:solidFill>
                <a:schemeClr val="dk1"/>
              </a:solidFill>
              <a:latin typeface="+mn-lt"/>
              <a:ea typeface="Montserrat"/>
              <a:cs typeface="Montserrat"/>
            </a:endParaRPr>
          </a:p>
          <a:p>
            <a:pPr algn="just">
              <a:buClr>
                <a:schemeClr val="tx2">
                  <a:lumMod val="50000"/>
                </a:schemeClr>
              </a:buClr>
              <a:buFont typeface="Arial" panose="020B0604020202020204" pitchFamily="34" charset="0"/>
              <a:buChar char="•"/>
            </a:pPr>
            <a:r>
              <a:rPr lang="es-ES" sz="2000" b="1" dirty="0">
                <a:solidFill>
                  <a:schemeClr val="dk1"/>
                </a:solidFill>
                <a:latin typeface="+mn-lt"/>
                <a:ea typeface="Montserrat"/>
                <a:cs typeface="Montserrat"/>
              </a:rPr>
              <a:t>Mejora en la disponibilidad y uso de </a:t>
            </a:r>
            <a:r>
              <a:rPr lang="es-ES" sz="2000" b="1" dirty="0" smtClean="0">
                <a:solidFill>
                  <a:schemeClr val="dk1"/>
                </a:solidFill>
                <a:latin typeface="+mn-lt"/>
                <a:ea typeface="Montserrat"/>
                <a:cs typeface="Montserrat"/>
              </a:rPr>
              <a:t>datos</a:t>
            </a:r>
          </a:p>
          <a:p>
            <a:pPr marL="114300" indent="0" algn="just">
              <a:buClr>
                <a:schemeClr val="tx2">
                  <a:lumMod val="50000"/>
                </a:schemeClr>
              </a:buClr>
              <a:buNone/>
            </a:pPr>
            <a:endParaRPr lang="es-ES" sz="2000" b="1" dirty="0">
              <a:solidFill>
                <a:schemeClr val="dk1"/>
              </a:solidFill>
              <a:latin typeface="+mn-lt"/>
              <a:ea typeface="Montserrat"/>
              <a:cs typeface="Montserrat"/>
            </a:endParaRPr>
          </a:p>
          <a:p>
            <a:pPr algn="just">
              <a:buClr>
                <a:schemeClr val="tx2">
                  <a:lumMod val="50000"/>
                </a:schemeClr>
              </a:buClr>
              <a:buFont typeface="Arial" panose="020B0604020202020204" pitchFamily="34" charset="0"/>
              <a:buChar char="•"/>
            </a:pPr>
            <a:r>
              <a:rPr lang="es-ES" sz="2000" b="1" dirty="0">
                <a:solidFill>
                  <a:schemeClr val="dk1"/>
                </a:solidFill>
                <a:latin typeface="+mn-lt"/>
                <a:ea typeface="Montserrat"/>
                <a:cs typeface="Montserrat"/>
              </a:rPr>
              <a:t>Priorizar enfoques </a:t>
            </a:r>
            <a:r>
              <a:rPr lang="es-ES" sz="2000" b="1" dirty="0" smtClean="0">
                <a:solidFill>
                  <a:schemeClr val="dk1"/>
                </a:solidFill>
                <a:latin typeface="+mn-lt"/>
                <a:ea typeface="Montserrat"/>
                <a:cs typeface="Montserrat"/>
              </a:rPr>
              <a:t>estructurales</a:t>
            </a:r>
          </a:p>
          <a:p>
            <a:pPr algn="just">
              <a:buClr>
                <a:schemeClr val="tx2">
                  <a:lumMod val="50000"/>
                </a:schemeClr>
              </a:buClr>
              <a:buFont typeface="Arial" panose="020B0604020202020204" pitchFamily="34" charset="0"/>
              <a:buChar char="•"/>
            </a:pPr>
            <a:endParaRPr lang="es-ES" sz="2000" dirty="0">
              <a:solidFill>
                <a:schemeClr val="dk1"/>
              </a:solidFill>
              <a:latin typeface="+mn-lt"/>
              <a:ea typeface="Montserrat"/>
              <a:cs typeface="Montserrat"/>
            </a:endParaRPr>
          </a:p>
          <a:p>
            <a:pPr algn="just">
              <a:buClr>
                <a:schemeClr val="tx2">
                  <a:lumMod val="50000"/>
                </a:schemeClr>
              </a:buClr>
              <a:buFont typeface="Arial" panose="020B0604020202020204" pitchFamily="34" charset="0"/>
              <a:buChar char="•"/>
            </a:pPr>
            <a:r>
              <a:rPr lang="es-ES" sz="2000" b="1" dirty="0">
                <a:solidFill>
                  <a:schemeClr val="dk1"/>
                </a:solidFill>
                <a:latin typeface="+mn-lt"/>
                <a:ea typeface="Montserrat"/>
                <a:cs typeface="Montserrat"/>
              </a:rPr>
              <a:t>Hacia una estrategia estatal </a:t>
            </a:r>
            <a:r>
              <a:rPr lang="es-ES" sz="2000" dirty="0">
                <a:solidFill>
                  <a:schemeClr val="dk1"/>
                </a:solidFill>
                <a:latin typeface="+mn-lt"/>
                <a:ea typeface="Montserrat"/>
                <a:cs typeface="Montserrat"/>
              </a:rPr>
              <a:t>de protección de los derechos energéticos de los ciudadanos</a:t>
            </a:r>
            <a:r>
              <a:rPr lang="es-ES" sz="2000" dirty="0" smtClean="0">
                <a:solidFill>
                  <a:schemeClr val="dk1"/>
                </a:solidFill>
                <a:latin typeface="+mn-lt"/>
                <a:ea typeface="Montserrat"/>
                <a:cs typeface="Montserrat"/>
              </a:rPr>
              <a:t>.</a:t>
            </a:r>
          </a:p>
          <a:p>
            <a:pPr algn="just">
              <a:buClr>
                <a:schemeClr val="tx2">
                  <a:lumMod val="50000"/>
                </a:schemeClr>
              </a:buClr>
              <a:buFont typeface="Arial" panose="020B0604020202020204" pitchFamily="34" charset="0"/>
              <a:buChar char="•"/>
            </a:pPr>
            <a:endParaRPr lang="es-ES" sz="2000" dirty="0">
              <a:solidFill>
                <a:schemeClr val="dk1"/>
              </a:solidFill>
              <a:latin typeface="+mn-lt"/>
              <a:ea typeface="Montserrat"/>
              <a:cs typeface="Montserrat"/>
            </a:endParaRPr>
          </a:p>
          <a:p>
            <a:pPr algn="just">
              <a:buClr>
                <a:schemeClr val="tx2">
                  <a:lumMod val="50000"/>
                </a:schemeClr>
              </a:buClr>
              <a:buFont typeface="Arial" panose="020B0604020202020204" pitchFamily="34" charset="0"/>
              <a:buChar char="•"/>
            </a:pPr>
            <a:r>
              <a:rPr lang="es-ES" sz="2000" dirty="0">
                <a:solidFill>
                  <a:schemeClr val="dk1"/>
                </a:solidFill>
                <a:latin typeface="+mn-lt"/>
                <a:ea typeface="Montserrat"/>
                <a:cs typeface="Montserrat"/>
              </a:rPr>
              <a:t>La necesidad de una </a:t>
            </a:r>
            <a:r>
              <a:rPr lang="es-ES" sz="2000" b="1" dirty="0">
                <a:solidFill>
                  <a:schemeClr val="dk1"/>
                </a:solidFill>
                <a:latin typeface="+mn-lt"/>
                <a:ea typeface="Montserrat"/>
                <a:cs typeface="Montserrat"/>
              </a:rPr>
              <a:t>transición justa</a:t>
            </a:r>
            <a:r>
              <a:rPr lang="es-ES" sz="2000" dirty="0">
                <a:solidFill>
                  <a:schemeClr val="dk1"/>
                </a:solidFill>
                <a:latin typeface="+mn-lt"/>
                <a:ea typeface="Montserrat"/>
                <a:cs typeface="Montserrat"/>
              </a:rPr>
              <a:t> y </a:t>
            </a:r>
            <a:r>
              <a:rPr lang="es-ES" sz="2000" dirty="0" smtClean="0">
                <a:solidFill>
                  <a:schemeClr val="dk1"/>
                </a:solidFill>
                <a:latin typeface="+mn-lt"/>
                <a:ea typeface="Montserrat"/>
                <a:cs typeface="Montserrat"/>
              </a:rPr>
              <a:t>sostenible</a:t>
            </a:r>
          </a:p>
          <a:p>
            <a:pPr algn="just">
              <a:buClr>
                <a:schemeClr val="tx2">
                  <a:lumMod val="50000"/>
                </a:schemeClr>
              </a:buClr>
              <a:buFont typeface="Arial" panose="020B0604020202020204" pitchFamily="34" charset="0"/>
              <a:buChar char="•"/>
            </a:pPr>
            <a:endParaRPr lang="es-ES" sz="2000" dirty="0">
              <a:solidFill>
                <a:schemeClr val="dk1"/>
              </a:solidFill>
              <a:latin typeface="+mn-lt"/>
              <a:ea typeface="Montserrat"/>
              <a:cs typeface="Montserrat"/>
            </a:endParaRPr>
          </a:p>
          <a:p>
            <a:pPr algn="just">
              <a:buClr>
                <a:schemeClr val="tx2">
                  <a:lumMod val="50000"/>
                </a:schemeClr>
              </a:buClr>
              <a:buFont typeface="Arial" panose="020B0604020202020204" pitchFamily="34" charset="0"/>
              <a:buChar char="•"/>
            </a:pPr>
            <a:r>
              <a:rPr lang="es-ES" sz="2000" dirty="0">
                <a:solidFill>
                  <a:schemeClr val="dk1"/>
                </a:solidFill>
                <a:latin typeface="+mn-lt"/>
                <a:ea typeface="Montserrat"/>
                <a:cs typeface="Montserrat"/>
              </a:rPr>
              <a:t>Políticas de </a:t>
            </a:r>
            <a:r>
              <a:rPr lang="es-ES" sz="2000" b="1" dirty="0">
                <a:solidFill>
                  <a:schemeClr val="dk1"/>
                </a:solidFill>
                <a:latin typeface="+mn-lt"/>
                <a:ea typeface="Montserrat"/>
                <a:cs typeface="Montserrat"/>
              </a:rPr>
              <a:t>mejora de la edificación </a:t>
            </a:r>
            <a:r>
              <a:rPr lang="es-ES" sz="2000" dirty="0">
                <a:solidFill>
                  <a:schemeClr val="dk1"/>
                </a:solidFill>
                <a:latin typeface="+mn-lt"/>
                <a:ea typeface="Montserrat"/>
                <a:cs typeface="Montserrat"/>
              </a:rPr>
              <a:t>como estrategia de </a:t>
            </a:r>
            <a:r>
              <a:rPr lang="es-ES" sz="2000" b="1" dirty="0">
                <a:solidFill>
                  <a:schemeClr val="dk1"/>
                </a:solidFill>
                <a:latin typeface="+mn-lt"/>
                <a:ea typeface="Montserrat"/>
                <a:cs typeface="Montserrat"/>
              </a:rPr>
              <a:t>adaptación al cambio climático</a:t>
            </a:r>
            <a:r>
              <a:rPr lang="es-ES" sz="2000" dirty="0">
                <a:solidFill>
                  <a:schemeClr val="dk1"/>
                </a:solidFill>
                <a:latin typeface="+mn-lt"/>
                <a:ea typeface="Montserrat"/>
                <a:cs typeface="Montserrat"/>
              </a:rPr>
              <a:t> y prevención de la vulnerabilidad energética</a:t>
            </a:r>
          </a:p>
          <a:p>
            <a:pPr>
              <a:buFont typeface="Wingdings" panose="05000000000000000000" pitchFamily="2" charset="2"/>
              <a:buChar char="§"/>
            </a:pPr>
            <a:endParaRPr lang="es-ES" sz="2000" dirty="0">
              <a:solidFill>
                <a:schemeClr val="dk1"/>
              </a:solidFill>
              <a:latin typeface="Montserrat"/>
              <a:ea typeface="Montserrat"/>
              <a:cs typeface="Montserrat"/>
            </a:endParaRPr>
          </a:p>
          <a:p>
            <a:pPr>
              <a:buFont typeface="Wingdings" panose="05000000000000000000" pitchFamily="2" charset="2"/>
              <a:buChar char="§"/>
            </a:pPr>
            <a:endParaRPr lang="es-ES" sz="2000" dirty="0">
              <a:solidFill>
                <a:schemeClr val="dk1"/>
              </a:solidFill>
              <a:latin typeface="Montserrat"/>
              <a:ea typeface="Montserrat"/>
              <a:cs typeface="Montserrat"/>
            </a:endParaRPr>
          </a:p>
          <a:p>
            <a:pPr>
              <a:buFont typeface="Wingdings" panose="05000000000000000000" pitchFamily="2" charset="2"/>
              <a:buChar char="§"/>
            </a:pPr>
            <a:endParaRPr lang="es-ES" sz="2000" dirty="0">
              <a:solidFill>
                <a:schemeClr val="dk1"/>
              </a:solidFill>
              <a:latin typeface="Montserrat"/>
              <a:ea typeface="Montserrat"/>
              <a:cs typeface="Montserrat"/>
            </a:endParaRPr>
          </a:p>
        </p:txBody>
      </p:sp>
    </p:spTree>
    <p:extLst>
      <p:ext uri="{BB962C8B-B14F-4D97-AF65-F5344CB8AC3E}">
        <p14:creationId xmlns:p14="http://schemas.microsoft.com/office/powerpoint/2010/main" val="1717716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4 CuadroTexto"/>
          <p:cNvSpPr txBox="1"/>
          <p:nvPr/>
        </p:nvSpPr>
        <p:spPr>
          <a:xfrm>
            <a:off x="-540568" y="188640"/>
            <a:ext cx="3672408" cy="461665"/>
          </a:xfrm>
          <a:prstGeom prst="rect">
            <a:avLst/>
          </a:prstGeom>
          <a:noFill/>
        </p:spPr>
        <p:txBody>
          <a:bodyPr wrap="square">
            <a:spAutoFit/>
          </a:bodyPr>
          <a:lstStyle/>
          <a:p>
            <a:pPr algn="ctr" defTabSz="913490" fontAlgn="auto">
              <a:spcBef>
                <a:spcPts val="0"/>
              </a:spcBef>
              <a:spcAft>
                <a:spcPts val="0"/>
              </a:spcAft>
              <a:defRPr/>
            </a:pPr>
            <a:r>
              <a:rPr lang="es-ES" sz="2400" b="1" dirty="0">
                <a:solidFill>
                  <a:schemeClr val="bg1"/>
                </a:solidFill>
                <a:latin typeface="Arial" pitchFamily="34" charset="0"/>
                <a:cs typeface="Arial" pitchFamily="34" charset="0"/>
              </a:rPr>
              <a:t>Soluciones</a:t>
            </a:r>
            <a:endParaRPr lang="es-ES" sz="2400" dirty="0">
              <a:solidFill>
                <a:schemeClr val="bg1"/>
              </a:solidFill>
              <a:latin typeface="Arial" pitchFamily="34" charset="0"/>
              <a:cs typeface="Arial" pitchFamily="34" charset="0"/>
            </a:endParaRPr>
          </a:p>
        </p:txBody>
      </p:sp>
      <p:sp>
        <p:nvSpPr>
          <p:cNvPr id="8" name="CuadroTexto 7"/>
          <p:cNvSpPr txBox="1"/>
          <p:nvPr/>
        </p:nvSpPr>
        <p:spPr>
          <a:xfrm>
            <a:off x="467544" y="841518"/>
            <a:ext cx="7776864" cy="523220"/>
          </a:xfrm>
          <a:prstGeom prst="rect">
            <a:avLst/>
          </a:prstGeom>
          <a:noFill/>
        </p:spPr>
        <p:txBody>
          <a:bodyPr wrap="square" rtlCol="0">
            <a:spAutoFit/>
          </a:bodyPr>
          <a:lstStyle/>
          <a:p>
            <a:r>
              <a:rPr lang="es-ES" sz="2800" b="1" dirty="0" smtClean="0">
                <a:solidFill>
                  <a:schemeClr val="tx2">
                    <a:lumMod val="50000"/>
                  </a:schemeClr>
                </a:solidFill>
              </a:rPr>
              <a:t>PICE </a:t>
            </a:r>
            <a:r>
              <a:rPr lang="es-ES" sz="2800" b="1" dirty="0" smtClean="0">
                <a:solidFill>
                  <a:schemeClr val="tx2">
                    <a:lumMod val="50000"/>
                  </a:schemeClr>
                </a:solidFill>
              </a:rPr>
              <a:t>Network</a:t>
            </a:r>
            <a:endParaRPr lang="es-ES" sz="2800" b="1" dirty="0">
              <a:solidFill>
                <a:schemeClr val="tx2">
                  <a:lumMod val="50000"/>
                </a:schemeClr>
              </a:solidFill>
            </a:endParaRPr>
          </a:p>
        </p:txBody>
      </p:sp>
      <p:sp>
        <p:nvSpPr>
          <p:cNvPr id="2" name="Rectángulo 1"/>
          <p:cNvSpPr/>
          <p:nvPr/>
        </p:nvSpPr>
        <p:spPr>
          <a:xfrm>
            <a:off x="755576" y="1423623"/>
            <a:ext cx="3888432" cy="4318875"/>
          </a:xfrm>
          <a:prstGeom prst="rect">
            <a:avLst/>
          </a:prstGeom>
        </p:spPr>
        <p:txBody>
          <a:bodyPr wrap="square">
            <a:spAutoFit/>
          </a:bodyPr>
          <a:lstStyle/>
          <a:p>
            <a:pPr marL="457200" indent="-342900" algn="just">
              <a:lnSpc>
                <a:spcPct val="115000"/>
              </a:lnSpc>
              <a:buClr>
                <a:schemeClr val="tx2">
                  <a:lumMod val="50000"/>
                </a:schemeClr>
              </a:buClr>
              <a:buSzPts val="1800"/>
              <a:buFont typeface="Arial" panose="020B0604020202020204" pitchFamily="34" charset="0"/>
              <a:buChar char="•"/>
            </a:pPr>
            <a:r>
              <a:rPr lang="es-ES" sz="2000" dirty="0">
                <a:solidFill>
                  <a:schemeClr val="dk1"/>
                </a:solidFill>
                <a:ea typeface="Montserrat"/>
                <a:cs typeface="Montserrat"/>
                <a:sym typeface="Arial"/>
              </a:rPr>
              <a:t>Abrir el foco: acceso a la vivienda y a otros suministros básicos.</a:t>
            </a:r>
          </a:p>
          <a:p>
            <a:pPr marL="457200" indent="-342900" algn="just">
              <a:lnSpc>
                <a:spcPct val="115000"/>
              </a:lnSpc>
              <a:buClr>
                <a:schemeClr val="tx2">
                  <a:lumMod val="50000"/>
                </a:schemeClr>
              </a:buClr>
              <a:buSzPts val="1800"/>
              <a:buFont typeface="Arial" panose="020B0604020202020204" pitchFamily="34" charset="0"/>
              <a:buChar char="•"/>
            </a:pPr>
            <a:r>
              <a:rPr lang="es-ES" sz="2000" dirty="0">
                <a:solidFill>
                  <a:schemeClr val="dk1"/>
                </a:solidFill>
                <a:ea typeface="Montserrat"/>
                <a:cs typeface="Montserrat"/>
                <a:sym typeface="Arial"/>
              </a:rPr>
              <a:t>Escuchar las voces de las poblaciones vulnerables</a:t>
            </a:r>
          </a:p>
          <a:p>
            <a:pPr marL="457200" indent="-342900" algn="just">
              <a:lnSpc>
                <a:spcPct val="115000"/>
              </a:lnSpc>
              <a:buClr>
                <a:schemeClr val="tx2">
                  <a:lumMod val="50000"/>
                </a:schemeClr>
              </a:buClr>
              <a:buSzPts val="1800"/>
              <a:buFont typeface="Arial" panose="020B0604020202020204" pitchFamily="34" charset="0"/>
              <a:buChar char="•"/>
            </a:pPr>
            <a:r>
              <a:rPr lang="es-ES" sz="2000" dirty="0">
                <a:solidFill>
                  <a:schemeClr val="dk1"/>
                </a:solidFill>
                <a:ea typeface="Montserrat"/>
                <a:cs typeface="Montserrat"/>
                <a:sym typeface="Arial"/>
              </a:rPr>
              <a:t>Seguir explorando la relación entre pobreza energética y la </a:t>
            </a:r>
            <a:r>
              <a:rPr lang="es-ES" sz="2000" b="1" dirty="0">
                <a:solidFill>
                  <a:schemeClr val="dk1"/>
                </a:solidFill>
                <a:ea typeface="Montserrat"/>
                <a:cs typeface="Montserrat"/>
                <a:sym typeface="Arial"/>
              </a:rPr>
              <a:t>salud</a:t>
            </a:r>
          </a:p>
          <a:p>
            <a:pPr marL="457200" indent="-342900" algn="just">
              <a:lnSpc>
                <a:spcPct val="115000"/>
              </a:lnSpc>
              <a:buClr>
                <a:schemeClr val="tx2">
                  <a:lumMod val="50000"/>
                </a:schemeClr>
              </a:buClr>
              <a:buSzPts val="1800"/>
              <a:buFont typeface="Arial" panose="020B0604020202020204" pitchFamily="34" charset="0"/>
              <a:buChar char="•"/>
            </a:pPr>
            <a:r>
              <a:rPr lang="es-ES" sz="2000" dirty="0">
                <a:solidFill>
                  <a:schemeClr val="dk1"/>
                </a:solidFill>
                <a:ea typeface="Montserrat"/>
                <a:cs typeface="Montserrat"/>
                <a:sym typeface="Arial"/>
              </a:rPr>
              <a:t>Mejora de la </a:t>
            </a:r>
            <a:r>
              <a:rPr lang="es-ES" sz="2000" b="1" dirty="0">
                <a:solidFill>
                  <a:schemeClr val="dk1"/>
                </a:solidFill>
                <a:ea typeface="Montserrat"/>
                <a:cs typeface="Montserrat"/>
                <a:sym typeface="Arial"/>
              </a:rPr>
              <a:t>información, formación y sensibilización</a:t>
            </a:r>
            <a:r>
              <a:rPr lang="es-ES" sz="2000" dirty="0">
                <a:solidFill>
                  <a:schemeClr val="dk1"/>
                </a:solidFill>
                <a:ea typeface="Montserrat"/>
                <a:cs typeface="Montserrat"/>
                <a:sym typeface="Arial"/>
              </a:rPr>
              <a:t> de la ciudadanía para un mayor empoderamiento</a:t>
            </a:r>
          </a:p>
        </p:txBody>
      </p:sp>
      <p:pic>
        <p:nvPicPr>
          <p:cNvPr id="3" name="Imagen 2"/>
          <p:cNvPicPr>
            <a:picLocks noChangeAspect="1"/>
          </p:cNvPicPr>
          <p:nvPr/>
        </p:nvPicPr>
        <p:blipFill>
          <a:blip r:embed="rId3"/>
          <a:stretch>
            <a:fillRect/>
          </a:stretch>
        </p:blipFill>
        <p:spPr>
          <a:xfrm>
            <a:off x="4932040" y="1479927"/>
            <a:ext cx="3851920" cy="2357539"/>
          </a:xfrm>
          <a:prstGeom prst="rect">
            <a:avLst/>
          </a:prstGeom>
        </p:spPr>
      </p:pic>
      <p:pic>
        <p:nvPicPr>
          <p:cNvPr id="4" name="Imagen 3"/>
          <p:cNvPicPr>
            <a:picLocks noChangeAspect="1"/>
          </p:cNvPicPr>
          <p:nvPr/>
        </p:nvPicPr>
        <p:blipFill>
          <a:blip r:embed="rId4"/>
          <a:stretch>
            <a:fillRect/>
          </a:stretch>
        </p:blipFill>
        <p:spPr>
          <a:xfrm>
            <a:off x="5373482" y="4119616"/>
            <a:ext cx="3273836" cy="2091109"/>
          </a:xfrm>
          <a:prstGeom prst="rect">
            <a:avLst/>
          </a:prstGeom>
        </p:spPr>
      </p:pic>
    </p:spTree>
    <p:extLst>
      <p:ext uri="{BB962C8B-B14F-4D97-AF65-F5344CB8AC3E}">
        <p14:creationId xmlns:p14="http://schemas.microsoft.com/office/powerpoint/2010/main" val="21695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s-ES" sz="4400" dirty="0" smtClean="0">
              <a:solidFill>
                <a:schemeClr val="tx2">
                  <a:lumMod val="50000"/>
                </a:schemeClr>
              </a:solidFill>
            </a:endParaRPr>
          </a:p>
          <a:p>
            <a:pPr marL="0" indent="0" algn="ctr">
              <a:buNone/>
            </a:pPr>
            <a:endParaRPr lang="es-ES" sz="4400" dirty="0" smtClean="0">
              <a:solidFill>
                <a:schemeClr val="tx2">
                  <a:lumMod val="50000"/>
                </a:schemeClr>
              </a:solidFill>
            </a:endParaRPr>
          </a:p>
          <a:p>
            <a:pPr marL="0" indent="0" algn="ctr">
              <a:buNone/>
            </a:pPr>
            <a:r>
              <a:rPr lang="es-ES" sz="4400" dirty="0" smtClean="0">
                <a:solidFill>
                  <a:schemeClr val="tx2">
                    <a:lumMod val="50000"/>
                  </a:schemeClr>
                </a:solidFill>
              </a:rPr>
              <a:t>Gracias por vuestra atención!</a:t>
            </a:r>
            <a:endParaRPr lang="en-GB" sz="4400" dirty="0">
              <a:solidFill>
                <a:schemeClr val="tx2">
                  <a:lumMod val="50000"/>
                </a:schemeClr>
              </a:solidFill>
            </a:endParaRPr>
          </a:p>
        </p:txBody>
      </p:sp>
    </p:spTree>
    <p:extLst>
      <p:ext uri="{BB962C8B-B14F-4D97-AF65-F5344CB8AC3E}">
        <p14:creationId xmlns:p14="http://schemas.microsoft.com/office/powerpoint/2010/main" val="92824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4" descr="data:image/jpeg;base64,/9j/4AAQSkZJRgABAQAAAQABAAD/2wCEAAkGBhQRDxQUEhQQEhUUFRQUFRQUFBQUFBUVFRQVFBUUFhQYHCYfFxkkGRQVHy8gJCcpLCwsFR4xNTAqNSYrLCkBCQoKDgwOGA8PGikkHSQpKSwpLSwsLCksKSkpLCkpLCwpLCwpLCkpKSkpKSksLCkpKSksKSwpLCw0KSkpLCkpLP/AABEIAOoA1wMBIgACEQEDEQH/xAAcAAABBQEBAQAAAAAAAAAAAAAAAQMEBQYCBwj/xABJEAABAwICBgYFCAcGBwEAAAABAAIDBBESIQUGMUFRcRMiYYGRoTJCUrHBByNicoKSovAzQ1Nzg9HhFBY0Y7LxJESTlMLS0xX/xAAaAQEAAwEBAQAAAAAAAAAAAAAAAgMEAQUG/8QAJBEBAAICAQQCAgMAAAAAAAAAAAECAxExBBIhQSJRBRMycaH/2gAMAwEAAhEDEQA/APcUgSpAgEqRKgRCEIBKkSoEQi6jVOko48nvaD7N7u+6M/JBJSrOV2vVNFteB9ZzGfhccX4VR1PyuUw2Oafqtlk97WDzQ23yF5m/5Y4t3SHlA0f6p/gkb8rzDun/AOjF/wDVd1Lm4emoXn0HypRu9Z4+tT/+s/wVpT/KBE714ftdLF72OHmu9lvpzuj7a5Iqml1iZJsDnDjGWTDwjcXfhU6n0hHIbNe0kbW3s4c2nMeCikkIQhAIQhAIQhAIQhAIQhAqQJUgQCVIlQIhCg6X01FTR45XW4Aek48APjsQTrrOaa16gpwbESEcDZv3t/2QV5trZ8pkk5LI+qzZhBy+0fWPl2b1jX1rnm7iSeJXYhVbLEcN3pr5UJpCQzqjvaPAG57zbsWQrtMzSXxSusfVb1W+DdqrnuumnLulffMnDh4lNkjcucXYuA9E4PtUmEKIwqZTtU6w5aU+BS2lR6cc1LuttKzLNafLgOINxkeI2+Ks6fWmoYAHP6Zo2NmAlA5E9ZvcQq4w32LgghaZxd3KVba4bvRHygjIPL4frXnh8z0jPFw7FsaLWNj2guwtByEgcHwk8BKPRPY8NPYvFWyjfZSaLSMkDsULy0nIgZtcODmnJw7Cs1+j35qtrm+3vF0LzjVzXYXDOrG79k51oH9kTz+gd9E3Yfore0GkWTA4bgtyexws9h4Obu9x3Erz70tSdWaImJ4SkIQouhCEIBCEIFSBKkCASpFF0lpBsETpHmzWi/M7gO0lBC1k1kjo4S95BcfRbfaeJ4DtXhun9aZauRznEm/cAOAG4dib1v1pfWVDnE9W9gBsA3AdipmNJGV1OIZsmT1Dh7bJyJwtmuSLbUMHgpKNlc5AYeCdgixGwFypsejwD13Z+wwY3n4BNbcnJFUGOkvtPgn4KcA2w37rlXlLSsZm9sMXA1DzI/n0LALd6tqOuJHzLqmQcaanigb9+xKlFFM9TPpTUeh5HbIZHco3H4K6pNWJd9O/vj/orCB37UT34SaQjB725WVhAYif1PL+3En3Lvaj+6ZRoNANHpwEfYITjtX4Heq5p7HH3G6v6XK2EW+rVX8jtU7+0Bo65lb2vDXt8QFPutHCO/cywFRqrY9R7u8D3hV1ZQSRj2xyuP6L1B1IyQbI3fUOB33dip6zQBv827P2JOo48jscrK9TaF2p/t5m+UH1bctibJC2ddocXIkYWO42t/QrMV+jzGb2uPaHxG5a6Z63WVtHCGtNq9rS6NzGyPLS0YY5iC4sH7OUfrIeza3aFmmhONYq81YtGpXRbT3TRGlhO03GGRtg9l8Vri7XNd6zHDMOG0dtwp68b1V1gex7WX67L9CScnNJu6mcfZdtb7Lua9b0bpBs8TZGHquG/IgjItI3EG4PJeVaNTpqidpKEIXHQhCECpAlSBALyb5X9aDcU7Dk30re0Rn4A25kr1OsqRHG952Ma53gL2XzNrTpEzVTyTexN+ZNyfFdhG86hXMCsqR4tnb89qrYcwpTTZWQw2dS2LsgnWUp3+G/+iSNls9/u5dqdZfd+eZ+C7pRa30GtOweANgOZ3qTBPuGf1T0bPtOGZ8UMp7jPw/olc2ynFVcymR1DYycL7E7TDGPDpJCXeAXclcw+m10x/zXySeWJrfJVl0t0nwj2wmU+lC30Y6Zv8CI+ZBVhTaYsbmCiceJgaD+EgeSoogp0K5EyjekLtulcZ60FL3RAeYIPmrGl0kG+ixzP3c0rfJxcPJUUAVjEFZEsl/HDR0usDthcyUezMBG8cpWgsPeGqxbp8AWkbJEDsEzccDuUzSQ3mSsk0KRSVb4nBzHFtjewJwnmN6TES7TNavtq4q8P6uGwP6mYgscOMMwuDy9yqNL6BxYnQ4svTid6be0D1h2hSYdJwytuXCB59IWvG/jibsPMWd2lT2yNJa0ODnBuNoa67w3ZjiefSbxaVDTZGXft5lV0VjcDuTUbVutM6F6XrxYcZvkBZsttth6sg3t37lkZqYtJyspxaeJaKZd+JQKiIizhtHivQdRdP8Azga45VF78BUMHW++wX5t7ViJW9VOaIqHMDsPpNwys+vGcQVF2vFf09zQmaGqEsTJG7Hsa8cnAEe9PKpqCEIQKkCVIEFFrrUYKGTtwjzufIL5kmlLpHniSfNfSuvzL0R+t/4PXzHI6zjzI812FeRMpyp1OP6KDTejzz7lZQZBWwwZJP4BbP8APZzUyip77lCpn4ne4K9p2Kykblky27Y0adSkBQ5gr5rclXV8XYrdKMeTcqopLrpy4sqZbHUUmasIFVMVjSSbiowhkha06sYQoFO1WUQVkPPyScASlLZBUlO3GG6eoqgsaGPLgGOLoZmi74idoLfXYd47fBsLtzbhdh3u0sY6steSfQeA6VrCS0WOVXAeAPpDaN44xNNx4wXi2JpDZQNhLhdko+i8eaZhd0Y2kC+Ibyx3ttHaMnN9YE71IxAGxAw2LS0G4MLus6MHfgv0jD7PIpMRKdck1lnZmdUo0a35wd/mLJ2uhwlzTmWm1+I3HvFj3puhNnjm0eaomHs4r7iJepahT4tHxj2DJH3MkcB5WWhWW+Tf/BH99N/qHxWpVD1QhCECpAlSBBVazU+OleOGF3cHC/ldfLWm6YxVErCM2vPvuvrStZeJ44tI8RZfOvyoaH6OobO3Nst2OI2dIwlrvMH7wXYRtwzlBmLndkFZ36pv+eCraLJv57FNc/qq2HnXjdkzRjRvCvoAqHRp2K/gCuxsGflIaU1M26dCj1NQ1u0q2WevPhU1UNioylVM11EAsLkrPaXoUiZhyFMpgo8YbxKmwhvEqMF4W1DJuKt4mqmpmhW9PILWKtq83NGjyRy6suXBdUQRoThXDAnWsuQpQjaXNbDdncodHUkxgetGC3mAS+I+ONn2wrOo2KhxYZct+XednnhPck+JWY/lXTuueMQt7Jbn9A2b+EtUOkd1uWJx7hb3kI0i7Zz+A+DQuqCjdM9sbfSmeI29jb9Z3IC5+ys+R7HRRvw9X1EpsGjob7Xh0h/iPc8eRCv03TwBjGtaLNa0NA4AAADwCcVD2QhCECpAlSBA3U+g7ksJp/VVtZQGM2u4yBp9mZssgab8HejzDVu6kXY76p9ygaJja6KRhFwJZweTpXSDyeEHzGKZ0TnRvBDmOwkHcR/slMi9d+UfUR015oheZou8AfpmD1x9Mbx37140CQSDtBU4ljvSYld6NfmtBTlZahlzCvxVhjblX0l5eeszPhYStyyNlQ1jOt6V0P0g552kBcSMA33J3DN3gpWmJMdJpy4jjvmTkuzAXnqglTaaiu0F2Wez85Hnx2bLq1p2gZBQiu3cmft8QqqPQL3ZnL3+dgpn/wCOQbAi+4O6t+Tth8lfQgKS1TijPbqJlSRQOZbE0jn/ADUyMXCthRYh1WtHbYDzSP0Y4bwfz2hW/r+mWM0WnUoMLsrFdOS1NI5m23gPhYqMybwvh5G17eGfceCjNZhyPl5hKiKkRekoBcRsKmUTrtJ33Xa8oXrqNu6g5FZ+YfOcrHzV/guqSujtK4D2R70vHtbg51CHNHjIHieFh+fFbT5MtFtkkkqMiI/mY27wSAXvPcQB9pYiucWxnDxAceBNyAO2wOXAXK9R+TCg6PRzDvlc+Q+OBv4WBYr23L6XpcP66+eWsQhCg1hCEIFSBKkCAVXog4ZZmfu3+LehPnAT3q0VVP8AN1LHbnXjP2wHM/HGR/FQStJ07nxHAbPHWYeDhs7js5EryrWPUyPSIMtMGw1YHXh2NlttLeDuxevErA61aOMVRjZcB/XBGVnX61u/PvRyY28XNK+GQska5j2mxa4WIKnmcyWYLZb16i5lPpJj2VbR0kTQemZYStbx+k0ZZf7rH6T+TqopwXwkVMJ2SR5lo4vYM8tuV1ZW/phzYJ/lChoog5+EXtbE47Da9g1vaTv3AErQ0lE0N2D4eHxKjUFI1oyuSdribuNsszu2nIZC/jatC0Vh4nUZZmdQjVEe9LTR3OSSoNiu6SrDduS7CGpmq1hoyd9laUejh61iqWGuBPUz7FJdpB7c8OXPyVkTCi9LT420ZjAG5My7BzCg02kiRmDyUtsuOwtYXvmromJhl7JpPl1U07XCzhdZ/SGjy1oDc2NOKwyP2rbbXNj3HiNHI8KFMl42YrzVm2TblLoH5kcVC05BhOJtxcOGVvSDS5u3LMgjvBTdFUPiYHTWjO7FbERYWOAb9ueQWWbRWfL1adPfNX4Q0FQRG252nYN55LLz1GJzsJu71nbQ3gBxKi6S02ZCQ0mxyLiesRw7B2DzUzVbQD6pkzYyyMMGN0ryQATsFwDawaT2YVRky972Oj6GuCNz5sh6HlM00bJWtkija9zgMTSATdz2lpv0hJaAc7nA3YLL3PQNIYqWGNwDXMija4DYCGAEeKxWouqIjeXOJfgcHPcRbFIM42WOwMBDyPac0epYehhUvRCEIQCEIQKkCVIEAoOlqbHHkbHc72TcFru57WO5NKnLl4uLHMII9HVdJG11rEjNvsuGTmnk4EdygaxUnSQkgXLOsO0AdYeHuUSv0VNI2VsMzogXZluTnPAs4h/qgjDfi4O78to7WGrpLskIq4wbDESJQOx5viHYb81XfJWn8pSrSbcKXTlCYndPHcsIwyAeqNxP0cwL7sr7QTK0Xpl7DijeWHs2HmNhT9LrBE6QsGJgJOBsgsbG/UO0G1yMr3G4glrkqdXwbugIYcrxkgMudmBxNmE7mk4T6rjsFGSO7V6StpOvjaEubSdPOb1UAD/20BwP5ket33TP93I5Demq43/5c46N3LEMvJVLpHMJbI1zXDIhwII5g7Fw6xXadVMeLKsvRY8nnUSkaR1aq2OAMD3gg/oy2QHtGE38lRytfGbOY5u6z2lhHjsVk2slY4GOSRuRAwuIzO5WDtP1tNh6TF1r2MjGm9rX281srn7uGG34+lePDPwVBbfDh45kHinXSucRiNgbqzqddpDfHBSvPF0LL87qBJrg4Yb01GbA/qm/yU/2qJ/Hx9/4ejcGg9YZAH0rfFSqCpfiAa9zr2yaC/uFs1VN10qes2KGBt/YhZcd9rrp+kq97bySiBvFzsH4b5+C7+6fSMfja+5bESSBvzkRZ2yubEPB5DvIqvqtLsAJMgNtvRC4HOWSwHc0rGTV8YPpSVL+LiWR+G13koVRVOk9I3A2NGTW8m7EnNeV2P8AHYKTvW/7XdXrUST0LQ36ZJc/ucdn2Q1U0s7nm7iSSmmru1lS3RERGoIvVdWKB0VLHBHYSy/OvJFw05dZw3tjFhb1n5bA5YvVfVwzObI9pLMVmMBsZntzLQfVYNrn7hxJC9c0VRdG0kkOe6xe4CwyFmtaPVY0ZAfEkk6sKKlbExrGXs0b8yd5cTvcSSSd5JUkJlhTgQdoQEIBCEIFSBKkCAXLl0U24oM5pPp4TIW9eKQkm2bo8R6xttttzHeqZzGvG5bWQrO6T0NmXxWBOZZsae1vsny5Lzeu6a+XVq+vTZ02WtNxLNV+hGvFnAc7e9VbYp6V12lz259VxvkfSwuINgd4Ic0727LaWOpvkbgjIg7QeBSvYDllnuOwrycee+KdN9sdbwgUemIqluCRoJaPQeHXaN5aWXkib2sMjOIZsTFXq40txxShjTs6UgxH6tVHdh5ODSudJavtfmy7XA3GdnAje1w39uRUCj01NBLac3ByM4LoZh+8ewESDtex3bbavVxdRTL4tyw3w2x+ao+kNF1UIxOgkLdofGOlZzxR3Cb09r46rlibhAwOdYOHtNsbjLs8FsocgJG4QDn0gDob33mpoy6J32mD4KQSZiL4pgOLaOtb4jDIPBbsdIrwy3tNuWCk0nxhhPc4fFRZNOW2QwDm0u95/NlvqrRUVutDTj61JVw+cZIVZLoul/ZUP3tI+7CrUGFqNYpzkHBg+g1rfMBVj5C513EuJ3k3K9FdoqH1IKY/UpaybzkICg1QMe50f8OCmHvLigyUVC854XAcSMI808KW2035bPFWU7r57e3rP/E6w8AmaWkfPJgia6R/BudhxcdjR2lBDtbgraj0QyNgnqrhhF44QbST9o9iPi/fuvtT56Cj29HVVA3DrU8R7T+ucPujtUGlElZVDpHOe6R3WcczhG3lYbByQej6oBzoumkDWmSwYxos2OFuTGMG5u09twTfatTE5VNIAAAMgAABwAyAVlCUE5hTrUzGU6EDgSrkLpAIQhAqQJUgQIVw5dlcOQR5FDnU6QKHOEFJpGja/M5EbHDaP5jsVHJUGI2dmOI2d43LS1DVTVEILwHZNPVJ4Xyv3Xv3LLn6Wmbnlfjz2x8cGmzhw/PvTVZSiQWcL9vrDv3qskidE9zfRLSQ4brjsT0GlACMYyuL22EXz5ZLx79Dlx2+PmG+vU0tHlBk1cqqUdPD0jY3C/UJH2jb0L+Buo8Gur3em2CfDleSNpePtix81tNctcWCgIiJDpfm8trGkdcjuyHNYik1Xjw3NbS2IBBLZQ627EzD1TnsuV79KdlYh5drd07WLdd2gfocP7uoqI/IPsmptfh7FV/3k1veo8mgKUDr18X2IZX/AMlFfHoyP0pK2c8GsZE097iSFNE3Wa6B36i/7yoqH+RfZNaPbV1R/wCHp2gb3Mja1o5yuyHeV2da6aL/AA1DA07nzudO7nhd1Qe5V+k9a6mpylmeW7mN6jByY2wQXEmjaeDOsqDUSfsKZ2IX4PmPVHJoKhV+s73sMULWU0H7KK4xdsjz1pDzPcqRqcYEHYWu1IpB1pN5OAdgFi7xy8Fkb2XoGqlLggYDtPWPNxv7rINZTKygVdTBWMAQTY08EzGngg7C6XIXSAQhCBUgSpAgQrly7XJQMvCizNU1wTEjEFTOxVFbDdaCeNVtTCgp9I0fTxdK3OSMBsrd7mjJsngLHks48LVNkdDIHs2jaNxG9p7E1pLQTZ2malGe2SH1mni3iOzw4IMdUU4dbFnh2C+Xgo8ynyttkciNoKhThBCl2KrnaFaS7FWzoIRZmumtQUrUDgCdaE3dSaWgdKQADY7GnLEOLvZZ70EjQtD08o9kZ8xvPfsHeV6bo6GwVRoPQ4iaBtJzceJ+A3ALTUsNkEqBqsIWqNCxTYmoH4wnmrhgTgQdBKgIQCEIQKkCVIEAkKVCDghNuanSFyQghyxqFNCrVzFHkiQUU9Mq50To3Y2EtcN4/OYWjlgUSWlQVVTUwVGVVGY3/toht+s3+h7lU1mo73DFTSRVDexwa/vBy81fTUF1Al0VncXB4gkHxCDGV2r1RHfHBMPsEjxGSop6N9/Qf9138l6gJahnozzDm7F/qBSPrqw/8xIOTWe+yDy+DQVRIepDM7lG4/BS/wC68rP0zo4Ox7gX90bbm/Oy3M9HNL+lnqXjgZCB4NslpdAMYeq0A8dp+8c0GVodXgT1WuP+ZKB+CLYObrrUaM0OGDIG52k5kntKtYNHqfDSoGKalsrGGJLHCpUcSBYo1LjYuY40+1qDpoXYCQBdBAIQhAIQhAqQJUgQCVIlQIkISoQcELhzE9ZIQgiPiTL4FPLVwY0Fa6mTLqRWxiXBhQU7qJcGhVyYEn9nQU4ol02jVt/Z0vQIK5lMnmU6miBdiJBFZCn2RJ4RrsNQcNYuwEoCVAIQhAIQhAIQhAqQJUgQCVIlQIhCEAlSJUCWSWSpUHOFJhXQQg5wowrpCDnCjCukIEwoslQgLIQhAIQhAIQhAIQhAIQhB//Z"/>
          <p:cNvSpPr>
            <a:spLocks noChangeAspect="1" noChangeArrowheads="1"/>
          </p:cNvSpPr>
          <p:nvPr/>
        </p:nvSpPr>
        <p:spPr bwMode="auto">
          <a:xfrm>
            <a:off x="155575" y="-1828800"/>
            <a:ext cx="3495675" cy="38100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174" name="AutoShape 6" descr="data:image/jpeg;base64,/9j/4AAQSkZJRgABAQAAAQABAAD/2wCEAAkGBhQRDxQUEhQQEhUUFRQUFRQUFBQUFBUVFRQVFBUUFhQYHCYfFxkkGRQVHy8gJCcpLCwsFR4xNTAqNSYrLCkBCQoKDgwOGA8PGikkHSQpKSwpLSwsLCksKSkpLCkpLCwpLCwpLCkpKSkpKSksLCkpKSksKSwpLCw0KSkpLCkpLP/AABEIAOoA1wMBIgACEQEDEQH/xAAcAAABBQEBAQAAAAAAAAAAAAAAAQMEBQYCBwj/xABJEAABAwICBgYFCAcGBwEAAAABAAIDBBESIQUGMUFRcRMiYYGRoTJCUrHBByNicoKSovAzQ1Nzg9HhFBY0Y7LxJESTlMLS0xX/xAAaAQEAAwEBAQAAAAAAAAAAAAAAAgMEAQUG/8QAJBEBAAICAQQCAgMAAAAAAAAAAAECAxExBBIhQSJRBRMycaH/2gAMAwEAAhEDEQA/APcUgSpAgEqRKgRCEIBKkSoEQi6jVOko48nvaD7N7u+6M/JBJSrOV2vVNFteB9ZzGfhccX4VR1PyuUw2Oafqtlk97WDzQ23yF5m/5Y4t3SHlA0f6p/gkb8rzDun/AOjF/wDVd1Lm4emoXn0HypRu9Z4+tT/+s/wVpT/KBE714ftdLF72OHmu9lvpzuj7a5Iqml1iZJsDnDjGWTDwjcXfhU6n0hHIbNe0kbW3s4c2nMeCikkIQhAIQhAIQhAIQhAIQhAqQJUgQCVIlQIhCg6X01FTR45XW4Aek48APjsQTrrOaa16gpwbESEcDZv3t/2QV5trZ8pkk5LI+qzZhBy+0fWPl2b1jX1rnm7iSeJXYhVbLEcN3pr5UJpCQzqjvaPAG57zbsWQrtMzSXxSusfVb1W+DdqrnuumnLulffMnDh4lNkjcucXYuA9E4PtUmEKIwqZTtU6w5aU+BS2lR6cc1LuttKzLNafLgOINxkeI2+Ks6fWmoYAHP6Zo2NmAlA5E9ZvcQq4w32LgghaZxd3KVba4bvRHygjIPL4frXnh8z0jPFw7FsaLWNj2guwtByEgcHwk8BKPRPY8NPYvFWyjfZSaLSMkDsULy0nIgZtcODmnJw7Cs1+j35qtrm+3vF0LzjVzXYXDOrG79k51oH9kTz+gd9E3Yfore0GkWTA4bgtyexws9h4Obu9x3Erz70tSdWaImJ4SkIQouhCEIBCEIFSBKkCASpFF0lpBsETpHmzWi/M7gO0lBC1k1kjo4S95BcfRbfaeJ4DtXhun9aZauRznEm/cAOAG4dib1v1pfWVDnE9W9gBsA3AdipmNJGV1OIZsmT1Dh7bJyJwtmuSLbUMHgpKNlc5AYeCdgixGwFypsejwD13Z+wwY3n4BNbcnJFUGOkvtPgn4KcA2w37rlXlLSsZm9sMXA1DzI/n0LALd6tqOuJHzLqmQcaanigb9+xKlFFM9TPpTUeh5HbIZHco3H4K6pNWJd9O/vj/orCB37UT34SaQjB725WVhAYif1PL+3En3Lvaj+6ZRoNANHpwEfYITjtX4Heq5p7HH3G6v6XK2EW+rVX8jtU7+0Bo65lb2vDXt8QFPutHCO/cywFRqrY9R7u8D3hV1ZQSRj2xyuP6L1B1IyQbI3fUOB33dip6zQBv827P2JOo48jscrK9TaF2p/t5m+UH1bctibJC2ddocXIkYWO42t/QrMV+jzGb2uPaHxG5a6Z63WVtHCGtNq9rS6NzGyPLS0YY5iC4sH7OUfrIeza3aFmmhONYq81YtGpXRbT3TRGlhO03GGRtg9l8Vri7XNd6zHDMOG0dtwp68b1V1gex7WX67L9CScnNJu6mcfZdtb7Lua9b0bpBs8TZGHquG/IgjItI3EG4PJeVaNTpqidpKEIXHQhCECpAlSBALyb5X9aDcU7Dk30re0Rn4A25kr1OsqRHG952Ma53gL2XzNrTpEzVTyTexN+ZNyfFdhG86hXMCsqR4tnb89qrYcwpTTZWQw2dS2LsgnWUp3+G/+iSNls9/u5dqdZfd+eZ+C7pRa30GtOweANgOZ3qTBPuGf1T0bPtOGZ8UMp7jPw/olc2ynFVcymR1DYycL7E7TDGPDpJCXeAXclcw+m10x/zXySeWJrfJVl0t0nwj2wmU+lC30Y6Zv8CI+ZBVhTaYsbmCiceJgaD+EgeSoogp0K5EyjekLtulcZ60FL3RAeYIPmrGl0kG+ixzP3c0rfJxcPJUUAVjEFZEsl/HDR0usDthcyUezMBG8cpWgsPeGqxbp8AWkbJEDsEzccDuUzSQ3mSsk0KRSVb4nBzHFtjewJwnmN6TES7TNavtq4q8P6uGwP6mYgscOMMwuDy9yqNL6BxYnQ4svTid6be0D1h2hSYdJwytuXCB59IWvG/jibsPMWd2lT2yNJa0ODnBuNoa67w3ZjiefSbxaVDTZGXft5lV0VjcDuTUbVutM6F6XrxYcZvkBZsttth6sg3t37lkZqYtJyspxaeJaKZd+JQKiIizhtHivQdRdP8Azga45VF78BUMHW++wX5t7ViJW9VOaIqHMDsPpNwys+vGcQVF2vFf09zQmaGqEsTJG7Hsa8cnAEe9PKpqCEIQKkCVIEFFrrUYKGTtwjzufIL5kmlLpHniSfNfSuvzL0R+t/4PXzHI6zjzI812FeRMpyp1OP6KDTejzz7lZQZBWwwZJP4BbP8APZzUyip77lCpn4ne4K9p2Kykblky27Y0adSkBQ5gr5rclXV8XYrdKMeTcqopLrpy4sqZbHUUmasIFVMVjSSbiowhkha06sYQoFO1WUQVkPPyScASlLZBUlO3GG6eoqgsaGPLgGOLoZmi74idoLfXYd47fBsLtzbhdh3u0sY6steSfQeA6VrCS0WOVXAeAPpDaN44xNNx4wXi2JpDZQNhLhdko+i8eaZhd0Y2kC+Ibyx3ttHaMnN9YE71IxAGxAw2LS0G4MLus6MHfgv0jD7PIpMRKdck1lnZmdUo0a35wd/mLJ2uhwlzTmWm1+I3HvFj3puhNnjm0eaomHs4r7iJepahT4tHxj2DJH3MkcB5WWhWW+Tf/BH99N/qHxWpVD1QhCECpAlSBBVazU+OleOGF3cHC/ldfLWm6YxVErCM2vPvuvrStZeJ44tI8RZfOvyoaH6OobO3Nst2OI2dIwlrvMH7wXYRtwzlBmLndkFZ36pv+eCraLJv57FNc/qq2HnXjdkzRjRvCvoAqHRp2K/gCuxsGflIaU1M26dCj1NQ1u0q2WevPhU1UNioylVM11EAsLkrPaXoUiZhyFMpgo8YbxKmwhvEqMF4W1DJuKt4mqmpmhW9PILWKtq83NGjyRy6suXBdUQRoThXDAnWsuQpQjaXNbDdncodHUkxgetGC3mAS+I+ONn2wrOo2KhxYZct+XednnhPck+JWY/lXTuueMQt7Jbn9A2b+EtUOkd1uWJx7hb3kI0i7Zz+A+DQuqCjdM9sbfSmeI29jb9Z3IC5+ys+R7HRRvw9X1EpsGjob7Xh0h/iPc8eRCv03TwBjGtaLNa0NA4AAADwCcVD2QhCECpAlSBA3U+g7ksJp/VVtZQGM2u4yBp9mZssgab8HejzDVu6kXY76p9ygaJja6KRhFwJZweTpXSDyeEHzGKZ0TnRvBDmOwkHcR/slMi9d+UfUR015oheZou8AfpmD1x9Mbx37140CQSDtBU4ljvSYld6NfmtBTlZahlzCvxVhjblX0l5eeszPhYStyyNlQ1jOt6V0P0g552kBcSMA33J3DN3gpWmJMdJpy4jjvmTkuzAXnqglTaaiu0F2Wez85Hnx2bLq1p2gZBQiu3cmft8QqqPQL3ZnL3+dgpn/wCOQbAi+4O6t+Tth8lfQgKS1TijPbqJlSRQOZbE0jn/ADUyMXCthRYh1WtHbYDzSP0Y4bwfz2hW/r+mWM0WnUoMLsrFdOS1NI5m23gPhYqMybwvh5G17eGfceCjNZhyPl5hKiKkRekoBcRsKmUTrtJ33Xa8oXrqNu6g5FZ+YfOcrHzV/guqSujtK4D2R70vHtbg51CHNHjIHieFh+fFbT5MtFtkkkqMiI/mY27wSAXvPcQB9pYiucWxnDxAceBNyAO2wOXAXK9R+TCg6PRzDvlc+Q+OBv4WBYr23L6XpcP66+eWsQhCg1hCEIFSBKkCAVXog4ZZmfu3+LehPnAT3q0VVP8AN1LHbnXjP2wHM/HGR/FQStJ07nxHAbPHWYeDhs7js5EryrWPUyPSIMtMGw1YHXh2NlttLeDuxevErA61aOMVRjZcB/XBGVnX61u/PvRyY28XNK+GQska5j2mxa4WIKnmcyWYLZb16i5lPpJj2VbR0kTQemZYStbx+k0ZZf7rH6T+TqopwXwkVMJ2SR5lo4vYM8tuV1ZW/phzYJ/lChoog5+EXtbE47Da9g1vaTv3AErQ0lE0N2D4eHxKjUFI1oyuSdribuNsszu2nIZC/jatC0Vh4nUZZmdQjVEe9LTR3OSSoNiu6SrDduS7CGpmq1hoyd9laUejh61iqWGuBPUz7FJdpB7c8OXPyVkTCi9LT420ZjAG5My7BzCg02kiRmDyUtsuOwtYXvmromJhl7JpPl1U07XCzhdZ/SGjy1oDc2NOKwyP2rbbXNj3HiNHI8KFMl42YrzVm2TblLoH5kcVC05BhOJtxcOGVvSDS5u3LMgjvBTdFUPiYHTWjO7FbERYWOAb9ueQWWbRWfL1adPfNX4Q0FQRG252nYN55LLz1GJzsJu71nbQ3gBxKi6S02ZCQ0mxyLiesRw7B2DzUzVbQD6pkzYyyMMGN0ryQATsFwDawaT2YVRky972Oj6GuCNz5sh6HlM00bJWtkija9zgMTSATdz2lpv0hJaAc7nA3YLL3PQNIYqWGNwDXMija4DYCGAEeKxWouqIjeXOJfgcHPcRbFIM42WOwMBDyPac0epYehhUvRCEIQCEIQKkCVIEAoOlqbHHkbHc72TcFru57WO5NKnLl4uLHMII9HVdJG11rEjNvsuGTmnk4EdygaxUnSQkgXLOsO0AdYeHuUSv0VNI2VsMzogXZluTnPAs4h/qgjDfi4O78to7WGrpLskIq4wbDESJQOx5viHYb81XfJWn8pSrSbcKXTlCYndPHcsIwyAeqNxP0cwL7sr7QTK0Xpl7DijeWHs2HmNhT9LrBE6QsGJgJOBsgsbG/UO0G1yMr3G4glrkqdXwbugIYcrxkgMudmBxNmE7mk4T6rjsFGSO7V6StpOvjaEubSdPOb1UAD/20BwP5ket33TP93I5Demq43/5c46N3LEMvJVLpHMJbI1zXDIhwII5g7Fw6xXadVMeLKsvRY8nnUSkaR1aq2OAMD3gg/oy2QHtGE38lRytfGbOY5u6z2lhHjsVk2slY4GOSRuRAwuIzO5WDtP1tNh6TF1r2MjGm9rX281srn7uGG34+lePDPwVBbfDh45kHinXSucRiNgbqzqddpDfHBSvPF0LL87qBJrg4Yb01GbA/qm/yU/2qJ/Hx9/4ejcGg9YZAH0rfFSqCpfiAa9zr2yaC/uFs1VN10qes2KGBt/YhZcd9rrp+kq97bySiBvFzsH4b5+C7+6fSMfja+5bESSBvzkRZ2yubEPB5DvIqvqtLsAJMgNtvRC4HOWSwHc0rGTV8YPpSVL+LiWR+G13koVRVOk9I3A2NGTW8m7EnNeV2P8AHYKTvW/7XdXrUST0LQ36ZJc/ucdn2Q1U0s7nm7iSSmmru1lS3RERGoIvVdWKB0VLHBHYSy/OvJFw05dZw3tjFhb1n5bA5YvVfVwzObI9pLMVmMBsZntzLQfVYNrn7hxJC9c0VRdG0kkOe6xe4CwyFmtaPVY0ZAfEkk6sKKlbExrGXs0b8yd5cTvcSSSd5JUkJlhTgQdoQEIBCEIFSBKkCAXLl0U24oM5pPp4TIW9eKQkm2bo8R6xttttzHeqZzGvG5bWQrO6T0NmXxWBOZZsae1vsny5Lzeu6a+XVq+vTZ02WtNxLNV+hGvFnAc7e9VbYp6V12lz259VxvkfSwuINgd4Ic0727LaWOpvkbgjIg7QeBSvYDllnuOwrycee+KdN9sdbwgUemIqluCRoJaPQeHXaN5aWXkib2sMjOIZsTFXq40txxShjTs6UgxH6tVHdh5ODSudJavtfmy7XA3GdnAje1w39uRUCj01NBLac3ByM4LoZh+8ewESDtex3bbavVxdRTL4tyw3w2x+ao+kNF1UIxOgkLdofGOlZzxR3Cb09r46rlibhAwOdYOHtNsbjLs8FsocgJG4QDn0gDob33mpoy6J32mD4KQSZiL4pgOLaOtb4jDIPBbsdIrwy3tNuWCk0nxhhPc4fFRZNOW2QwDm0u95/NlvqrRUVutDTj61JVw+cZIVZLoul/ZUP3tI+7CrUGFqNYpzkHBg+g1rfMBVj5C513EuJ3k3K9FdoqH1IKY/UpaybzkICg1QMe50f8OCmHvLigyUVC854XAcSMI808KW2035bPFWU7r57e3rP/E6w8AmaWkfPJgia6R/BudhxcdjR2lBDtbgraj0QyNgnqrhhF44QbST9o9iPi/fuvtT56Cj29HVVA3DrU8R7T+ucPujtUGlElZVDpHOe6R3WcczhG3lYbByQej6oBzoumkDWmSwYxos2OFuTGMG5u09twTfatTE5VNIAAAMgAABwAyAVlCUE5hTrUzGU6EDgSrkLpAIQhAqQJUgQIVw5dlcOQR5FDnU6QKHOEFJpGja/M5EbHDaP5jsVHJUGI2dmOI2d43LS1DVTVEILwHZNPVJ4Xyv3Xv3LLn6Wmbnlfjz2x8cGmzhw/PvTVZSiQWcL9vrDv3qskidE9zfRLSQ4brjsT0GlACMYyuL22EXz5ZLx79Dlx2+PmG+vU0tHlBk1cqqUdPD0jY3C/UJH2jb0L+Buo8Gur3em2CfDleSNpePtix81tNctcWCgIiJDpfm8trGkdcjuyHNYik1Xjw3NbS2IBBLZQ627EzD1TnsuV79KdlYh5drd07WLdd2gfocP7uoqI/IPsmptfh7FV/3k1veo8mgKUDr18X2IZX/AMlFfHoyP0pK2c8GsZE097iSFNE3Wa6B36i/7yoqH+RfZNaPbV1R/wCHp2gb3Mja1o5yuyHeV2da6aL/AA1DA07nzudO7nhd1Qe5V+k9a6mpylmeW7mN6jByY2wQXEmjaeDOsqDUSfsKZ2IX4PmPVHJoKhV+s73sMULWU0H7KK4xdsjz1pDzPcqRqcYEHYWu1IpB1pN5OAdgFi7xy8Fkb2XoGqlLggYDtPWPNxv7rINZTKygVdTBWMAQTY08EzGngg7C6XIXSAQhCBUgSpAgQrly7XJQMvCizNU1wTEjEFTOxVFbDdaCeNVtTCgp9I0fTxdK3OSMBsrd7mjJsngLHks48LVNkdDIHs2jaNxG9p7E1pLQTZ2malGe2SH1mni3iOzw4IMdUU4dbFnh2C+Xgo8ynyttkciNoKhThBCl2KrnaFaS7FWzoIRZmumtQUrUDgCdaE3dSaWgdKQADY7GnLEOLvZZ70EjQtD08o9kZ8xvPfsHeV6bo6GwVRoPQ4iaBtJzceJ+A3ALTUsNkEqBqsIWqNCxTYmoH4wnmrhgTgQdBKgIQCEIQKkCVIEAkKVCDghNuanSFyQghyxqFNCrVzFHkiQUU9Mq50To3Y2EtcN4/OYWjlgUSWlQVVTUwVGVVGY3/toht+s3+h7lU1mo73DFTSRVDexwa/vBy81fTUF1Al0VncXB4gkHxCDGV2r1RHfHBMPsEjxGSop6N9/Qf9138l6gJahnozzDm7F/qBSPrqw/8xIOTWe+yDy+DQVRIepDM7lG4/BS/wC68rP0zo4Ox7gX90bbm/Oy3M9HNL+lnqXjgZCB4NslpdAMYeq0A8dp+8c0GVodXgT1WuP+ZKB+CLYObrrUaM0OGDIG52k5kntKtYNHqfDSoGKalsrGGJLHCpUcSBYo1LjYuY40+1qDpoXYCQBdBAIQhAIQhAqQJUgQCVIlQIkISoQcELhzE9ZIQgiPiTL4FPLVwY0Fa6mTLqRWxiXBhQU7qJcGhVyYEn9nQU4ol02jVt/Z0vQIK5lMnmU6miBdiJBFZCn2RJ4RrsNQcNYuwEoCVAIQhAIQhAIQhAqQJUgQCVIlQIhCEAlSJUCWSWSpUHOFJhXQQg5wowrpCDnCjCukIEwoslQgLIQhAIQhAIQhAIQhAIQhB//Z"/>
          <p:cNvSpPr>
            <a:spLocks noChangeAspect="1" noChangeArrowheads="1"/>
          </p:cNvSpPr>
          <p:nvPr/>
        </p:nvSpPr>
        <p:spPr bwMode="auto">
          <a:xfrm>
            <a:off x="155575" y="-1828800"/>
            <a:ext cx="3495675" cy="38100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 name="4 CuadroTexto"/>
          <p:cNvSpPr txBox="1"/>
          <p:nvPr/>
        </p:nvSpPr>
        <p:spPr>
          <a:xfrm>
            <a:off x="-430113" y="172380"/>
            <a:ext cx="4081363" cy="461962"/>
          </a:xfrm>
          <a:prstGeom prst="rect">
            <a:avLst/>
          </a:prstGeom>
          <a:noFill/>
        </p:spPr>
        <p:txBody>
          <a:bodyPr wrap="square">
            <a:spAutoFit/>
          </a:bodyPr>
          <a:lstStyle/>
          <a:p>
            <a:pPr algn="ctr" defTabSz="913490" fontAlgn="auto">
              <a:spcBef>
                <a:spcPts val="0"/>
              </a:spcBef>
              <a:spcAft>
                <a:spcPts val="0"/>
              </a:spcAft>
              <a:defRPr/>
            </a:pPr>
            <a:r>
              <a:rPr lang="es-ES" sz="2400" b="1" dirty="0">
                <a:solidFill>
                  <a:schemeClr val="bg1"/>
                </a:solidFill>
                <a:latin typeface="Arial" pitchFamily="34" charset="0"/>
                <a:cs typeface="Arial" pitchFamily="34" charset="0"/>
              </a:rPr>
              <a:t>Conceptos</a:t>
            </a:r>
            <a:endParaRPr lang="es-ES" sz="2400" dirty="0">
              <a:solidFill>
                <a:schemeClr val="bg1"/>
              </a:solidFill>
              <a:latin typeface="Arial" pitchFamily="34" charset="0"/>
              <a:cs typeface="Arial" pitchFamily="34" charset="0"/>
            </a:endParaRPr>
          </a:p>
        </p:txBody>
      </p:sp>
      <p:sp>
        <p:nvSpPr>
          <p:cNvPr id="14" name="Content Placeholder 2"/>
          <p:cNvSpPr txBox="1">
            <a:spLocks/>
          </p:cNvSpPr>
          <p:nvPr/>
        </p:nvSpPr>
        <p:spPr>
          <a:xfrm>
            <a:off x="457200" y="332656"/>
            <a:ext cx="8229600" cy="31249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2800" b="1" dirty="0">
                <a:solidFill>
                  <a:schemeClr val="tx2">
                    <a:lumMod val="50000"/>
                  </a:schemeClr>
                </a:solidFill>
              </a:rPr>
              <a:t>Concepto de PE según nivel de desarrollo</a:t>
            </a:r>
          </a:p>
          <a:p>
            <a:pPr lvl="1"/>
            <a:r>
              <a:rPr lang="es-ES" sz="2400" dirty="0"/>
              <a:t>		</a:t>
            </a:r>
            <a:endParaRPr lang="es-ES" sz="2400" b="1" dirty="0"/>
          </a:p>
        </p:txBody>
      </p:sp>
      <p:cxnSp>
        <p:nvCxnSpPr>
          <p:cNvPr id="16" name="Conector recto de flecha 15"/>
          <p:cNvCxnSpPr>
            <a:stCxn id="22" idx="6"/>
          </p:cNvCxnSpPr>
          <p:nvPr/>
        </p:nvCxnSpPr>
        <p:spPr>
          <a:xfrm flipV="1">
            <a:off x="2805274" y="1513385"/>
            <a:ext cx="1190662" cy="149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ítulo 1"/>
          <p:cNvSpPr txBox="1">
            <a:spLocks/>
          </p:cNvSpPr>
          <p:nvPr/>
        </p:nvSpPr>
        <p:spPr>
          <a:xfrm>
            <a:off x="3995936" y="1009327"/>
            <a:ext cx="4832021" cy="1277956"/>
          </a:xfrm>
          <a:prstGeom prst="rect">
            <a:avLst/>
          </a:prstGeom>
          <a:ln>
            <a:solidFill>
              <a:schemeClr val="accent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lvl="1">
              <a:spcBef>
                <a:spcPct val="20000"/>
              </a:spcBef>
            </a:pPr>
            <a:r>
              <a:rPr lang="es-ES" sz="2000" kern="1200" dirty="0">
                <a:solidFill>
                  <a:prstClr val="black"/>
                </a:solidFill>
                <a:latin typeface="Calibri"/>
                <a:ea typeface="+mn-ea"/>
                <a:cs typeface="+mn-cs"/>
              </a:rPr>
              <a:t>Asociado a un problema de </a:t>
            </a:r>
            <a:r>
              <a:rPr lang="es-ES" sz="2000" b="1" kern="1200" dirty="0">
                <a:solidFill>
                  <a:prstClr val="black"/>
                </a:solidFill>
                <a:latin typeface="Calibri"/>
                <a:ea typeface="+mn-ea"/>
                <a:cs typeface="+mn-cs"/>
              </a:rPr>
              <a:t>sobreesfuerzo o capacidad de pago </a:t>
            </a:r>
            <a:r>
              <a:rPr lang="es-ES" sz="2000" kern="1200" dirty="0">
                <a:solidFill>
                  <a:prstClr val="black"/>
                </a:solidFill>
                <a:latin typeface="Calibri"/>
                <a:ea typeface="+mn-ea"/>
                <a:cs typeface="+mn-cs"/>
              </a:rPr>
              <a:t>de las facturas de la energía, no de acceso</a:t>
            </a:r>
            <a:r>
              <a:rPr lang="es-ES" sz="2400" b="1" kern="1200" dirty="0">
                <a:solidFill>
                  <a:prstClr val="black"/>
                </a:solidFill>
                <a:latin typeface="Calibri"/>
                <a:ea typeface="+mn-ea"/>
                <a:cs typeface="+mn-cs"/>
              </a:rPr>
              <a:t/>
            </a:r>
            <a:br>
              <a:rPr lang="es-ES" sz="2400" b="1" kern="1200" dirty="0">
                <a:solidFill>
                  <a:prstClr val="black"/>
                </a:solidFill>
                <a:latin typeface="Calibri"/>
                <a:ea typeface="+mn-ea"/>
                <a:cs typeface="+mn-cs"/>
              </a:rPr>
            </a:br>
            <a:endParaRPr lang="es-ES" sz="1400" b="1" kern="0" dirty="0">
              <a:solidFill>
                <a:sysClr val="windowText" lastClr="000000"/>
              </a:solidFill>
            </a:endParaRPr>
          </a:p>
        </p:txBody>
      </p:sp>
      <p:sp>
        <p:nvSpPr>
          <p:cNvPr id="19" name="Título 1"/>
          <p:cNvSpPr txBox="1">
            <a:spLocks/>
          </p:cNvSpPr>
          <p:nvPr/>
        </p:nvSpPr>
        <p:spPr bwMode="auto">
          <a:xfrm>
            <a:off x="4004229" y="2558382"/>
            <a:ext cx="4818574" cy="1575889"/>
          </a:xfrm>
          <a:prstGeom prst="rect">
            <a:avLst/>
          </a:prstGeom>
          <a:no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z="2000" dirty="0"/>
              <a:t>Asociado a un problema de </a:t>
            </a:r>
            <a:r>
              <a:rPr lang="es-ES" sz="2000" b="1" dirty="0"/>
              <a:t>acceso a fuentes de energía</a:t>
            </a:r>
            <a:r>
              <a:rPr lang="es-ES" sz="2000" dirty="0"/>
              <a:t> modernas como gas o electricidad, más que a la incapacidad de asumir su pago</a:t>
            </a:r>
            <a:endParaRPr lang="es-ES" sz="2000" b="1" dirty="0"/>
          </a:p>
        </p:txBody>
      </p:sp>
      <p:cxnSp>
        <p:nvCxnSpPr>
          <p:cNvPr id="20" name="Conector recto de flecha 19"/>
          <p:cNvCxnSpPr/>
          <p:nvPr/>
        </p:nvCxnSpPr>
        <p:spPr>
          <a:xfrm>
            <a:off x="2147238" y="2983082"/>
            <a:ext cx="1848698" cy="14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Elipse 20"/>
          <p:cNvSpPr/>
          <p:nvPr/>
        </p:nvSpPr>
        <p:spPr>
          <a:xfrm>
            <a:off x="316043" y="2287284"/>
            <a:ext cx="2489231" cy="10098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Países en vías de desarrollo</a:t>
            </a:r>
          </a:p>
        </p:txBody>
      </p:sp>
      <p:sp>
        <p:nvSpPr>
          <p:cNvPr id="22" name="Elipse 21"/>
          <p:cNvSpPr/>
          <p:nvPr/>
        </p:nvSpPr>
        <p:spPr>
          <a:xfrm>
            <a:off x="316043" y="1174822"/>
            <a:ext cx="2489231" cy="975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Países desarrollados</a:t>
            </a:r>
          </a:p>
        </p:txBody>
      </p:sp>
      <p:sp>
        <p:nvSpPr>
          <p:cNvPr id="23" name="Título 1"/>
          <p:cNvSpPr txBox="1">
            <a:spLocks/>
          </p:cNvSpPr>
          <p:nvPr/>
        </p:nvSpPr>
        <p:spPr bwMode="auto">
          <a:xfrm>
            <a:off x="4895612" y="4369914"/>
            <a:ext cx="3315176" cy="1203936"/>
          </a:xfrm>
          <a:prstGeom prst="rect">
            <a:avLst/>
          </a:prstGeom>
          <a:no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z="2000" b="1" dirty="0" smtClean="0"/>
              <a:t>Objetivos de Desarrollo Sostenible (ODS)</a:t>
            </a:r>
          </a:p>
          <a:p>
            <a:r>
              <a:rPr lang="es-ES" sz="2000" dirty="0" smtClean="0"/>
              <a:t>ODS7 Energía </a:t>
            </a:r>
            <a:r>
              <a:rPr lang="es-ES" sz="2000" dirty="0" smtClean="0">
                <a:solidFill>
                  <a:schemeClr val="tx2">
                    <a:lumMod val="60000"/>
                    <a:lumOff val="40000"/>
                  </a:schemeClr>
                </a:solidFill>
              </a:rPr>
              <a:t>asequible</a:t>
            </a:r>
            <a:r>
              <a:rPr lang="es-ES" sz="2000" dirty="0" smtClean="0"/>
              <a:t> y </a:t>
            </a:r>
            <a:r>
              <a:rPr lang="es-ES" sz="2000" dirty="0" smtClean="0">
                <a:solidFill>
                  <a:schemeClr val="tx2">
                    <a:lumMod val="60000"/>
                    <a:lumOff val="40000"/>
                  </a:schemeClr>
                </a:solidFill>
              </a:rPr>
              <a:t>no contaminante</a:t>
            </a:r>
            <a:endParaRPr lang="es-ES" sz="2000" dirty="0">
              <a:solidFill>
                <a:schemeClr val="tx2">
                  <a:lumMod val="60000"/>
                  <a:lumOff val="40000"/>
                </a:schemeClr>
              </a:solidFill>
            </a:endParaRPr>
          </a:p>
        </p:txBody>
      </p:sp>
      <p:pic>
        <p:nvPicPr>
          <p:cNvPr id="2" name="Imagen 1"/>
          <p:cNvPicPr>
            <a:picLocks noChangeAspect="1"/>
          </p:cNvPicPr>
          <p:nvPr/>
        </p:nvPicPr>
        <p:blipFill rotWithShape="1">
          <a:blip r:embed="rId3"/>
          <a:srcRect l="22330" t="22439" r="24541" b="6688"/>
          <a:stretch/>
        </p:blipFill>
        <p:spPr>
          <a:xfrm>
            <a:off x="167676" y="3434482"/>
            <a:ext cx="3232672" cy="2424504"/>
          </a:xfrm>
          <a:prstGeom prst="rect">
            <a:avLst/>
          </a:prstGeom>
        </p:spPr>
      </p:pic>
    </p:spTree>
    <p:extLst>
      <p:ext uri="{BB962C8B-B14F-4D97-AF65-F5344CB8AC3E}">
        <p14:creationId xmlns:p14="http://schemas.microsoft.com/office/powerpoint/2010/main" val="977751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p:nvPr/>
        </p:nvSpPr>
        <p:spPr>
          <a:xfrm>
            <a:off x="-2003425" y="172380"/>
            <a:ext cx="8064500" cy="461962"/>
          </a:xfrm>
          <a:prstGeom prst="rect">
            <a:avLst/>
          </a:prstGeom>
          <a:noFill/>
        </p:spPr>
        <p:txBody>
          <a:bodyPr>
            <a:spAutoFit/>
          </a:bodyPr>
          <a:lstStyle/>
          <a:p>
            <a:pPr algn="ctr" defTabSz="913490" fontAlgn="auto">
              <a:spcBef>
                <a:spcPts val="0"/>
              </a:spcBef>
              <a:spcAft>
                <a:spcPts val="0"/>
              </a:spcAft>
              <a:defRPr/>
            </a:pPr>
            <a:r>
              <a:rPr lang="es-ES" sz="2400" b="1" dirty="0">
                <a:solidFill>
                  <a:schemeClr val="bg1"/>
                </a:solidFill>
                <a:latin typeface="Arial" pitchFamily="34" charset="0"/>
                <a:cs typeface="Arial" pitchFamily="34" charset="0"/>
              </a:rPr>
              <a:t>Conceptos</a:t>
            </a:r>
            <a:endParaRPr lang="es-ES" sz="2400" dirty="0">
              <a:solidFill>
                <a:schemeClr val="bg1"/>
              </a:solidFill>
              <a:latin typeface="Arial" pitchFamily="34" charset="0"/>
              <a:cs typeface="Arial" pitchFamily="34" charset="0"/>
            </a:endParaRPr>
          </a:p>
        </p:txBody>
      </p:sp>
      <p:sp>
        <p:nvSpPr>
          <p:cNvPr id="4" name="Content Placeholder 2"/>
          <p:cNvSpPr txBox="1">
            <a:spLocks/>
          </p:cNvSpPr>
          <p:nvPr/>
        </p:nvSpPr>
        <p:spPr>
          <a:xfrm>
            <a:off x="457200" y="476672"/>
            <a:ext cx="8229600" cy="31249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s-ES" sz="2800" b="1" dirty="0" smtClean="0">
              <a:solidFill>
                <a:schemeClr val="tx2">
                  <a:lumMod val="50000"/>
                </a:schemeClr>
              </a:solidFill>
            </a:endParaRPr>
          </a:p>
          <a:p>
            <a:pPr algn="l"/>
            <a:r>
              <a:rPr lang="es-ES" sz="2800" b="1" dirty="0" smtClean="0">
                <a:solidFill>
                  <a:schemeClr val="tx2">
                    <a:lumMod val="50000"/>
                  </a:schemeClr>
                </a:solidFill>
              </a:rPr>
              <a:t>Qué </a:t>
            </a:r>
            <a:r>
              <a:rPr lang="es-ES" sz="2800" b="1" dirty="0">
                <a:solidFill>
                  <a:schemeClr val="tx2">
                    <a:lumMod val="50000"/>
                  </a:schemeClr>
                </a:solidFill>
              </a:rPr>
              <a:t>engloba el concepto de pobreza energética</a:t>
            </a:r>
          </a:p>
          <a:p>
            <a:pPr lvl="1"/>
            <a:endParaRPr lang="es-ES" sz="2400" b="1" dirty="0"/>
          </a:p>
        </p:txBody>
      </p:sp>
      <p:cxnSp>
        <p:nvCxnSpPr>
          <p:cNvPr id="5" name="Conector recto de flecha 4"/>
          <p:cNvCxnSpPr>
            <a:stCxn id="10" idx="6"/>
          </p:cNvCxnSpPr>
          <p:nvPr/>
        </p:nvCxnSpPr>
        <p:spPr>
          <a:xfrm flipV="1">
            <a:off x="2129740" y="2492896"/>
            <a:ext cx="839616" cy="8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ítulo 1"/>
          <p:cNvSpPr txBox="1">
            <a:spLocks/>
          </p:cNvSpPr>
          <p:nvPr/>
        </p:nvSpPr>
        <p:spPr>
          <a:xfrm>
            <a:off x="2969355" y="2095474"/>
            <a:ext cx="5858601" cy="1143000"/>
          </a:xfrm>
          <a:prstGeom prst="rect">
            <a:avLst/>
          </a:prstGeom>
          <a:ln w="3175">
            <a:solidFill>
              <a:schemeClr val="accent1"/>
            </a:solid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lvl="1">
              <a:spcBef>
                <a:spcPct val="20000"/>
              </a:spcBef>
            </a:pPr>
            <a:r>
              <a:rPr lang="es-ES" sz="2400" b="1" kern="1200" dirty="0">
                <a:solidFill>
                  <a:prstClr val="black"/>
                </a:solidFill>
              </a:rPr>
              <a:t>Gastos en </a:t>
            </a:r>
            <a:r>
              <a:rPr lang="es-ES" sz="2400" kern="1200" dirty="0">
                <a:solidFill>
                  <a:prstClr val="black"/>
                </a:solidFill>
              </a:rPr>
              <a:t>climatización, iluminación, cocina, consumo del agua caliente sanitaria, etc.</a:t>
            </a:r>
            <a:r>
              <a:rPr lang="es-ES" sz="2400" b="1" kern="1200" dirty="0">
                <a:solidFill>
                  <a:prstClr val="black"/>
                </a:solidFill>
              </a:rPr>
              <a:t/>
            </a:r>
            <a:br>
              <a:rPr lang="es-ES" sz="2400" b="1" kern="1200" dirty="0">
                <a:solidFill>
                  <a:prstClr val="black"/>
                </a:solidFill>
              </a:rPr>
            </a:br>
            <a:endParaRPr lang="es-ES" sz="1400" b="1" kern="0" dirty="0">
              <a:solidFill>
                <a:sysClr val="windowText" lastClr="000000"/>
              </a:solidFill>
            </a:endParaRPr>
          </a:p>
        </p:txBody>
      </p:sp>
      <p:sp>
        <p:nvSpPr>
          <p:cNvPr id="7" name="Título 1"/>
          <p:cNvSpPr txBox="1">
            <a:spLocks/>
          </p:cNvSpPr>
          <p:nvPr/>
        </p:nvSpPr>
        <p:spPr bwMode="auto">
          <a:xfrm>
            <a:off x="2969358" y="3413736"/>
            <a:ext cx="5858599" cy="832570"/>
          </a:xfrm>
          <a:prstGeom prst="rect">
            <a:avLst/>
          </a:prstGeom>
          <a:no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z="2000" dirty="0">
                <a:latin typeface="+mn-lt"/>
              </a:rPr>
              <a:t>Gasto en transporte</a:t>
            </a:r>
          </a:p>
          <a:p>
            <a:r>
              <a:rPr lang="es-ES" sz="2000" b="1" dirty="0">
                <a:latin typeface="+mn-lt"/>
              </a:rPr>
              <a:t>Gasto en otros bienes esenciales como el agua</a:t>
            </a:r>
          </a:p>
        </p:txBody>
      </p:sp>
      <p:cxnSp>
        <p:nvCxnSpPr>
          <p:cNvPr id="8" name="Conector recto de flecha 7"/>
          <p:cNvCxnSpPr/>
          <p:nvPr/>
        </p:nvCxnSpPr>
        <p:spPr>
          <a:xfrm flipV="1">
            <a:off x="2152392" y="3838432"/>
            <a:ext cx="81696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Elipse 8"/>
          <p:cNvSpPr/>
          <p:nvPr/>
        </p:nvSpPr>
        <p:spPr>
          <a:xfrm>
            <a:off x="602283" y="3514281"/>
            <a:ext cx="1568569" cy="628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NO</a:t>
            </a:r>
          </a:p>
        </p:txBody>
      </p:sp>
      <p:sp>
        <p:nvSpPr>
          <p:cNvPr id="10" name="Elipse 9"/>
          <p:cNvSpPr/>
          <p:nvPr/>
        </p:nvSpPr>
        <p:spPr>
          <a:xfrm>
            <a:off x="561171" y="2186862"/>
            <a:ext cx="1568569" cy="628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SI</a:t>
            </a:r>
          </a:p>
        </p:txBody>
      </p:sp>
      <p:sp>
        <p:nvSpPr>
          <p:cNvPr id="11" name="CuadroTexto 10"/>
          <p:cNvSpPr txBox="1"/>
          <p:nvPr/>
        </p:nvSpPr>
        <p:spPr>
          <a:xfrm>
            <a:off x="971600" y="4742382"/>
            <a:ext cx="7584850" cy="1822037"/>
          </a:xfrm>
          <a:prstGeom prst="rect">
            <a:avLst/>
          </a:prstGeom>
          <a:noFill/>
        </p:spPr>
        <p:txBody>
          <a:bodyPr wrap="square" rtlCol="0">
            <a:spAutoFit/>
          </a:bodyPr>
          <a:lstStyle/>
          <a:p>
            <a:pPr eaLnBrk="0" hangingPunct="0">
              <a:spcBef>
                <a:spcPct val="20000"/>
              </a:spcBef>
            </a:pPr>
            <a:r>
              <a:rPr lang="es-ES" sz="2800" b="1" dirty="0">
                <a:solidFill>
                  <a:schemeClr val="tx2">
                    <a:lumMod val="50000"/>
                  </a:schemeClr>
                </a:solidFill>
                <a:latin typeface="Calibri"/>
              </a:rPr>
              <a:t>Analizado de forma separada frente </a:t>
            </a:r>
            <a:r>
              <a:rPr lang="es-ES" sz="2800" b="1" dirty="0">
                <a:solidFill>
                  <a:schemeClr val="tx2">
                    <a:lumMod val="50000"/>
                  </a:schemeClr>
                </a:solidFill>
                <a:latin typeface="Calibri"/>
                <a:cs typeface="+mn-cs"/>
              </a:rPr>
              <a:t>al término más amplio de la pobreza o exclusión social</a:t>
            </a:r>
          </a:p>
          <a:p>
            <a:pPr marL="914400" lvl="1" indent="-457200" eaLnBrk="0" hangingPunct="0">
              <a:spcBef>
                <a:spcPct val="20000"/>
              </a:spcBef>
              <a:buFont typeface="Arial" panose="020B0604020202020204" pitchFamily="34" charset="0"/>
              <a:buChar char="•"/>
            </a:pPr>
            <a:r>
              <a:rPr lang="es-ES" sz="1600" dirty="0">
                <a:solidFill>
                  <a:prstClr val="black"/>
                </a:solidFill>
                <a:latin typeface="Calibri"/>
                <a:cs typeface="+mn-cs"/>
              </a:rPr>
              <a:t>Consecuencias sobre la salud</a:t>
            </a:r>
          </a:p>
          <a:p>
            <a:pPr marL="914400" lvl="1" indent="-457200" eaLnBrk="0" hangingPunct="0">
              <a:spcBef>
                <a:spcPct val="20000"/>
              </a:spcBef>
              <a:buFont typeface="Arial" panose="020B0604020202020204" pitchFamily="34" charset="0"/>
              <a:buChar char="•"/>
            </a:pPr>
            <a:r>
              <a:rPr lang="es-ES" sz="1600" dirty="0">
                <a:solidFill>
                  <a:prstClr val="black"/>
                </a:solidFill>
                <a:latin typeface="Calibri"/>
                <a:cs typeface="+mn-cs"/>
              </a:rPr>
              <a:t>Impacto ambiental del consumo energético</a:t>
            </a:r>
          </a:p>
          <a:p>
            <a:endParaRPr lang="es-ES" dirty="0"/>
          </a:p>
        </p:txBody>
      </p:sp>
    </p:spTree>
    <p:extLst>
      <p:ext uri="{BB962C8B-B14F-4D97-AF65-F5344CB8AC3E}">
        <p14:creationId xmlns:p14="http://schemas.microsoft.com/office/powerpoint/2010/main" val="385364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003425" y="172380"/>
            <a:ext cx="8064500" cy="461962"/>
          </a:xfrm>
          <a:prstGeom prst="rect">
            <a:avLst/>
          </a:prstGeom>
          <a:noFill/>
        </p:spPr>
        <p:txBody>
          <a:bodyPr>
            <a:spAutoFit/>
          </a:bodyPr>
          <a:lstStyle/>
          <a:p>
            <a:pPr algn="ctr" defTabSz="913490" fontAlgn="auto">
              <a:spcBef>
                <a:spcPts val="0"/>
              </a:spcBef>
              <a:spcAft>
                <a:spcPts val="0"/>
              </a:spcAft>
              <a:defRPr/>
            </a:pPr>
            <a:r>
              <a:rPr lang="es-ES" sz="2400" b="1" dirty="0">
                <a:solidFill>
                  <a:schemeClr val="bg1"/>
                </a:solidFill>
                <a:latin typeface="Arial" pitchFamily="34" charset="0"/>
                <a:cs typeface="Arial" pitchFamily="34" charset="0"/>
              </a:rPr>
              <a:t>Conceptos</a:t>
            </a:r>
            <a:endParaRPr lang="es-ES" sz="2400" dirty="0">
              <a:solidFill>
                <a:schemeClr val="bg1"/>
              </a:solidFill>
              <a:latin typeface="Arial" pitchFamily="34" charset="0"/>
              <a:cs typeface="Arial" pitchFamily="34" charset="0"/>
            </a:endParaRPr>
          </a:p>
        </p:txBody>
      </p:sp>
      <p:sp>
        <p:nvSpPr>
          <p:cNvPr id="57" name="Content Placeholder 2"/>
          <p:cNvSpPr txBox="1">
            <a:spLocks/>
          </p:cNvSpPr>
          <p:nvPr/>
        </p:nvSpPr>
        <p:spPr>
          <a:xfrm>
            <a:off x="251520" y="332656"/>
            <a:ext cx="8568952"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sz="2800" b="1" dirty="0">
                <a:solidFill>
                  <a:schemeClr val="tx2">
                    <a:lumMod val="50000"/>
                  </a:schemeClr>
                </a:solidFill>
              </a:rPr>
              <a:t>Vulnerabilidad </a:t>
            </a:r>
            <a:r>
              <a:rPr lang="es-ES" sz="2800" b="1" dirty="0" smtClean="0">
                <a:solidFill>
                  <a:schemeClr val="tx2">
                    <a:lumMod val="50000"/>
                  </a:schemeClr>
                </a:solidFill>
              </a:rPr>
              <a:t>energética</a:t>
            </a:r>
          </a:p>
          <a:p>
            <a:pPr algn="l"/>
            <a:endParaRPr lang="es-ES" sz="2800" b="1" dirty="0">
              <a:solidFill>
                <a:schemeClr val="tx1"/>
              </a:solidFill>
            </a:endParaRPr>
          </a:p>
          <a:p>
            <a:pPr algn="l"/>
            <a:r>
              <a:rPr lang="es-ES" sz="2400" dirty="0" smtClean="0">
                <a:solidFill>
                  <a:schemeClr val="tx1"/>
                </a:solidFill>
              </a:rPr>
              <a:t>Propensión </a:t>
            </a:r>
            <a:r>
              <a:rPr lang="es-ES" sz="2400" dirty="0">
                <a:solidFill>
                  <a:schemeClr val="tx1"/>
                </a:solidFill>
              </a:rPr>
              <a:t>a experimentar una situación en la que el hogar no recibe una cantidad adecuada de servicios de la energía (</a:t>
            </a:r>
            <a:r>
              <a:rPr lang="es-ES" sz="2400" dirty="0" err="1">
                <a:solidFill>
                  <a:schemeClr val="tx1"/>
                </a:solidFill>
              </a:rPr>
              <a:t>Bouzarovski</a:t>
            </a:r>
            <a:r>
              <a:rPr lang="es-ES" sz="2400" dirty="0">
                <a:solidFill>
                  <a:schemeClr val="tx1"/>
                </a:solidFill>
              </a:rPr>
              <a:t> y </a:t>
            </a:r>
            <a:r>
              <a:rPr lang="es-ES" sz="2400" dirty="0" err="1">
                <a:solidFill>
                  <a:schemeClr val="tx1"/>
                </a:solidFill>
              </a:rPr>
              <a:t>Petrova</a:t>
            </a:r>
            <a:r>
              <a:rPr lang="es-ES" sz="2400" dirty="0">
                <a:solidFill>
                  <a:schemeClr val="tx1"/>
                </a:solidFill>
              </a:rPr>
              <a:t>, 2015</a:t>
            </a:r>
            <a:r>
              <a:rPr lang="es-ES" sz="2400" dirty="0" smtClean="0">
                <a:solidFill>
                  <a:schemeClr val="tx1"/>
                </a:solidFill>
              </a:rPr>
              <a:t>).</a:t>
            </a:r>
          </a:p>
          <a:p>
            <a:pPr lvl="1" algn="just"/>
            <a:endParaRPr lang="es-ES" sz="2400" dirty="0">
              <a:solidFill>
                <a:schemeClr val="tx1"/>
              </a:solidFill>
            </a:endParaRPr>
          </a:p>
          <a:p>
            <a:pPr marL="914400" lvl="1" indent="-457200" algn="just">
              <a:buClr>
                <a:schemeClr val="tx2">
                  <a:lumMod val="50000"/>
                </a:schemeClr>
              </a:buClr>
              <a:buFont typeface="+mj-lt"/>
              <a:buAutoNum type="arabicPeriod"/>
            </a:pPr>
            <a:r>
              <a:rPr lang="es-ES" sz="2400" dirty="0">
                <a:solidFill>
                  <a:schemeClr val="tx1"/>
                </a:solidFill>
              </a:rPr>
              <a:t>Es una situación temporal</a:t>
            </a:r>
          </a:p>
          <a:p>
            <a:pPr marL="914400" lvl="1" indent="-457200" algn="just">
              <a:buClr>
                <a:schemeClr val="tx2">
                  <a:lumMod val="50000"/>
                </a:schemeClr>
              </a:buClr>
              <a:buFont typeface="+mj-lt"/>
              <a:buAutoNum type="arabicPeriod"/>
            </a:pPr>
            <a:r>
              <a:rPr lang="es-ES" sz="2400" dirty="0">
                <a:solidFill>
                  <a:schemeClr val="tx1"/>
                </a:solidFill>
              </a:rPr>
              <a:t>Se puede ver modificada por factores internos (ej.; nace un hijo, enferma un miembro del hogar) o externos (ej.; cambian los requisitos del bono social) al hogar</a:t>
            </a:r>
          </a:p>
          <a:p>
            <a:pPr>
              <a:buFont typeface="Wingdings" panose="05000000000000000000" pitchFamily="2" charset="2"/>
              <a:buChar char="v"/>
            </a:pPr>
            <a:endParaRPr lang="es-ES" sz="2800" b="1" dirty="0"/>
          </a:p>
          <a:p>
            <a:pPr>
              <a:buFont typeface="Wingdings" panose="05000000000000000000" pitchFamily="2" charset="2"/>
              <a:buChar char="v"/>
            </a:pPr>
            <a:endParaRPr lang="es-ES" sz="2800" b="1" dirty="0"/>
          </a:p>
          <a:p>
            <a:pPr>
              <a:buFont typeface="Wingdings" panose="05000000000000000000" pitchFamily="2" charset="2"/>
              <a:buChar char="v"/>
            </a:pPr>
            <a:endParaRPr lang="es-ES" sz="2800" b="1" dirty="0"/>
          </a:p>
        </p:txBody>
      </p:sp>
      <p:sp>
        <p:nvSpPr>
          <p:cNvPr id="58" name="Elipse 57"/>
          <p:cNvSpPr/>
          <p:nvPr/>
        </p:nvSpPr>
        <p:spPr>
          <a:xfrm>
            <a:off x="3951626" y="5222740"/>
            <a:ext cx="2905889" cy="628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t>Composición socio-demográfica del hogar</a:t>
            </a:r>
          </a:p>
        </p:txBody>
      </p:sp>
      <p:sp>
        <p:nvSpPr>
          <p:cNvPr id="59" name="Elipse 58"/>
          <p:cNvSpPr/>
          <p:nvPr/>
        </p:nvSpPr>
        <p:spPr>
          <a:xfrm>
            <a:off x="3978401" y="6121257"/>
            <a:ext cx="2905889" cy="628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t>Políticas de bienestar social</a:t>
            </a:r>
          </a:p>
        </p:txBody>
      </p:sp>
      <p:cxnSp>
        <p:nvCxnSpPr>
          <p:cNvPr id="61" name="Conector recto de flecha 60"/>
          <p:cNvCxnSpPr/>
          <p:nvPr/>
        </p:nvCxnSpPr>
        <p:spPr>
          <a:xfrm flipH="1">
            <a:off x="3513833" y="5766219"/>
            <a:ext cx="816863" cy="154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Elipse 61"/>
          <p:cNvSpPr/>
          <p:nvPr/>
        </p:nvSpPr>
        <p:spPr>
          <a:xfrm>
            <a:off x="1259632" y="5631426"/>
            <a:ext cx="2232248" cy="646710"/>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Consumidor</a:t>
            </a:r>
            <a:r>
              <a:rPr lang="es-ES" dirty="0"/>
              <a:t> </a:t>
            </a:r>
            <a:r>
              <a:rPr lang="es-ES" dirty="0">
                <a:solidFill>
                  <a:schemeClr val="tx1"/>
                </a:solidFill>
              </a:rPr>
              <a:t>vulnerable</a:t>
            </a:r>
          </a:p>
        </p:txBody>
      </p:sp>
      <p:cxnSp>
        <p:nvCxnSpPr>
          <p:cNvPr id="64" name="Conector recto de flecha 63"/>
          <p:cNvCxnSpPr>
            <a:endCxn id="62" idx="5"/>
          </p:cNvCxnSpPr>
          <p:nvPr/>
        </p:nvCxnSpPr>
        <p:spPr>
          <a:xfrm flipH="1" flipV="1">
            <a:off x="3164975" y="6183428"/>
            <a:ext cx="813426" cy="152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7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txBox="1">
            <a:spLocks/>
          </p:cNvSpPr>
          <p:nvPr/>
        </p:nvSpPr>
        <p:spPr bwMode="auto">
          <a:xfrm>
            <a:off x="323528" y="33265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es-ES" sz="2800" b="1" i="0" u="none" strike="noStrike" kern="1200" cap="none" spc="0" normalizeH="0" baseline="0" noProof="0" dirty="0">
                <a:ln>
                  <a:noFill/>
                </a:ln>
                <a:solidFill>
                  <a:schemeClr val="tx2">
                    <a:lumMod val="50000"/>
                  </a:schemeClr>
                </a:solidFill>
                <a:effectLst/>
                <a:uLnTx/>
                <a:uFillTx/>
                <a:latin typeface="Calibri"/>
                <a:ea typeface="+mn-ea"/>
                <a:cs typeface="+mn-cs"/>
              </a:rPr>
              <a:t>Desigualdad </a:t>
            </a:r>
            <a:r>
              <a:rPr kumimoji="0" lang="es-ES" sz="2800" b="1" i="0" u="none" strike="noStrike" kern="1200" cap="none" spc="0" normalizeH="0" baseline="0" noProof="0" dirty="0" smtClean="0">
                <a:ln>
                  <a:noFill/>
                </a:ln>
                <a:solidFill>
                  <a:schemeClr val="tx2">
                    <a:lumMod val="50000"/>
                  </a:schemeClr>
                </a:solidFill>
                <a:effectLst/>
                <a:uLnTx/>
                <a:uFillTx/>
                <a:latin typeface="Calibri"/>
                <a:ea typeface="+mn-ea"/>
                <a:cs typeface="+mn-cs"/>
              </a:rPr>
              <a:t>energética</a:t>
            </a:r>
          </a:p>
          <a:p>
            <a:pPr marL="0" marR="0" lvl="0" indent="0" algn="l" defTabSz="914400" rtl="0" eaLnBrk="0" fontAlgn="base" latinLnBrk="0" hangingPunct="0">
              <a:lnSpc>
                <a:spcPct val="100000"/>
              </a:lnSpc>
              <a:spcBef>
                <a:spcPct val="20000"/>
              </a:spcBef>
              <a:spcAft>
                <a:spcPct val="0"/>
              </a:spcAft>
              <a:buClrTx/>
              <a:buSzTx/>
              <a:buNone/>
              <a:tabLst/>
              <a:defRPr/>
            </a:pPr>
            <a:endParaRPr lang="es-ES" sz="2400" b="1" dirty="0">
              <a:solidFill>
                <a:schemeClr val="tx2">
                  <a:lumMod val="50000"/>
                </a:schemeClr>
              </a:solidFill>
              <a:latin typeface="Calibri"/>
            </a:endParaRPr>
          </a:p>
          <a:p>
            <a:pPr marL="0" marR="0" lvl="0" indent="0" algn="l" defTabSz="914400" rtl="0" eaLnBrk="0" fontAlgn="base" latinLnBrk="0" hangingPunct="0">
              <a:lnSpc>
                <a:spcPct val="100000"/>
              </a:lnSpc>
              <a:spcBef>
                <a:spcPct val="20000"/>
              </a:spcBef>
              <a:spcAft>
                <a:spcPct val="0"/>
              </a:spcAft>
              <a:buClrTx/>
              <a:buSzTx/>
              <a:buNone/>
              <a:tabLst/>
              <a:defRPr/>
            </a:pPr>
            <a:r>
              <a:rPr kumimoji="0" lang="es-ES" sz="2000" b="0" i="0" u="none" strike="noStrike" kern="1200" cap="none" spc="0" normalizeH="0" baseline="0" noProof="0" dirty="0" smtClean="0">
                <a:ln>
                  <a:noFill/>
                </a:ln>
                <a:solidFill>
                  <a:sysClr val="windowText" lastClr="000000"/>
                </a:solidFill>
                <a:effectLst/>
                <a:uLnTx/>
                <a:uFillTx/>
                <a:latin typeface="Calibri"/>
                <a:ea typeface="+mn-ea"/>
                <a:cs typeface="+mn-cs"/>
              </a:rPr>
              <a:t>Disparidad </a:t>
            </a:r>
            <a:r>
              <a:rPr kumimoji="0" lang="es-ES" sz="2000" b="0" i="0" u="none" strike="noStrike" kern="1200" cap="none" spc="0" normalizeH="0" baseline="0" noProof="0" dirty="0">
                <a:ln>
                  <a:noFill/>
                </a:ln>
                <a:solidFill>
                  <a:sysClr val="windowText" lastClr="000000"/>
                </a:solidFill>
                <a:effectLst/>
                <a:uLnTx/>
                <a:uFillTx/>
                <a:latin typeface="Calibri"/>
                <a:ea typeface="+mn-ea"/>
                <a:cs typeface="+mn-cs"/>
              </a:rPr>
              <a:t>en niveles de consumo y pobreza energética entre hogares con diferente poder adquisitivo</a:t>
            </a:r>
          </a:p>
          <a:p>
            <a:pPr marL="457200" marR="0" lvl="1"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s-E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2" name="Imagen 1"/>
          <p:cNvPicPr>
            <a:picLocks noChangeAspect="1"/>
          </p:cNvPicPr>
          <p:nvPr/>
        </p:nvPicPr>
        <p:blipFill rotWithShape="1">
          <a:blip r:embed="rId3"/>
          <a:srcRect l="12675" t="25593" r="13719" b="7470"/>
          <a:stretch/>
        </p:blipFill>
        <p:spPr>
          <a:xfrm>
            <a:off x="416224" y="2132856"/>
            <a:ext cx="8136904" cy="4160221"/>
          </a:xfrm>
          <a:prstGeom prst="rect">
            <a:avLst/>
          </a:prstGeom>
        </p:spPr>
      </p:pic>
    </p:spTree>
    <p:extLst>
      <p:ext uri="{BB962C8B-B14F-4D97-AF65-F5344CB8AC3E}">
        <p14:creationId xmlns:p14="http://schemas.microsoft.com/office/powerpoint/2010/main" val="2005742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4 CuadroTexto"/>
          <p:cNvSpPr txBox="1"/>
          <p:nvPr/>
        </p:nvSpPr>
        <p:spPr>
          <a:xfrm>
            <a:off x="-2003425" y="172380"/>
            <a:ext cx="8064500" cy="461962"/>
          </a:xfrm>
          <a:prstGeom prst="rect">
            <a:avLst/>
          </a:prstGeom>
          <a:noFill/>
        </p:spPr>
        <p:txBody>
          <a:bodyPr>
            <a:spAutoFit/>
          </a:bodyPr>
          <a:lstStyle/>
          <a:p>
            <a:pPr algn="ctr" defTabSz="913490" fontAlgn="auto">
              <a:spcBef>
                <a:spcPts val="0"/>
              </a:spcBef>
              <a:spcAft>
                <a:spcPts val="0"/>
              </a:spcAft>
              <a:defRPr/>
            </a:pPr>
            <a:r>
              <a:rPr lang="es-ES" sz="2400" b="1" dirty="0">
                <a:solidFill>
                  <a:schemeClr val="bg1"/>
                </a:solidFill>
                <a:latin typeface="Arial" pitchFamily="34" charset="0"/>
                <a:cs typeface="Arial" pitchFamily="34" charset="0"/>
              </a:rPr>
              <a:t>Factores de origen</a:t>
            </a:r>
            <a:endParaRPr lang="es-ES" sz="2400" dirty="0">
              <a:solidFill>
                <a:schemeClr val="bg1"/>
              </a:solidFill>
              <a:latin typeface="Arial" pitchFamily="34" charset="0"/>
              <a:cs typeface="Arial" pitchFamily="34" charset="0"/>
            </a:endParaRPr>
          </a:p>
        </p:txBody>
      </p:sp>
      <p:sp>
        <p:nvSpPr>
          <p:cNvPr id="3" name="CuadroTexto 2"/>
          <p:cNvSpPr txBox="1"/>
          <p:nvPr/>
        </p:nvSpPr>
        <p:spPr>
          <a:xfrm>
            <a:off x="5693396" y="4278813"/>
            <a:ext cx="2944224" cy="1846659"/>
          </a:xfrm>
          <a:prstGeom prst="rect">
            <a:avLst/>
          </a:prstGeom>
          <a:noFill/>
        </p:spPr>
        <p:txBody>
          <a:bodyPr wrap="square" rtlCol="0">
            <a:spAutoFit/>
          </a:bodyPr>
          <a:lstStyle/>
          <a:p>
            <a:pPr algn="ctr"/>
            <a:r>
              <a:rPr lang="es-ES" sz="1600" dirty="0">
                <a:ea typeface="Calibri" panose="020F0502020204030204" pitchFamily="34" charset="0"/>
              </a:rPr>
              <a:t>Los incrementos sufridos en el precio de estos suministros en este periodo son el </a:t>
            </a:r>
            <a:r>
              <a:rPr lang="es-ES" sz="1600" b="1" dirty="0">
                <a:ea typeface="Calibri" panose="020F0502020204030204" pitchFamily="34" charset="0"/>
              </a:rPr>
              <a:t>tercero mayor de la UE28 </a:t>
            </a:r>
            <a:r>
              <a:rPr lang="es-ES" sz="1600" dirty="0">
                <a:ea typeface="Calibri" panose="020F0502020204030204" pitchFamily="34" charset="0"/>
              </a:rPr>
              <a:t>en la electricidad  y </a:t>
            </a:r>
            <a:r>
              <a:rPr lang="es-ES" sz="1600" b="1" dirty="0">
                <a:ea typeface="Calibri" panose="020F0502020204030204" pitchFamily="34" charset="0"/>
              </a:rPr>
              <a:t>el primero</a:t>
            </a:r>
            <a:r>
              <a:rPr lang="es-ES" sz="1600" dirty="0">
                <a:ea typeface="Calibri" panose="020F0502020204030204" pitchFamily="34" charset="0"/>
              </a:rPr>
              <a:t> en el caso del gas natural</a:t>
            </a:r>
          </a:p>
          <a:p>
            <a:pPr algn="ctr"/>
            <a:endParaRPr lang="es-ES" b="1" dirty="0"/>
          </a:p>
        </p:txBody>
      </p:sp>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256589" y="4005064"/>
            <a:ext cx="4749767" cy="2571620"/>
          </a:xfrm>
          <a:prstGeom prst="rect">
            <a:avLst/>
          </a:prstGeom>
        </p:spPr>
      </p:pic>
      <p:sp>
        <p:nvSpPr>
          <p:cNvPr id="10" name="Rectángulo 9"/>
          <p:cNvSpPr/>
          <p:nvPr/>
        </p:nvSpPr>
        <p:spPr>
          <a:xfrm>
            <a:off x="2274605" y="4284695"/>
            <a:ext cx="2103461" cy="461665"/>
          </a:xfrm>
          <a:prstGeom prst="rect">
            <a:avLst/>
          </a:prstGeom>
        </p:spPr>
        <p:txBody>
          <a:bodyPr wrap="none">
            <a:spAutoFit/>
          </a:bodyPr>
          <a:lstStyle/>
          <a:p>
            <a:pPr lvl="1">
              <a:buClr>
                <a:srgbClr val="0070C0"/>
              </a:buClr>
            </a:pPr>
            <a:r>
              <a:rPr lang="es-ES" sz="2400" b="1" dirty="0">
                <a:solidFill>
                  <a:schemeClr val="tx2">
                    <a:lumMod val="50000"/>
                  </a:schemeClr>
                </a:solidFill>
              </a:rPr>
              <a:t>Gas natural</a:t>
            </a:r>
          </a:p>
        </p:txBody>
      </p:sp>
      <p:pic>
        <p:nvPicPr>
          <p:cNvPr id="11" name="Imagen 10"/>
          <p:cNvPicPr/>
          <p:nvPr/>
        </p:nvPicPr>
        <p:blipFill>
          <a:blip r:embed="rId4" cstate="print">
            <a:extLst>
              <a:ext uri="{28A0092B-C50C-407E-A947-70E740481C1C}">
                <a14:useLocalDpi xmlns:a14="http://schemas.microsoft.com/office/drawing/2010/main" val="0"/>
              </a:ext>
            </a:extLst>
          </a:blip>
          <a:stretch>
            <a:fillRect/>
          </a:stretch>
        </p:blipFill>
        <p:spPr>
          <a:xfrm>
            <a:off x="256589" y="1078328"/>
            <a:ext cx="5016721" cy="2482749"/>
          </a:xfrm>
          <a:prstGeom prst="rect">
            <a:avLst/>
          </a:prstGeom>
        </p:spPr>
      </p:pic>
      <p:sp>
        <p:nvSpPr>
          <p:cNvPr id="12" name="Rectángulo 11"/>
          <p:cNvSpPr/>
          <p:nvPr/>
        </p:nvSpPr>
        <p:spPr>
          <a:xfrm>
            <a:off x="2192165" y="1354447"/>
            <a:ext cx="2133918" cy="461665"/>
          </a:xfrm>
          <a:prstGeom prst="rect">
            <a:avLst/>
          </a:prstGeom>
        </p:spPr>
        <p:txBody>
          <a:bodyPr wrap="none">
            <a:spAutoFit/>
          </a:bodyPr>
          <a:lstStyle/>
          <a:p>
            <a:pPr lvl="1">
              <a:buClr>
                <a:srgbClr val="0070C0"/>
              </a:buClr>
            </a:pPr>
            <a:r>
              <a:rPr lang="es-ES" sz="2400" b="1" dirty="0">
                <a:solidFill>
                  <a:schemeClr val="tx2">
                    <a:lumMod val="50000"/>
                  </a:schemeClr>
                </a:solidFill>
              </a:rPr>
              <a:t>Electricidad</a:t>
            </a:r>
          </a:p>
        </p:txBody>
      </p:sp>
      <p:sp>
        <p:nvSpPr>
          <p:cNvPr id="13" name="Rectángulo 12"/>
          <p:cNvSpPr/>
          <p:nvPr/>
        </p:nvSpPr>
        <p:spPr>
          <a:xfrm>
            <a:off x="5693395" y="1354447"/>
            <a:ext cx="2944225" cy="1815882"/>
          </a:xfrm>
          <a:prstGeom prst="rect">
            <a:avLst/>
          </a:prstGeom>
        </p:spPr>
        <p:txBody>
          <a:bodyPr wrap="square">
            <a:spAutoFit/>
          </a:bodyPr>
          <a:lstStyle/>
          <a:p>
            <a:pPr algn="ctr"/>
            <a:r>
              <a:rPr lang="es-ES" sz="1600" dirty="0">
                <a:ea typeface="Calibri" panose="020F0502020204030204" pitchFamily="34" charset="0"/>
              </a:rPr>
              <a:t>Gráficos que muestran el </a:t>
            </a:r>
            <a:r>
              <a:rPr lang="es-ES" sz="1600" b="1" dirty="0">
                <a:ea typeface="Calibri" panose="020F0502020204030204" pitchFamily="34" charset="0"/>
              </a:rPr>
              <a:t>porcentaje de incremento </a:t>
            </a:r>
            <a:r>
              <a:rPr lang="es-ES" sz="1600" dirty="0">
                <a:ea typeface="Calibri" panose="020F0502020204030204" pitchFamily="34" charset="0"/>
              </a:rPr>
              <a:t>de los precios de la electricidad y el gas natural </a:t>
            </a:r>
            <a:r>
              <a:rPr lang="es-ES" sz="1600" u="sng" dirty="0">
                <a:ea typeface="Calibri" panose="020F0502020204030204" pitchFamily="34" charset="0"/>
              </a:rPr>
              <a:t>incluyendo todos los impuestos</a:t>
            </a:r>
            <a:r>
              <a:rPr lang="es-ES" sz="1600" dirty="0">
                <a:ea typeface="Calibri" panose="020F0502020204030204" pitchFamily="34" charset="0"/>
              </a:rPr>
              <a:t> para el consumidor doméstico promedio medido (PPS/</a:t>
            </a:r>
            <a:r>
              <a:rPr lang="es-ES" sz="1600" dirty="0" err="1">
                <a:ea typeface="Calibri" panose="020F0502020204030204" pitchFamily="34" charset="0"/>
              </a:rPr>
              <a:t>kWh</a:t>
            </a:r>
            <a:r>
              <a:rPr lang="es-ES" sz="1600" dirty="0">
                <a:ea typeface="Calibri" panose="020F0502020204030204" pitchFamily="34" charset="0"/>
              </a:rPr>
              <a:t>), UE28, 2008-2016</a:t>
            </a:r>
          </a:p>
        </p:txBody>
      </p:sp>
    </p:spTree>
    <p:extLst>
      <p:ext uri="{BB962C8B-B14F-4D97-AF65-F5344CB8AC3E}">
        <p14:creationId xmlns:p14="http://schemas.microsoft.com/office/powerpoint/2010/main" val="1943794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4 CuadroTexto"/>
          <p:cNvSpPr txBox="1"/>
          <p:nvPr/>
        </p:nvSpPr>
        <p:spPr>
          <a:xfrm>
            <a:off x="-2003425" y="172380"/>
            <a:ext cx="8064500" cy="461962"/>
          </a:xfrm>
          <a:prstGeom prst="rect">
            <a:avLst/>
          </a:prstGeom>
          <a:noFill/>
        </p:spPr>
        <p:txBody>
          <a:bodyPr>
            <a:spAutoFit/>
          </a:bodyPr>
          <a:lstStyle/>
          <a:p>
            <a:pPr algn="ctr" defTabSz="913490" fontAlgn="auto">
              <a:spcBef>
                <a:spcPts val="0"/>
              </a:spcBef>
              <a:spcAft>
                <a:spcPts val="0"/>
              </a:spcAft>
              <a:defRPr/>
            </a:pPr>
            <a:r>
              <a:rPr lang="es-ES" sz="2400" b="1" dirty="0">
                <a:solidFill>
                  <a:schemeClr val="bg1"/>
                </a:solidFill>
                <a:latin typeface="Arial" pitchFamily="34" charset="0"/>
                <a:cs typeface="Arial" pitchFamily="34" charset="0"/>
              </a:rPr>
              <a:t>Factores de origen</a:t>
            </a:r>
            <a:endParaRPr lang="es-ES" sz="2400" dirty="0">
              <a:solidFill>
                <a:schemeClr val="bg1"/>
              </a:solidFill>
              <a:latin typeface="Arial" pitchFamily="34" charset="0"/>
              <a:cs typeface="Arial" pitchFamily="34" charset="0"/>
            </a:endParaRPr>
          </a:p>
        </p:txBody>
      </p:sp>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996" y="2801738"/>
            <a:ext cx="6192688" cy="3483387"/>
          </a:xfrm>
          <a:prstGeom prst="rect">
            <a:avLst/>
          </a:prstGeom>
          <a:ln>
            <a:noFill/>
          </a:ln>
          <a:effectLst>
            <a:softEdge rad="112500"/>
          </a:effectLst>
        </p:spPr>
      </p:pic>
      <p:sp>
        <p:nvSpPr>
          <p:cNvPr id="19" name="Content Placeholder 2"/>
          <p:cNvSpPr txBox="1">
            <a:spLocks/>
          </p:cNvSpPr>
          <p:nvPr/>
        </p:nvSpPr>
        <p:spPr bwMode="auto">
          <a:xfrm>
            <a:off x="395536" y="1196752"/>
            <a:ext cx="830160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defRPr/>
            </a:pPr>
            <a:r>
              <a:rPr kumimoji="0" lang="es-ES" sz="2400" b="0" i="0" u="none" strike="noStrike" kern="1200" cap="none" spc="0" normalizeH="0" baseline="0" noProof="0" dirty="0">
                <a:ln>
                  <a:noFill/>
                </a:ln>
                <a:solidFill>
                  <a:schemeClr val="tx2">
                    <a:lumMod val="50000"/>
                  </a:schemeClr>
                </a:solidFill>
                <a:effectLst/>
                <a:uLnTx/>
                <a:uFillTx/>
                <a:latin typeface="Calibri"/>
                <a:ea typeface="+mn-ea"/>
                <a:cs typeface="+mn-cs"/>
              </a:rPr>
              <a:t>El parque de viviendas de España está compuesto por cerca de </a:t>
            </a:r>
            <a:r>
              <a:rPr kumimoji="0" lang="es-ES" sz="2400" b="1" i="0" u="none" strike="noStrike" kern="1200" cap="none" spc="0" normalizeH="0" baseline="0" noProof="0" dirty="0">
                <a:ln>
                  <a:noFill/>
                </a:ln>
                <a:solidFill>
                  <a:schemeClr val="tx2">
                    <a:lumMod val="50000"/>
                  </a:schemeClr>
                </a:solidFill>
                <a:effectLst/>
                <a:uLnTx/>
                <a:uFillTx/>
                <a:latin typeface="Calibri"/>
                <a:ea typeface="+mn-ea"/>
                <a:cs typeface="+mn-cs"/>
              </a:rPr>
              <a:t>25 millones de viviendas. </a:t>
            </a:r>
            <a:r>
              <a:rPr kumimoji="0" lang="es-ES" sz="2400" i="0" u="none" strike="noStrike" kern="1200" cap="none" spc="0" normalizeH="0" baseline="0" noProof="0" dirty="0">
                <a:ln>
                  <a:noFill/>
                </a:ln>
                <a:solidFill>
                  <a:schemeClr val="tx2">
                    <a:lumMod val="50000"/>
                  </a:schemeClr>
                </a:solidFill>
                <a:effectLst/>
                <a:uLnTx/>
                <a:uFillTx/>
                <a:latin typeface="Calibri"/>
                <a:ea typeface="+mn-ea"/>
                <a:cs typeface="+mn-cs"/>
              </a:rPr>
              <a:t>Es</a:t>
            </a:r>
            <a:r>
              <a:rPr kumimoji="0" lang="es-ES" sz="2400" b="0" i="0" u="none" strike="noStrike" kern="1200" cap="none" spc="0" normalizeH="0" baseline="0" noProof="0" dirty="0">
                <a:ln>
                  <a:noFill/>
                </a:ln>
                <a:solidFill>
                  <a:schemeClr val="tx2">
                    <a:lumMod val="50000"/>
                  </a:schemeClr>
                </a:solidFill>
                <a:effectLst/>
                <a:uLnTx/>
                <a:uFillTx/>
                <a:latin typeface="Calibri"/>
                <a:ea typeface="+mn-ea"/>
                <a:cs typeface="+mn-cs"/>
              </a:rPr>
              <a:t> responsable de un </a:t>
            </a:r>
            <a:r>
              <a:rPr kumimoji="0" lang="es-ES" sz="2400" b="1" i="0" u="none" strike="noStrike" kern="1200" cap="none" spc="0" normalizeH="0" baseline="0" noProof="0" dirty="0">
                <a:ln>
                  <a:noFill/>
                </a:ln>
                <a:solidFill>
                  <a:schemeClr val="tx2">
                    <a:lumMod val="50000"/>
                  </a:schemeClr>
                </a:solidFill>
                <a:effectLst/>
                <a:uLnTx/>
                <a:uFillTx/>
                <a:latin typeface="Calibri"/>
                <a:ea typeface="+mn-ea"/>
                <a:cs typeface="+mn-cs"/>
              </a:rPr>
              <a:t>17% del consumo final de energía</a:t>
            </a:r>
            <a:r>
              <a:rPr kumimoji="0" lang="es-ES" sz="2400" b="0" i="0" u="none" strike="noStrike" kern="1200" cap="none" spc="0" normalizeH="0" baseline="0" noProof="0" dirty="0">
                <a:ln>
                  <a:noFill/>
                </a:ln>
                <a:solidFill>
                  <a:schemeClr val="tx2">
                    <a:lumMod val="50000"/>
                  </a:schemeClr>
                </a:solidFill>
                <a:effectLst/>
                <a:uLnTx/>
                <a:uFillTx/>
                <a:latin typeface="Calibri"/>
                <a:ea typeface="+mn-ea"/>
                <a:cs typeface="+mn-cs"/>
              </a:rPr>
              <a:t> y del </a:t>
            </a:r>
            <a:r>
              <a:rPr kumimoji="0" lang="es-ES" sz="2400" b="1" i="0" u="none" strike="noStrike" kern="1200" cap="none" spc="0" normalizeH="0" baseline="0" noProof="0" dirty="0">
                <a:ln>
                  <a:noFill/>
                </a:ln>
                <a:solidFill>
                  <a:schemeClr val="tx2">
                    <a:lumMod val="50000"/>
                  </a:schemeClr>
                </a:solidFill>
                <a:effectLst/>
                <a:uLnTx/>
                <a:uFillTx/>
                <a:latin typeface="Calibri"/>
                <a:ea typeface="+mn-ea"/>
                <a:cs typeface="+mn-cs"/>
              </a:rPr>
              <a:t>25% de las emisiones de CO</a:t>
            </a:r>
            <a:r>
              <a:rPr kumimoji="0" lang="es-ES" sz="2400" b="1" i="0" u="none" strike="noStrike" kern="1200" cap="none" spc="0" normalizeH="0" baseline="-25000" noProof="0" dirty="0">
                <a:ln>
                  <a:noFill/>
                </a:ln>
                <a:solidFill>
                  <a:schemeClr val="tx2">
                    <a:lumMod val="50000"/>
                  </a:schemeClr>
                </a:solidFill>
                <a:effectLst/>
                <a:uLnTx/>
                <a:uFillTx/>
                <a:latin typeface="Calibri"/>
                <a:ea typeface="+mn-ea"/>
                <a:cs typeface="+mn-cs"/>
              </a:rPr>
              <a:t>2</a:t>
            </a:r>
            <a:r>
              <a:rPr kumimoji="0" lang="es-ES" sz="2400" b="1" i="0" u="none" strike="noStrike" kern="1200" cap="none" spc="0" normalizeH="0" baseline="0" noProof="0" dirty="0">
                <a:ln>
                  <a:noFill/>
                </a:ln>
                <a:solidFill>
                  <a:schemeClr val="tx2">
                    <a:lumMod val="50000"/>
                  </a:schemeClr>
                </a:solidFill>
                <a:effectLst/>
                <a:uLnTx/>
                <a:uFillTx/>
                <a:latin typeface="Calibri"/>
                <a:ea typeface="+mn-ea"/>
                <a:cs typeface="+mn-cs"/>
              </a:rPr>
              <a:t> </a:t>
            </a:r>
            <a:r>
              <a:rPr kumimoji="0" lang="es-ES" sz="2400" b="0" i="0" u="none" strike="noStrike" kern="1200" cap="none" spc="0" normalizeH="0" baseline="0" noProof="0" dirty="0">
                <a:ln>
                  <a:noFill/>
                </a:ln>
                <a:solidFill>
                  <a:schemeClr val="tx2">
                    <a:lumMod val="50000"/>
                  </a:schemeClr>
                </a:solidFill>
                <a:effectLst/>
                <a:uLnTx/>
                <a:uFillTx/>
                <a:latin typeface="Calibri"/>
                <a:ea typeface="+mn-ea"/>
                <a:cs typeface="+mn-cs"/>
              </a:rPr>
              <a:t>del país. </a:t>
            </a:r>
          </a:p>
        </p:txBody>
      </p:sp>
    </p:spTree>
    <p:extLst>
      <p:ext uri="{BB962C8B-B14F-4D97-AF65-F5344CB8AC3E}">
        <p14:creationId xmlns:p14="http://schemas.microsoft.com/office/powerpoint/2010/main" val="3923537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4 CuadroTexto"/>
          <p:cNvSpPr txBox="1"/>
          <p:nvPr/>
        </p:nvSpPr>
        <p:spPr>
          <a:xfrm>
            <a:off x="-2003425" y="172380"/>
            <a:ext cx="8064500" cy="461962"/>
          </a:xfrm>
          <a:prstGeom prst="rect">
            <a:avLst/>
          </a:prstGeom>
          <a:noFill/>
        </p:spPr>
        <p:txBody>
          <a:bodyPr>
            <a:spAutoFit/>
          </a:bodyPr>
          <a:lstStyle/>
          <a:p>
            <a:pPr algn="ctr" defTabSz="913490" fontAlgn="auto">
              <a:spcBef>
                <a:spcPts val="0"/>
              </a:spcBef>
              <a:spcAft>
                <a:spcPts val="0"/>
              </a:spcAft>
              <a:defRPr/>
            </a:pPr>
            <a:r>
              <a:rPr lang="es-ES" sz="2400" b="1" dirty="0">
                <a:solidFill>
                  <a:schemeClr val="bg1"/>
                </a:solidFill>
                <a:latin typeface="Arial" pitchFamily="34" charset="0"/>
                <a:cs typeface="Arial" pitchFamily="34" charset="0"/>
              </a:rPr>
              <a:t>Factores de origen</a:t>
            </a:r>
            <a:endParaRPr lang="es-ES" sz="2400" dirty="0">
              <a:solidFill>
                <a:schemeClr val="bg1"/>
              </a:solidFill>
              <a:latin typeface="Arial" pitchFamily="34" charset="0"/>
              <a:cs typeface="Arial" pitchFamily="34" charset="0"/>
            </a:endParaRPr>
          </a:p>
        </p:txBody>
      </p:sp>
      <p:grpSp>
        <p:nvGrpSpPr>
          <p:cNvPr id="5" name="Grupo 4"/>
          <p:cNvGrpSpPr/>
          <p:nvPr/>
        </p:nvGrpSpPr>
        <p:grpSpPr>
          <a:xfrm>
            <a:off x="251520" y="1844824"/>
            <a:ext cx="8640960" cy="3879651"/>
            <a:chOff x="107503" y="1800819"/>
            <a:chExt cx="9145135" cy="4023667"/>
          </a:xfrm>
        </p:grpSpPr>
        <p:pic>
          <p:nvPicPr>
            <p:cNvPr id="6" name="Imagen 5"/>
            <p:cNvPicPr>
              <a:picLocks noChangeAspect="1"/>
            </p:cNvPicPr>
            <p:nvPr/>
          </p:nvPicPr>
          <p:blipFill rotWithShape="1">
            <a:blip r:embed="rId3"/>
            <a:srcRect l="27672" t="30516" r="23626" b="33192"/>
            <a:stretch/>
          </p:blipFill>
          <p:spPr>
            <a:xfrm>
              <a:off x="107503" y="1800819"/>
              <a:ext cx="9145135" cy="3831510"/>
            </a:xfrm>
            <a:prstGeom prst="rect">
              <a:avLst/>
            </a:prstGeom>
          </p:spPr>
        </p:pic>
        <p:sp>
          <p:nvSpPr>
            <p:cNvPr id="7" name="CuadroTexto 6"/>
            <p:cNvSpPr txBox="1"/>
            <p:nvPr/>
          </p:nvSpPr>
          <p:spPr>
            <a:xfrm>
              <a:off x="323528" y="5547487"/>
              <a:ext cx="4824536" cy="276999"/>
            </a:xfrm>
            <a:prstGeom prst="rect">
              <a:avLst/>
            </a:prstGeom>
            <a:noFill/>
          </p:spPr>
          <p:txBody>
            <a:bodyPr wrap="square" rtlCol="0">
              <a:spAutoFit/>
            </a:bodyPr>
            <a:lstStyle/>
            <a:p>
              <a:r>
                <a:rPr lang="es-ES" sz="1200" i="1" dirty="0"/>
                <a:t>Fuente: IDAE (2011)</a:t>
              </a:r>
            </a:p>
          </p:txBody>
        </p:sp>
      </p:grpSp>
      <p:sp>
        <p:nvSpPr>
          <p:cNvPr id="9" name="CuadroTexto 8"/>
          <p:cNvSpPr txBox="1"/>
          <p:nvPr/>
        </p:nvSpPr>
        <p:spPr>
          <a:xfrm>
            <a:off x="467544" y="1001924"/>
            <a:ext cx="7776864" cy="523220"/>
          </a:xfrm>
          <a:prstGeom prst="rect">
            <a:avLst/>
          </a:prstGeom>
          <a:noFill/>
        </p:spPr>
        <p:txBody>
          <a:bodyPr wrap="square" rtlCol="0">
            <a:spAutoFit/>
          </a:bodyPr>
          <a:lstStyle/>
          <a:p>
            <a:r>
              <a:rPr lang="es-ES" sz="2800" b="1" dirty="0">
                <a:solidFill>
                  <a:schemeClr val="tx2">
                    <a:lumMod val="50000"/>
                  </a:schemeClr>
                </a:solidFill>
              </a:rPr>
              <a:t>¿Sabemos cómo consumimos?</a:t>
            </a:r>
          </a:p>
        </p:txBody>
      </p:sp>
    </p:spTree>
    <p:extLst>
      <p:ext uri="{BB962C8B-B14F-4D97-AF65-F5344CB8AC3E}">
        <p14:creationId xmlns:p14="http://schemas.microsoft.com/office/powerpoint/2010/main" val="3625706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10264</TotalTime>
  <Words>2258</Words>
  <Application>Microsoft Office PowerPoint</Application>
  <PresentationFormat>On-screen Show (4:3)</PresentationFormat>
  <Paragraphs>404</Paragraphs>
  <Slides>29</Slides>
  <Notes>22</Notes>
  <HiddenSlides>4</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Galicia en contexto</vt:lpstr>
      <vt:lpstr>PowerPoint Presentation</vt:lpstr>
      <vt:lpstr>Medidas Estatales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carlos.pesque</dc:creator>
  <cp:lastModifiedBy>user</cp:lastModifiedBy>
  <cp:revision>581</cp:revision>
  <dcterms:created xsi:type="dcterms:W3CDTF">2015-10-05T11:16:57Z</dcterms:created>
  <dcterms:modified xsi:type="dcterms:W3CDTF">2019-12-17T07:30:24Z</dcterms:modified>
</cp:coreProperties>
</file>