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7" r:id="rId1"/>
  </p:sldMasterIdLst>
  <p:notesMasterIdLst>
    <p:notesMasterId r:id="rId57"/>
  </p:notesMasterIdLst>
  <p:handoutMasterIdLst>
    <p:handoutMasterId r:id="rId58"/>
  </p:handoutMasterIdLst>
  <p:sldIdLst>
    <p:sldId id="662" r:id="rId2"/>
    <p:sldId id="639" r:id="rId3"/>
    <p:sldId id="598" r:id="rId4"/>
    <p:sldId id="599" r:id="rId5"/>
    <p:sldId id="600" r:id="rId6"/>
    <p:sldId id="651" r:id="rId7"/>
    <p:sldId id="601" r:id="rId8"/>
    <p:sldId id="652" r:id="rId9"/>
    <p:sldId id="602" r:id="rId10"/>
    <p:sldId id="653" r:id="rId11"/>
    <p:sldId id="628" r:id="rId12"/>
    <p:sldId id="654" r:id="rId13"/>
    <p:sldId id="663" r:id="rId14"/>
    <p:sldId id="664" r:id="rId15"/>
    <p:sldId id="669" r:id="rId16"/>
    <p:sldId id="670" r:id="rId17"/>
    <p:sldId id="665" r:id="rId18"/>
    <p:sldId id="666" r:id="rId19"/>
    <p:sldId id="668" r:id="rId20"/>
    <p:sldId id="674" r:id="rId21"/>
    <p:sldId id="675" r:id="rId22"/>
    <p:sldId id="677" r:id="rId23"/>
    <p:sldId id="681" r:id="rId24"/>
    <p:sldId id="682" r:id="rId25"/>
    <p:sldId id="714" r:id="rId26"/>
    <p:sldId id="688" r:id="rId27"/>
    <p:sldId id="689" r:id="rId28"/>
    <p:sldId id="716" r:id="rId29"/>
    <p:sldId id="717" r:id="rId30"/>
    <p:sldId id="704" r:id="rId31"/>
    <p:sldId id="705" r:id="rId32"/>
    <p:sldId id="706" r:id="rId33"/>
    <p:sldId id="707" r:id="rId34"/>
    <p:sldId id="604" r:id="rId35"/>
    <p:sldId id="622" r:id="rId36"/>
    <p:sldId id="605" r:id="rId37"/>
    <p:sldId id="623" r:id="rId38"/>
    <p:sldId id="606" r:id="rId39"/>
    <p:sldId id="657" r:id="rId40"/>
    <p:sldId id="658" r:id="rId41"/>
    <p:sldId id="607" r:id="rId42"/>
    <p:sldId id="624" r:id="rId43"/>
    <p:sldId id="608" r:id="rId44"/>
    <p:sldId id="612" r:id="rId45"/>
    <p:sldId id="618" r:id="rId46"/>
    <p:sldId id="609" r:id="rId47"/>
    <p:sldId id="626" r:id="rId48"/>
    <p:sldId id="611" r:id="rId49"/>
    <p:sldId id="627" r:id="rId50"/>
    <p:sldId id="613" r:id="rId51"/>
    <p:sldId id="614" r:id="rId52"/>
    <p:sldId id="615" r:id="rId53"/>
    <p:sldId id="616" r:id="rId54"/>
    <p:sldId id="621" r:id="rId55"/>
    <p:sldId id="661" r:id="rId5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is Jiménez Meneses" initials="LJ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1B1B"/>
    <a:srgbClr val="9A1A35"/>
    <a:srgbClr val="9B1515"/>
    <a:srgbClr val="D2DFEE"/>
    <a:srgbClr val="DBE5F1"/>
    <a:srgbClr val="A0172B"/>
    <a:srgbClr val="C5D5E9"/>
    <a:srgbClr val="A9C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3759" autoAdjust="0"/>
  </p:normalViewPr>
  <p:slideViewPr>
    <p:cSldViewPr>
      <p:cViewPr>
        <p:scale>
          <a:sx n="95" d="100"/>
          <a:sy n="95" d="100"/>
        </p:scale>
        <p:origin x="-450" y="-408"/>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322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suario invitado" userId="S::urn:spo:anon#a106a64c4b9bd908d81e0db6ec9547b98226f6babc50631a229173b4f24af54f::" providerId="AD" clId="Web-{BE215FE5-39F8-579E-004D-F43BFAAC83CE}"/>
    <pc:docChg chg="addSld delSld modSld">
      <pc:chgData name="Usuario invitado" userId="S::urn:spo:anon#a106a64c4b9bd908d81e0db6ec9547b98226f6babc50631a229173b4f24af54f::" providerId="AD" clId="Web-{BE215FE5-39F8-579E-004D-F43BFAAC83CE}" dt="2018-12-11T22:57:26.214" v="8"/>
      <pc:docMkLst>
        <pc:docMk/>
      </pc:docMkLst>
      <pc:sldChg chg="delSp modSp del">
        <pc:chgData name="Usuario invitado" userId="S::urn:spo:anon#a106a64c4b9bd908d81e0db6ec9547b98226f6babc50631a229173b4f24af54f::" providerId="AD" clId="Web-{BE215FE5-39F8-579E-004D-F43BFAAC83CE}" dt="2018-12-11T22:57:26.214" v="8"/>
        <pc:sldMkLst>
          <pc:docMk/>
          <pc:sldMk cId="474082247" sldId="592"/>
        </pc:sldMkLst>
        <pc:picChg chg="del mod">
          <ac:chgData name="Usuario invitado" userId="S::urn:spo:anon#a106a64c4b9bd908d81e0db6ec9547b98226f6babc50631a229173b4f24af54f::" providerId="AD" clId="Web-{BE215FE5-39F8-579E-004D-F43BFAAC83CE}" dt="2018-12-11T22:56:00.448" v="3"/>
          <ac:picMkLst>
            <pc:docMk/>
            <pc:sldMk cId="474082247" sldId="592"/>
            <ac:picMk id="2" creationId="{00000000-0000-0000-0000-000000000000}"/>
          </ac:picMkLst>
        </pc:picChg>
      </pc:sldChg>
      <pc:sldChg chg="modSp add replId addAnim modAnim">
        <pc:chgData name="Usuario invitado" userId="S::urn:spo:anon#a106a64c4b9bd908d81e0db6ec9547b98226f6babc50631a229173b4f24af54f::" providerId="AD" clId="Web-{BE215FE5-39F8-579E-004D-F43BFAAC83CE}" dt="2018-12-11T22:57:23.995" v="7" actId="1076"/>
        <pc:sldMkLst>
          <pc:docMk/>
          <pc:sldMk cId="2139624523" sldId="652"/>
        </pc:sldMkLst>
        <pc:picChg chg="mod">
          <ac:chgData name="Usuario invitado" userId="S::urn:spo:anon#a106a64c4b9bd908d81e0db6ec9547b98226f6babc50631a229173b4f24af54f::" providerId="AD" clId="Web-{BE215FE5-39F8-579E-004D-F43BFAAC83CE}" dt="2018-12-11T22:57:23.995" v="7" actId="1076"/>
          <ac:picMkLst>
            <pc:docMk/>
            <pc:sldMk cId="2139624523" sldId="652"/>
            <ac:picMk id="2" creationId="{00000000-0000-0000-0000-000000000000}"/>
          </ac:picMkLst>
        </pc:picChg>
      </pc:sldChg>
    </pc:docChg>
  </pc:docChgLst>
  <pc:docChgLst>
    <pc:chgData name="Usuario invitado" userId="S::urn:spo:anon#a106a64c4b9bd908d81e0db6ec9547b98226f6babc50631a229173b4f24af54f::" providerId="AD" clId="Web-{225E7000-AE68-5B9E-F7FA-EF793A5587D3}"/>
    <pc:docChg chg="modSld sldOrd">
      <pc:chgData name="Usuario invitado" userId="S::urn:spo:anon#a106a64c4b9bd908d81e0db6ec9547b98226f6babc50631a229173b4f24af54f::" providerId="AD" clId="Web-{225E7000-AE68-5B9E-F7FA-EF793A5587D3}" dt="2018-12-11T11:33:46.593" v="17"/>
      <pc:docMkLst>
        <pc:docMk/>
      </pc:docMkLst>
      <pc:sldChg chg="modSp">
        <pc:chgData name="Usuario invitado" userId="S::urn:spo:anon#a106a64c4b9bd908d81e0db6ec9547b98226f6babc50631a229173b4f24af54f::" providerId="AD" clId="Web-{225E7000-AE68-5B9E-F7FA-EF793A5587D3}" dt="2018-12-11T09:08:10.321" v="13" actId="20577"/>
        <pc:sldMkLst>
          <pc:docMk/>
          <pc:sldMk cId="2041632335" sldId="590"/>
        </pc:sldMkLst>
        <pc:spChg chg="mod">
          <ac:chgData name="Usuario invitado" userId="S::urn:spo:anon#a106a64c4b9bd908d81e0db6ec9547b98226f6babc50631a229173b4f24af54f::" providerId="AD" clId="Web-{225E7000-AE68-5B9E-F7FA-EF793A5587D3}" dt="2018-12-11T09:08:10.321" v="13" actId="20577"/>
          <ac:spMkLst>
            <pc:docMk/>
            <pc:sldMk cId="2041632335" sldId="590"/>
            <ac:spMk id="8" creationId="{00000000-0000-0000-0000-000000000000}"/>
          </ac:spMkLst>
        </pc:spChg>
      </pc:sldChg>
      <pc:sldChg chg="modSp">
        <pc:chgData name="Usuario invitado" userId="S::urn:spo:anon#a106a64c4b9bd908d81e0db6ec9547b98226f6babc50631a229173b4f24af54f::" providerId="AD" clId="Web-{225E7000-AE68-5B9E-F7FA-EF793A5587D3}" dt="2018-12-11T08:35:29.926" v="4" actId="1076"/>
        <pc:sldMkLst>
          <pc:docMk/>
          <pc:sldMk cId="1869376010" sldId="647"/>
        </pc:sldMkLst>
        <pc:spChg chg="mod">
          <ac:chgData name="Usuario invitado" userId="S::urn:spo:anon#a106a64c4b9bd908d81e0db6ec9547b98226f6babc50631a229173b4f24af54f::" providerId="AD" clId="Web-{225E7000-AE68-5B9E-F7FA-EF793A5587D3}" dt="2018-12-11T08:35:29.926" v="4" actId="1076"/>
          <ac:spMkLst>
            <pc:docMk/>
            <pc:sldMk cId="1869376010" sldId="647"/>
            <ac:spMk id="2" creationId="{00000000-0000-0000-0000-000000000000}"/>
          </ac:spMkLst>
        </pc:spChg>
      </pc:sldChg>
      <pc:sldChg chg="ord">
        <pc:chgData name="Usuario invitado" userId="S::urn:spo:anon#a106a64c4b9bd908d81e0db6ec9547b98226f6babc50631a229173b4f24af54f::" providerId="AD" clId="Web-{225E7000-AE68-5B9E-F7FA-EF793A5587D3}" dt="2018-12-11T11:33:46.593" v="17"/>
        <pc:sldMkLst>
          <pc:docMk/>
          <pc:sldMk cId="2647237520" sldId="64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2F4850-8927-4DAE-A9BB-1D3E4ECE54FB}" type="datetimeFigureOut">
              <a:rPr lang="es-ES" smtClean="0"/>
              <a:t>17/12/2019</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42D9BC-A7D3-447F-BBB3-5DCE39BE8A1A}" type="slidenum">
              <a:rPr lang="es-ES" smtClean="0"/>
              <a:t>‹Nº›</a:t>
            </a:fld>
            <a:endParaRPr lang="es-ES"/>
          </a:p>
        </p:txBody>
      </p:sp>
    </p:spTree>
    <p:extLst>
      <p:ext uri="{BB962C8B-B14F-4D97-AF65-F5344CB8AC3E}">
        <p14:creationId xmlns:p14="http://schemas.microsoft.com/office/powerpoint/2010/main" val="1758552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3AB3F9-C5F6-4EC4-AA19-89A4FFDECC92}" type="datetimeFigureOut">
              <a:rPr lang="es-ES" smtClean="0"/>
              <a:pPr/>
              <a:t>17/12/2019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6C02D-EF72-47C3-83C6-B2B2B5D99CB0}" type="slidenum">
              <a:rPr lang="es-ES" smtClean="0"/>
              <a:pPr/>
              <a:t>‹Nº›</a:t>
            </a:fld>
            <a:endParaRPr lang="es-ES"/>
          </a:p>
        </p:txBody>
      </p:sp>
    </p:spTree>
    <p:extLst>
      <p:ext uri="{BB962C8B-B14F-4D97-AF65-F5344CB8AC3E}">
        <p14:creationId xmlns:p14="http://schemas.microsoft.com/office/powerpoint/2010/main" val="284976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76C02D-EF72-47C3-83C6-B2B2B5D99CB0}" type="slidenum">
              <a:rPr lang="es-ES" smtClean="0"/>
              <a:pPr/>
              <a:t>4</a:t>
            </a:fld>
            <a:endParaRPr lang="es-ES"/>
          </a:p>
        </p:txBody>
      </p:sp>
    </p:spTree>
    <p:extLst>
      <p:ext uri="{BB962C8B-B14F-4D97-AF65-F5344CB8AC3E}">
        <p14:creationId xmlns:p14="http://schemas.microsoft.com/office/powerpoint/2010/main" val="385463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76C02D-EF72-47C3-83C6-B2B2B5D99CB0}" type="slidenum">
              <a:rPr lang="es-ES" smtClean="0"/>
              <a:pPr/>
              <a:t>5</a:t>
            </a:fld>
            <a:endParaRPr lang="es-ES"/>
          </a:p>
        </p:txBody>
      </p:sp>
    </p:spTree>
    <p:extLst>
      <p:ext uri="{BB962C8B-B14F-4D97-AF65-F5344CB8AC3E}">
        <p14:creationId xmlns:p14="http://schemas.microsoft.com/office/powerpoint/2010/main" val="3382301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76C02D-EF72-47C3-83C6-B2B2B5D99CB0}" type="slidenum">
              <a:rPr lang="es-ES" smtClean="0"/>
              <a:pPr/>
              <a:t>6</a:t>
            </a:fld>
            <a:endParaRPr lang="es-ES"/>
          </a:p>
        </p:txBody>
      </p:sp>
    </p:spTree>
    <p:extLst>
      <p:ext uri="{BB962C8B-B14F-4D97-AF65-F5344CB8AC3E}">
        <p14:creationId xmlns:p14="http://schemas.microsoft.com/office/powerpoint/2010/main" val="89280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76C02D-EF72-47C3-83C6-B2B2B5D99CB0}" type="slidenum">
              <a:rPr lang="es-ES" smtClean="0"/>
              <a:pPr/>
              <a:t>7</a:t>
            </a:fld>
            <a:endParaRPr lang="es-ES"/>
          </a:p>
        </p:txBody>
      </p:sp>
    </p:spTree>
    <p:extLst>
      <p:ext uri="{BB962C8B-B14F-4D97-AF65-F5344CB8AC3E}">
        <p14:creationId xmlns:p14="http://schemas.microsoft.com/office/powerpoint/2010/main" val="357818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76C02D-EF72-47C3-83C6-B2B2B5D99CB0}" type="slidenum">
              <a:rPr lang="es-ES" smtClean="0"/>
              <a:pPr/>
              <a:t>8</a:t>
            </a:fld>
            <a:endParaRPr lang="es-ES"/>
          </a:p>
        </p:txBody>
      </p:sp>
    </p:spTree>
    <p:extLst>
      <p:ext uri="{BB962C8B-B14F-4D97-AF65-F5344CB8AC3E}">
        <p14:creationId xmlns:p14="http://schemas.microsoft.com/office/powerpoint/2010/main" val="2994456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76C02D-EF72-47C3-83C6-B2B2B5D99CB0}" type="slidenum">
              <a:rPr lang="es-ES" smtClean="0"/>
              <a:pPr/>
              <a:t>9</a:t>
            </a:fld>
            <a:endParaRPr lang="es-ES"/>
          </a:p>
        </p:txBody>
      </p:sp>
    </p:spTree>
    <p:extLst>
      <p:ext uri="{BB962C8B-B14F-4D97-AF65-F5344CB8AC3E}">
        <p14:creationId xmlns:p14="http://schemas.microsoft.com/office/powerpoint/2010/main" val="321376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76C02D-EF72-47C3-83C6-B2B2B5D99CB0}" type="slidenum">
              <a:rPr lang="es-ES" smtClean="0"/>
              <a:pPr/>
              <a:t>10</a:t>
            </a:fld>
            <a:endParaRPr lang="es-ES"/>
          </a:p>
        </p:txBody>
      </p:sp>
    </p:spTree>
    <p:extLst>
      <p:ext uri="{BB962C8B-B14F-4D97-AF65-F5344CB8AC3E}">
        <p14:creationId xmlns:p14="http://schemas.microsoft.com/office/powerpoint/2010/main" val="207501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76C02D-EF72-47C3-83C6-B2B2B5D99CB0}" type="slidenum">
              <a:rPr lang="es-ES" smtClean="0"/>
              <a:pPr/>
              <a:t>11</a:t>
            </a:fld>
            <a:endParaRPr lang="es-ES"/>
          </a:p>
        </p:txBody>
      </p:sp>
    </p:spTree>
    <p:extLst>
      <p:ext uri="{BB962C8B-B14F-4D97-AF65-F5344CB8AC3E}">
        <p14:creationId xmlns:p14="http://schemas.microsoft.com/office/powerpoint/2010/main" val="3716140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76C02D-EF72-47C3-83C6-B2B2B5D99CB0}" type="slidenum">
              <a:rPr lang="es-ES" smtClean="0"/>
              <a:pPr/>
              <a:t>12</a:t>
            </a:fld>
            <a:endParaRPr lang="es-ES"/>
          </a:p>
        </p:txBody>
      </p:sp>
    </p:spTree>
    <p:extLst>
      <p:ext uri="{BB962C8B-B14F-4D97-AF65-F5344CB8AC3E}">
        <p14:creationId xmlns:p14="http://schemas.microsoft.com/office/powerpoint/2010/main" val="385549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215069705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63389391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272537595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 single column text">
    <p:spTree>
      <p:nvGrpSpPr>
        <p:cNvPr id="1" name=""/>
        <p:cNvGrpSpPr/>
        <p:nvPr/>
      </p:nvGrpSpPr>
      <p:grpSpPr>
        <a:xfrm>
          <a:off x="0" y="0"/>
          <a:ext cx="0" cy="0"/>
          <a:chOff x="0" y="0"/>
          <a:chExt cx="0" cy="0"/>
        </a:xfrm>
      </p:grpSpPr>
      <p:sp>
        <p:nvSpPr>
          <p:cNvPr id="6" name="Sottotitolo 2"/>
          <p:cNvSpPr txBox="1">
            <a:spLocks/>
          </p:cNvSpPr>
          <p:nvPr userDrawn="1"/>
        </p:nvSpPr>
        <p:spPr>
          <a:xfrm>
            <a:off x="325440" y="1692278"/>
            <a:ext cx="8355012" cy="4283074"/>
          </a:xfrm>
          <a:prstGeom prst="rect">
            <a:avLst/>
          </a:prstGeom>
        </p:spPr>
        <p:txBody>
          <a:bodyPr lIns="91386" tIns="0" rIns="91386" bIns="45693"/>
          <a:lstStyle>
            <a:lvl1pPr marL="0" indent="0" algn="l" defTabSz="914400" rtl="0" eaLnBrk="1" latinLnBrk="0" hangingPunct="1">
              <a:lnSpc>
                <a:spcPts val="2800"/>
              </a:lnSpc>
              <a:spcBef>
                <a:spcPct val="20000"/>
              </a:spcBef>
              <a:buFont typeface="Arial" panose="020B0604020202020204" pitchFamily="34" charset="0"/>
              <a:buNone/>
              <a:defRPr sz="18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456928">
              <a:buFont typeface="Arial"/>
              <a:buNone/>
              <a:defRPr/>
            </a:pPr>
            <a:endParaRPr lang="it-IT" dirty="0">
              <a:solidFill>
                <a:prstClr val="black">
                  <a:tint val="75000"/>
                </a:prstClr>
              </a:solidFill>
              <a:cs typeface="Arial"/>
            </a:endParaRPr>
          </a:p>
        </p:txBody>
      </p:sp>
      <p:sp>
        <p:nvSpPr>
          <p:cNvPr id="7" name="Segnaposto numero diapositiva 6"/>
          <p:cNvSpPr>
            <a:spLocks noGrp="1"/>
          </p:cNvSpPr>
          <p:nvPr>
            <p:ph type="sldNum" sz="quarter" idx="12"/>
          </p:nvPr>
        </p:nvSpPr>
        <p:spPr>
          <a:xfrm>
            <a:off x="8172450" y="6356351"/>
            <a:ext cx="514350" cy="365125"/>
          </a:xfrm>
          <a:prstGeom prst="rect">
            <a:avLst/>
          </a:prstGeom>
        </p:spPr>
        <p:txBody>
          <a:bodyPr/>
          <a:lstStyle>
            <a:lvl1pPr algn="r">
              <a:defRPr sz="1200">
                <a:solidFill>
                  <a:srgbClr val="A8A9AD"/>
                </a:solidFill>
              </a:defRPr>
            </a:lvl1pPr>
          </a:lstStyle>
          <a:p>
            <a:pPr>
              <a:defRPr/>
            </a:pPr>
            <a:fld id="{200CA9A3-9FF2-47CF-8C5F-52462FBD7B1B}" type="slidenum">
              <a:rPr lang="it-IT"/>
              <a:pPr>
                <a:defRPr/>
              </a:pPr>
              <a:t>‹Nº›</a:t>
            </a:fld>
            <a:endParaRPr lang="it-IT"/>
          </a:p>
        </p:txBody>
      </p:sp>
      <p:sp>
        <p:nvSpPr>
          <p:cNvPr id="10" name="Titolo 1"/>
          <p:cNvSpPr>
            <a:spLocks noGrp="1"/>
          </p:cNvSpPr>
          <p:nvPr>
            <p:ph type="title" hasCustomPrompt="1"/>
          </p:nvPr>
        </p:nvSpPr>
        <p:spPr>
          <a:xfrm>
            <a:off x="1353601" y="443596"/>
            <a:ext cx="6418800" cy="480000"/>
          </a:xfrm>
          <a:prstGeom prst="rect">
            <a:avLst/>
          </a:prstGeom>
        </p:spPr>
        <p:txBody>
          <a:bodyPr lIns="91386" tIns="45693" rIns="91386" bIns="45693"/>
          <a:lstStyle>
            <a:lvl1pPr algn="l">
              <a:defRPr lang="it-IT" sz="2400" b="0" kern="1200" dirty="0">
                <a:solidFill>
                  <a:srgbClr val="0033A0"/>
                </a:solidFill>
                <a:latin typeface="Arial"/>
                <a:ea typeface="+mn-ea"/>
                <a:cs typeface="Arial"/>
              </a:defRPr>
            </a:lvl1pPr>
          </a:lstStyle>
          <a:p>
            <a:pPr lvl="0"/>
            <a:r>
              <a:rPr lang="it-IT" dirty="0" err="1"/>
              <a:t>Page</a:t>
            </a:r>
            <a:r>
              <a:rPr lang="it-IT" dirty="0"/>
              <a:t> Title</a:t>
            </a:r>
          </a:p>
        </p:txBody>
      </p:sp>
      <p:sp>
        <p:nvSpPr>
          <p:cNvPr id="11" name="Segnaposto testo 4"/>
          <p:cNvSpPr>
            <a:spLocks noGrp="1"/>
          </p:cNvSpPr>
          <p:nvPr>
            <p:ph type="body" sz="quarter" idx="11" hasCustomPrompt="1"/>
          </p:nvPr>
        </p:nvSpPr>
        <p:spPr>
          <a:xfrm>
            <a:off x="1353601" y="923651"/>
            <a:ext cx="6418800" cy="480000"/>
          </a:xfrm>
          <a:prstGeom prst="rect">
            <a:avLst/>
          </a:prstGeom>
        </p:spPr>
        <p:txBody>
          <a:bodyPr lIns="91386" tIns="45693" rIns="91386" bIns="45693"/>
          <a:lstStyle>
            <a:lvl1pPr marL="0" indent="0" algn="l" defTabSz="456928" rtl="0" eaLnBrk="1" latinLnBrk="0" hangingPunct="1">
              <a:lnSpc>
                <a:spcPts val="2799"/>
              </a:lnSpc>
              <a:spcBef>
                <a:spcPct val="0"/>
              </a:spcBef>
              <a:buNone/>
              <a:defRPr lang="it-IT" sz="2000" b="0" kern="1200" cap="none" baseline="0" dirty="0">
                <a:solidFill>
                  <a:srgbClr val="0033A0"/>
                </a:solidFill>
                <a:latin typeface="Arial"/>
                <a:ea typeface="+mj-ea"/>
                <a:cs typeface="Arial"/>
              </a:defRPr>
            </a:lvl1pPr>
            <a:lvl2pPr marL="456928" indent="0">
              <a:buNone/>
              <a:defRPr/>
            </a:lvl2pPr>
            <a:lvl3pPr marL="913852" indent="0">
              <a:buNone/>
              <a:defRPr/>
            </a:lvl3pPr>
            <a:lvl4pPr marL="1370781" indent="0">
              <a:buNone/>
              <a:defRPr/>
            </a:lvl4pPr>
            <a:lvl5pPr marL="1827706" indent="0">
              <a:buNone/>
              <a:defRPr/>
            </a:lvl5pPr>
          </a:lstStyle>
          <a:p>
            <a:pPr lvl="0"/>
            <a:r>
              <a:rPr lang="it-IT" dirty="0" err="1"/>
              <a:t>Subtitle</a:t>
            </a:r>
            <a:r>
              <a:rPr lang="it-IT" dirty="0"/>
              <a:t> (</a:t>
            </a:r>
            <a:r>
              <a:rPr lang="it-IT" dirty="0" err="1"/>
              <a:t>if</a:t>
            </a:r>
            <a:r>
              <a:rPr lang="it-IT" dirty="0"/>
              <a:t> </a:t>
            </a:r>
            <a:r>
              <a:rPr lang="it-IT" dirty="0" err="1"/>
              <a:t>any</a:t>
            </a:r>
            <a:r>
              <a:rPr lang="it-IT" dirty="0"/>
              <a:t>)</a:t>
            </a:r>
          </a:p>
        </p:txBody>
      </p:sp>
      <p:sp>
        <p:nvSpPr>
          <p:cNvPr id="12" name="Segnaposto testo 2"/>
          <p:cNvSpPr>
            <a:spLocks noGrp="1"/>
          </p:cNvSpPr>
          <p:nvPr>
            <p:ph type="body" sz="quarter" idx="10" hasCustomPrompt="1"/>
          </p:nvPr>
        </p:nvSpPr>
        <p:spPr>
          <a:xfrm>
            <a:off x="298678" y="2256000"/>
            <a:ext cx="8435272" cy="3957309"/>
          </a:xfrm>
          <a:prstGeom prst="rect">
            <a:avLst/>
          </a:prstGeom>
        </p:spPr>
        <p:txBody>
          <a:bodyPr lIns="91386" tIns="45693" rIns="91386" bIns="45693"/>
          <a:lstStyle>
            <a:lvl1pPr marL="0" indent="0">
              <a:lnSpc>
                <a:spcPts val="2799"/>
              </a:lnSpc>
              <a:buNone/>
              <a:defRPr sz="1800" baseline="0">
                <a:solidFill>
                  <a:srgbClr val="53565A"/>
                </a:solidFill>
                <a:latin typeface="Arial" panose="020B0604020202020204" pitchFamily="34" charset="0"/>
                <a:cs typeface="Arial" panose="020B0604020202020204" pitchFamily="34" charset="0"/>
              </a:defRPr>
            </a:lvl1pPr>
            <a:lvl2pPr marL="456928" indent="0">
              <a:buNone/>
              <a:defRPr sz="1800">
                <a:solidFill>
                  <a:srgbClr val="ADADAD"/>
                </a:solidFill>
                <a:latin typeface="Arial" panose="020B0604020202020204" pitchFamily="34" charset="0"/>
                <a:cs typeface="Arial" panose="020B0604020202020204" pitchFamily="34" charset="0"/>
              </a:defRPr>
            </a:lvl2pPr>
            <a:lvl3pPr marL="913852" indent="0">
              <a:buNone/>
              <a:defRPr sz="1800">
                <a:solidFill>
                  <a:srgbClr val="ADADAD"/>
                </a:solidFill>
                <a:latin typeface="Arial" panose="020B0604020202020204" pitchFamily="34" charset="0"/>
                <a:cs typeface="Arial" panose="020B0604020202020204" pitchFamily="34" charset="0"/>
              </a:defRPr>
            </a:lvl3pPr>
            <a:lvl4pPr marL="1370781" indent="0">
              <a:buNone/>
              <a:defRPr sz="1800">
                <a:solidFill>
                  <a:srgbClr val="ADADAD"/>
                </a:solidFill>
                <a:latin typeface="Arial" panose="020B0604020202020204" pitchFamily="34" charset="0"/>
                <a:cs typeface="Arial" panose="020B0604020202020204" pitchFamily="34" charset="0"/>
              </a:defRPr>
            </a:lvl4pPr>
            <a:lvl5pPr marL="1827706" indent="0">
              <a:buNone/>
              <a:defRPr sz="1800">
                <a:solidFill>
                  <a:srgbClr val="ADADAD"/>
                </a:solidFill>
                <a:latin typeface="Arial" panose="020B0604020202020204" pitchFamily="34" charset="0"/>
                <a:cs typeface="Arial" panose="020B0604020202020204" pitchFamily="34" charset="0"/>
              </a:defRPr>
            </a:lvl5pPr>
          </a:lstStyle>
          <a:p>
            <a:pPr lvl="0"/>
            <a:r>
              <a:rPr lang="it-IT" dirty="0"/>
              <a:t>Single </a:t>
            </a:r>
            <a:r>
              <a:rPr lang="it-IT" dirty="0" err="1"/>
              <a:t>column</a:t>
            </a:r>
            <a:r>
              <a:rPr lang="it-IT" dirty="0"/>
              <a:t> text</a:t>
            </a:r>
          </a:p>
        </p:txBody>
      </p:sp>
      <p:sp>
        <p:nvSpPr>
          <p:cNvPr id="13" name="CuadroTexto 12"/>
          <p:cNvSpPr txBox="1"/>
          <p:nvPr userDrawn="1"/>
        </p:nvSpPr>
        <p:spPr>
          <a:xfrm>
            <a:off x="323528" y="6515070"/>
            <a:ext cx="8424936"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Este material pertenece al programa de Voluntariado Energético realizado conjuntamente por </a:t>
            </a:r>
            <a:r>
              <a:rPr lang="es-ES" sz="1200" dirty="0" err="1">
                <a:latin typeface="Arial" panose="020B0604020202020204" pitchFamily="34" charset="0"/>
                <a:cs typeface="Arial" panose="020B0604020202020204" pitchFamily="34" charset="0"/>
              </a:rPr>
              <a:t>Ecodes</a:t>
            </a:r>
            <a:r>
              <a:rPr lang="es-ES" sz="1200" dirty="0">
                <a:latin typeface="Arial" panose="020B0604020202020204" pitchFamily="34" charset="0"/>
                <a:cs typeface="Arial" panose="020B0604020202020204" pitchFamily="34" charset="0"/>
              </a:rPr>
              <a:t> y Endesa</a:t>
            </a:r>
          </a:p>
        </p:txBody>
      </p:sp>
    </p:spTree>
    <p:extLst>
      <p:ext uri="{BB962C8B-B14F-4D97-AF65-F5344CB8AC3E}">
        <p14:creationId xmlns:p14="http://schemas.microsoft.com/office/powerpoint/2010/main" val="3428911518"/>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 single column text">
    <p:spTree>
      <p:nvGrpSpPr>
        <p:cNvPr id="1" name=""/>
        <p:cNvGrpSpPr/>
        <p:nvPr/>
      </p:nvGrpSpPr>
      <p:grpSpPr>
        <a:xfrm>
          <a:off x="0" y="0"/>
          <a:ext cx="0" cy="0"/>
          <a:chOff x="0" y="0"/>
          <a:chExt cx="0" cy="0"/>
        </a:xfrm>
      </p:grpSpPr>
      <p:sp>
        <p:nvSpPr>
          <p:cNvPr id="6" name="Sottotitolo 2"/>
          <p:cNvSpPr txBox="1">
            <a:spLocks/>
          </p:cNvSpPr>
          <p:nvPr userDrawn="1"/>
        </p:nvSpPr>
        <p:spPr>
          <a:xfrm>
            <a:off x="325438" y="1692275"/>
            <a:ext cx="8355012" cy="4283075"/>
          </a:xfrm>
          <a:prstGeom prst="rect">
            <a:avLst/>
          </a:prstGeom>
        </p:spPr>
        <p:txBody>
          <a:bodyPr tIns="0"/>
          <a:lstStyle>
            <a:lvl1pPr marL="0" indent="0" algn="l" defTabSz="914400" rtl="0" eaLnBrk="1" latinLnBrk="0" hangingPunct="1">
              <a:lnSpc>
                <a:spcPts val="2800"/>
              </a:lnSpc>
              <a:spcBef>
                <a:spcPct val="20000"/>
              </a:spcBef>
              <a:buFont typeface="Arial" panose="020B0604020202020204" pitchFamily="34" charset="0"/>
              <a:buNone/>
              <a:defRPr sz="18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457200">
              <a:buFont typeface="Arial"/>
              <a:buNone/>
              <a:defRPr/>
            </a:pPr>
            <a:endParaRPr lang="it-IT" dirty="0">
              <a:solidFill>
                <a:prstClr val="black">
                  <a:tint val="75000"/>
                </a:prstClr>
              </a:solidFill>
              <a:cs typeface="Arial"/>
            </a:endParaRPr>
          </a:p>
        </p:txBody>
      </p:sp>
      <p:sp>
        <p:nvSpPr>
          <p:cNvPr id="3" name="Segnaposto testo 2"/>
          <p:cNvSpPr>
            <a:spLocks noGrp="1"/>
          </p:cNvSpPr>
          <p:nvPr>
            <p:ph type="body" sz="quarter" idx="10" hasCustomPrompt="1"/>
          </p:nvPr>
        </p:nvSpPr>
        <p:spPr>
          <a:xfrm>
            <a:off x="324000" y="1692000"/>
            <a:ext cx="8355600" cy="4284000"/>
          </a:xfrm>
          <a:prstGeom prst="rect">
            <a:avLst/>
          </a:prstGeom>
        </p:spPr>
        <p:txBody>
          <a:bodyPr/>
          <a:lstStyle>
            <a:lvl1pPr marL="0" indent="0">
              <a:lnSpc>
                <a:spcPts val="2800"/>
              </a:lnSpc>
              <a:buNone/>
              <a:defRPr sz="1800">
                <a:solidFill>
                  <a:srgbClr val="53565A"/>
                </a:solidFill>
                <a:latin typeface="Arial" panose="020B0604020202020204" pitchFamily="34" charset="0"/>
                <a:cs typeface="Arial" panose="020B0604020202020204" pitchFamily="34" charset="0"/>
              </a:defRPr>
            </a:lvl1pPr>
            <a:lvl2pPr marL="457200" indent="0">
              <a:buNone/>
              <a:defRPr sz="1800">
                <a:solidFill>
                  <a:srgbClr val="ADADAD"/>
                </a:solidFill>
                <a:latin typeface="Arial" panose="020B0604020202020204" pitchFamily="34" charset="0"/>
                <a:cs typeface="Arial" panose="020B0604020202020204" pitchFamily="34" charset="0"/>
              </a:defRPr>
            </a:lvl2pPr>
            <a:lvl3pPr marL="914400" indent="0">
              <a:buNone/>
              <a:defRPr sz="1800">
                <a:solidFill>
                  <a:srgbClr val="ADADAD"/>
                </a:solidFill>
                <a:latin typeface="Arial" panose="020B0604020202020204" pitchFamily="34" charset="0"/>
                <a:cs typeface="Arial" panose="020B0604020202020204" pitchFamily="34" charset="0"/>
              </a:defRPr>
            </a:lvl3pPr>
            <a:lvl4pPr marL="1371600" indent="0">
              <a:buNone/>
              <a:defRPr sz="1800">
                <a:solidFill>
                  <a:srgbClr val="ADADAD"/>
                </a:solidFill>
                <a:latin typeface="Arial" panose="020B0604020202020204" pitchFamily="34" charset="0"/>
                <a:cs typeface="Arial" panose="020B0604020202020204" pitchFamily="34" charset="0"/>
              </a:defRPr>
            </a:lvl4pPr>
            <a:lvl5pPr marL="1828800" indent="0">
              <a:buNone/>
              <a:defRPr sz="1800">
                <a:solidFill>
                  <a:srgbClr val="ADADAD"/>
                </a:solidFill>
                <a:latin typeface="Arial" panose="020B0604020202020204" pitchFamily="34" charset="0"/>
                <a:cs typeface="Arial" panose="020B0604020202020204" pitchFamily="34" charset="0"/>
              </a:defRPr>
            </a:lvl5pPr>
          </a:lstStyle>
          <a:p>
            <a:pPr lvl="0"/>
            <a:r>
              <a:rPr lang="it-IT" dirty="0"/>
              <a:t> Single </a:t>
            </a:r>
            <a:r>
              <a:rPr lang="it-IT" dirty="0" err="1"/>
              <a:t>column</a:t>
            </a:r>
            <a:r>
              <a:rPr lang="it-IT" dirty="0"/>
              <a:t> text</a:t>
            </a:r>
          </a:p>
        </p:txBody>
      </p:sp>
      <p:sp>
        <p:nvSpPr>
          <p:cNvPr id="5" name="Segnaposto testo 4"/>
          <p:cNvSpPr>
            <a:spLocks noGrp="1"/>
          </p:cNvSpPr>
          <p:nvPr>
            <p:ph type="body" sz="quarter" idx="11" hasCustomPrompt="1"/>
          </p:nvPr>
        </p:nvSpPr>
        <p:spPr>
          <a:xfrm>
            <a:off x="1353600" y="692736"/>
            <a:ext cx="6418800" cy="360000"/>
          </a:xfrm>
          <a:prstGeom prst="rect">
            <a:avLst/>
          </a:prstGeom>
        </p:spPr>
        <p:txBody>
          <a:bodyPr/>
          <a:lstStyle>
            <a:lvl1pPr marL="0" indent="0" algn="l" defTabSz="457200" rtl="0" eaLnBrk="1" latinLnBrk="0" hangingPunct="1">
              <a:lnSpc>
                <a:spcPts val="2800"/>
              </a:lnSpc>
              <a:spcBef>
                <a:spcPct val="0"/>
              </a:spcBef>
              <a:buNone/>
              <a:defRPr lang="it-IT" sz="2000" b="0" kern="1200" cap="none" baseline="0" dirty="0">
                <a:solidFill>
                  <a:srgbClr val="01334E"/>
                </a:solidFill>
                <a:latin typeface="Arial"/>
                <a:ea typeface="+mj-ea"/>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it-IT" dirty="0" err="1"/>
              <a:t>Subtitle</a:t>
            </a:r>
            <a:r>
              <a:rPr lang="it-IT" dirty="0"/>
              <a:t> (</a:t>
            </a:r>
            <a:r>
              <a:rPr lang="it-IT" dirty="0" err="1"/>
              <a:t>if</a:t>
            </a:r>
            <a:r>
              <a:rPr lang="it-IT" dirty="0"/>
              <a:t> </a:t>
            </a:r>
            <a:r>
              <a:rPr lang="it-IT" dirty="0" err="1"/>
              <a:t>any</a:t>
            </a:r>
            <a:r>
              <a:rPr lang="it-IT" dirty="0"/>
              <a:t>)</a:t>
            </a:r>
          </a:p>
        </p:txBody>
      </p:sp>
      <p:sp>
        <p:nvSpPr>
          <p:cNvPr id="7" name="Segnaposto numero diapositiva 6"/>
          <p:cNvSpPr>
            <a:spLocks noGrp="1"/>
          </p:cNvSpPr>
          <p:nvPr>
            <p:ph type="sldNum" sz="quarter" idx="12"/>
          </p:nvPr>
        </p:nvSpPr>
        <p:spPr>
          <a:xfrm>
            <a:off x="8172450" y="6356350"/>
            <a:ext cx="514350" cy="365125"/>
          </a:xfrm>
          <a:prstGeom prst="rect">
            <a:avLst/>
          </a:prstGeom>
        </p:spPr>
        <p:txBody>
          <a:bodyPr/>
          <a:lstStyle>
            <a:lvl1pPr algn="r">
              <a:defRPr sz="1200">
                <a:solidFill>
                  <a:srgbClr val="A8A9AD"/>
                </a:solidFill>
              </a:defRPr>
            </a:lvl1pPr>
          </a:lstStyle>
          <a:p>
            <a:pPr>
              <a:defRPr/>
            </a:pPr>
            <a:fld id="{200CA9A3-9FF2-47CF-8C5F-52462FBD7B1B}" type="slidenum">
              <a:rPr lang="it-IT"/>
              <a:pPr>
                <a:defRPr/>
              </a:pPr>
              <a:t>‹Nº›</a:t>
            </a:fld>
            <a:endParaRPr lang="it-IT" dirty="0"/>
          </a:p>
        </p:txBody>
      </p:sp>
      <p:sp>
        <p:nvSpPr>
          <p:cNvPr id="10" name="CuadroTexto 9"/>
          <p:cNvSpPr txBox="1"/>
          <p:nvPr userDrawn="1"/>
        </p:nvSpPr>
        <p:spPr>
          <a:xfrm>
            <a:off x="323528" y="6515070"/>
            <a:ext cx="8424936"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Este material pertenece al programa de Voluntariado Energético realizado conjuntamente por </a:t>
            </a:r>
            <a:r>
              <a:rPr lang="es-ES" sz="1200" dirty="0" err="1">
                <a:latin typeface="Arial" panose="020B0604020202020204" pitchFamily="34" charset="0"/>
                <a:cs typeface="Arial" panose="020B0604020202020204" pitchFamily="34" charset="0"/>
              </a:rPr>
              <a:t>Ecodes</a:t>
            </a:r>
            <a:r>
              <a:rPr lang="es-ES" sz="1200" dirty="0">
                <a:latin typeface="Arial" panose="020B0604020202020204" pitchFamily="34" charset="0"/>
                <a:cs typeface="Arial" panose="020B0604020202020204" pitchFamily="34" charset="0"/>
              </a:rPr>
              <a:t> y Endesa</a:t>
            </a:r>
          </a:p>
        </p:txBody>
      </p:sp>
    </p:spTree>
    <p:extLst>
      <p:ext uri="{BB962C8B-B14F-4D97-AF65-F5344CB8AC3E}">
        <p14:creationId xmlns:p14="http://schemas.microsoft.com/office/powerpoint/2010/main" val="1586073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 single column text">
    <p:spTree>
      <p:nvGrpSpPr>
        <p:cNvPr id="1" name=""/>
        <p:cNvGrpSpPr/>
        <p:nvPr/>
      </p:nvGrpSpPr>
      <p:grpSpPr>
        <a:xfrm>
          <a:off x="0" y="0"/>
          <a:ext cx="0" cy="0"/>
          <a:chOff x="0" y="0"/>
          <a:chExt cx="0" cy="0"/>
        </a:xfrm>
      </p:grpSpPr>
      <p:sp>
        <p:nvSpPr>
          <p:cNvPr id="6" name="Sottotitolo 2"/>
          <p:cNvSpPr txBox="1">
            <a:spLocks/>
          </p:cNvSpPr>
          <p:nvPr userDrawn="1"/>
        </p:nvSpPr>
        <p:spPr>
          <a:xfrm>
            <a:off x="325438" y="1692275"/>
            <a:ext cx="8355012" cy="4283075"/>
          </a:xfrm>
          <a:prstGeom prst="rect">
            <a:avLst/>
          </a:prstGeom>
        </p:spPr>
        <p:txBody>
          <a:bodyPr tIns="0"/>
          <a:lstStyle>
            <a:lvl1pPr marL="0" indent="0" algn="l" defTabSz="914400" rtl="0" eaLnBrk="1" latinLnBrk="0" hangingPunct="1">
              <a:lnSpc>
                <a:spcPts val="2800"/>
              </a:lnSpc>
              <a:spcBef>
                <a:spcPct val="20000"/>
              </a:spcBef>
              <a:buFont typeface="Arial" panose="020B0604020202020204" pitchFamily="34" charset="0"/>
              <a:buNone/>
              <a:defRPr sz="18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457200">
              <a:buFont typeface="Arial"/>
              <a:buNone/>
              <a:defRPr/>
            </a:pPr>
            <a:endParaRPr lang="it-IT" dirty="0">
              <a:solidFill>
                <a:prstClr val="black">
                  <a:tint val="75000"/>
                </a:prstClr>
              </a:solidFill>
              <a:cs typeface="Arial"/>
            </a:endParaRPr>
          </a:p>
        </p:txBody>
      </p:sp>
      <p:sp>
        <p:nvSpPr>
          <p:cNvPr id="7" name="Segnaposto numero diapositiva 6"/>
          <p:cNvSpPr>
            <a:spLocks noGrp="1"/>
          </p:cNvSpPr>
          <p:nvPr>
            <p:ph type="sldNum" sz="quarter" idx="12"/>
          </p:nvPr>
        </p:nvSpPr>
        <p:spPr>
          <a:xfrm>
            <a:off x="8172450" y="6356350"/>
            <a:ext cx="514350" cy="365125"/>
          </a:xfrm>
          <a:prstGeom prst="rect">
            <a:avLst/>
          </a:prstGeom>
        </p:spPr>
        <p:txBody>
          <a:bodyPr/>
          <a:lstStyle>
            <a:lvl1pPr algn="r">
              <a:defRPr sz="1200">
                <a:solidFill>
                  <a:srgbClr val="A8A9AD"/>
                </a:solidFill>
              </a:defRPr>
            </a:lvl1pPr>
          </a:lstStyle>
          <a:p>
            <a:pPr>
              <a:defRPr/>
            </a:pPr>
            <a:fld id="{200CA9A3-9FF2-47CF-8C5F-52462FBD7B1B}" type="slidenum">
              <a:rPr lang="it-IT"/>
              <a:pPr>
                <a:defRPr/>
              </a:pPr>
              <a:t>‹Nº›</a:t>
            </a:fld>
            <a:endParaRPr lang="it-IT" dirty="0"/>
          </a:p>
        </p:txBody>
      </p:sp>
      <p:pic>
        <p:nvPicPr>
          <p:cNvPr id="4" name="18 Imagen" descr="ecodes_OK"/>
          <p:cNvPicPr/>
          <p:nvPr userDrawn="1"/>
        </p:nvPicPr>
        <p:blipFill>
          <a:blip r:embed="rId2" cstate="print"/>
          <a:srcRect/>
          <a:stretch>
            <a:fillRect/>
          </a:stretch>
        </p:blipFill>
        <p:spPr bwMode="auto">
          <a:xfrm>
            <a:off x="7524378" y="230170"/>
            <a:ext cx="1296144" cy="335086"/>
          </a:xfrm>
          <a:prstGeom prst="rect">
            <a:avLst/>
          </a:prstGeom>
          <a:noFill/>
          <a:ln w="9525">
            <a:noFill/>
            <a:miter lim="800000"/>
            <a:headEnd/>
            <a:tailEnd/>
          </a:ln>
        </p:spPr>
      </p:pic>
      <p:pic>
        <p:nvPicPr>
          <p:cNvPr id="5" name="Imagen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56176" y="188730"/>
            <a:ext cx="1224136" cy="273169"/>
          </a:xfrm>
          <a:prstGeom prst="rect">
            <a:avLst/>
          </a:prstGeom>
        </p:spPr>
      </p:pic>
      <p:sp>
        <p:nvSpPr>
          <p:cNvPr id="8" name="CuadroTexto 7"/>
          <p:cNvSpPr txBox="1"/>
          <p:nvPr userDrawn="1"/>
        </p:nvSpPr>
        <p:spPr>
          <a:xfrm>
            <a:off x="323528" y="6515070"/>
            <a:ext cx="8424936"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Este material pertenece al programa de Voluntariado Energético realizado conjuntamente por </a:t>
            </a:r>
            <a:r>
              <a:rPr lang="es-ES" sz="1200" dirty="0" err="1">
                <a:latin typeface="Arial" panose="020B0604020202020204" pitchFamily="34" charset="0"/>
                <a:cs typeface="Arial" panose="020B0604020202020204" pitchFamily="34" charset="0"/>
              </a:rPr>
              <a:t>Ecodes</a:t>
            </a:r>
            <a:r>
              <a:rPr lang="es-ES" sz="1200" dirty="0">
                <a:latin typeface="Arial" panose="020B0604020202020204" pitchFamily="34" charset="0"/>
                <a:cs typeface="Arial" panose="020B0604020202020204" pitchFamily="34" charset="0"/>
              </a:rPr>
              <a:t> y Endesa</a:t>
            </a:r>
          </a:p>
        </p:txBody>
      </p:sp>
    </p:spTree>
    <p:extLst>
      <p:ext uri="{BB962C8B-B14F-4D97-AF65-F5344CB8AC3E}">
        <p14:creationId xmlns:p14="http://schemas.microsoft.com/office/powerpoint/2010/main" val="667045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 single column text">
    <p:spTree>
      <p:nvGrpSpPr>
        <p:cNvPr id="1" name=""/>
        <p:cNvGrpSpPr/>
        <p:nvPr/>
      </p:nvGrpSpPr>
      <p:grpSpPr>
        <a:xfrm>
          <a:off x="0" y="0"/>
          <a:ext cx="0" cy="0"/>
          <a:chOff x="0" y="0"/>
          <a:chExt cx="0" cy="0"/>
        </a:xfrm>
      </p:grpSpPr>
      <p:sp>
        <p:nvSpPr>
          <p:cNvPr id="6" name="Sottotitolo 2"/>
          <p:cNvSpPr txBox="1">
            <a:spLocks/>
          </p:cNvSpPr>
          <p:nvPr userDrawn="1"/>
        </p:nvSpPr>
        <p:spPr>
          <a:xfrm>
            <a:off x="325438" y="1692275"/>
            <a:ext cx="8355012" cy="4283075"/>
          </a:xfrm>
          <a:prstGeom prst="rect">
            <a:avLst/>
          </a:prstGeom>
        </p:spPr>
        <p:txBody>
          <a:bodyPr tIns="0"/>
          <a:lstStyle>
            <a:lvl1pPr marL="0" indent="0" algn="l" defTabSz="914400" rtl="0" eaLnBrk="1" latinLnBrk="0" hangingPunct="1">
              <a:lnSpc>
                <a:spcPts val="2800"/>
              </a:lnSpc>
              <a:spcBef>
                <a:spcPct val="20000"/>
              </a:spcBef>
              <a:buFont typeface="Arial" panose="020B0604020202020204" pitchFamily="34" charset="0"/>
              <a:buNone/>
              <a:defRPr sz="18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457200">
              <a:buFont typeface="Arial"/>
              <a:buNone/>
              <a:defRPr/>
            </a:pPr>
            <a:endParaRPr lang="it-IT" dirty="0">
              <a:solidFill>
                <a:prstClr val="black">
                  <a:tint val="75000"/>
                </a:prstClr>
              </a:solidFill>
              <a:cs typeface="Arial"/>
            </a:endParaRPr>
          </a:p>
        </p:txBody>
      </p:sp>
      <p:sp>
        <p:nvSpPr>
          <p:cNvPr id="7" name="Segnaposto numero diapositiva 6"/>
          <p:cNvSpPr>
            <a:spLocks noGrp="1"/>
          </p:cNvSpPr>
          <p:nvPr>
            <p:ph type="sldNum" sz="quarter" idx="12"/>
          </p:nvPr>
        </p:nvSpPr>
        <p:spPr>
          <a:xfrm>
            <a:off x="8172450" y="6356350"/>
            <a:ext cx="514350" cy="365125"/>
          </a:xfrm>
          <a:prstGeom prst="rect">
            <a:avLst/>
          </a:prstGeom>
        </p:spPr>
        <p:txBody>
          <a:bodyPr/>
          <a:lstStyle>
            <a:lvl1pPr algn="r">
              <a:defRPr sz="1200">
                <a:solidFill>
                  <a:srgbClr val="A8A9AD"/>
                </a:solidFill>
              </a:defRPr>
            </a:lvl1pPr>
          </a:lstStyle>
          <a:p>
            <a:pPr>
              <a:defRPr/>
            </a:pPr>
            <a:fld id="{200CA9A3-9FF2-47CF-8C5F-52462FBD7B1B}" type="slidenum">
              <a:rPr lang="it-IT"/>
              <a:pPr>
                <a:defRPr/>
              </a:pPr>
              <a:t>‹Nº›</a:t>
            </a:fld>
            <a:endParaRPr lang="it-IT" dirty="0"/>
          </a:p>
        </p:txBody>
      </p:sp>
      <p:pic>
        <p:nvPicPr>
          <p:cNvPr id="4" name="18 Imagen" descr="ecodes_OK"/>
          <p:cNvPicPr/>
          <p:nvPr userDrawn="1"/>
        </p:nvPicPr>
        <p:blipFill>
          <a:blip r:embed="rId2" cstate="print"/>
          <a:srcRect/>
          <a:stretch>
            <a:fillRect/>
          </a:stretch>
        </p:blipFill>
        <p:spPr bwMode="auto">
          <a:xfrm>
            <a:off x="7524378" y="230170"/>
            <a:ext cx="1296144" cy="335086"/>
          </a:xfrm>
          <a:prstGeom prst="rect">
            <a:avLst/>
          </a:prstGeom>
          <a:noFill/>
          <a:ln w="9525">
            <a:noFill/>
            <a:miter lim="800000"/>
            <a:headEnd/>
            <a:tailEnd/>
          </a:ln>
        </p:spPr>
      </p:pic>
      <p:pic>
        <p:nvPicPr>
          <p:cNvPr id="5" name="Imagen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56176" y="188730"/>
            <a:ext cx="1224136" cy="273169"/>
          </a:xfrm>
          <a:prstGeom prst="rect">
            <a:avLst/>
          </a:prstGeom>
        </p:spPr>
      </p:pic>
      <p:sp>
        <p:nvSpPr>
          <p:cNvPr id="8" name="CuadroTexto 7"/>
          <p:cNvSpPr txBox="1"/>
          <p:nvPr userDrawn="1"/>
        </p:nvSpPr>
        <p:spPr>
          <a:xfrm>
            <a:off x="323528" y="6515070"/>
            <a:ext cx="8424936"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Este material pertenece al programa de Voluntariado Energético realizado conjuntamente por </a:t>
            </a:r>
            <a:r>
              <a:rPr lang="es-ES" sz="1200" dirty="0" err="1">
                <a:latin typeface="Arial" panose="020B0604020202020204" pitchFamily="34" charset="0"/>
                <a:cs typeface="Arial" panose="020B0604020202020204" pitchFamily="34" charset="0"/>
              </a:rPr>
              <a:t>Ecodes</a:t>
            </a:r>
            <a:r>
              <a:rPr lang="es-ES" sz="1200" dirty="0">
                <a:latin typeface="Arial" panose="020B0604020202020204" pitchFamily="34" charset="0"/>
                <a:cs typeface="Arial" panose="020B0604020202020204" pitchFamily="34" charset="0"/>
              </a:rPr>
              <a:t> y Endesa</a:t>
            </a:r>
          </a:p>
        </p:txBody>
      </p:sp>
    </p:spTree>
    <p:extLst>
      <p:ext uri="{BB962C8B-B14F-4D97-AF65-F5344CB8AC3E}">
        <p14:creationId xmlns:p14="http://schemas.microsoft.com/office/powerpoint/2010/main" val="2704618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 single column text">
    <p:spTree>
      <p:nvGrpSpPr>
        <p:cNvPr id="1" name=""/>
        <p:cNvGrpSpPr/>
        <p:nvPr/>
      </p:nvGrpSpPr>
      <p:grpSpPr>
        <a:xfrm>
          <a:off x="0" y="0"/>
          <a:ext cx="0" cy="0"/>
          <a:chOff x="0" y="0"/>
          <a:chExt cx="0" cy="0"/>
        </a:xfrm>
      </p:grpSpPr>
      <p:sp>
        <p:nvSpPr>
          <p:cNvPr id="6" name="Sottotitolo 2"/>
          <p:cNvSpPr txBox="1">
            <a:spLocks/>
          </p:cNvSpPr>
          <p:nvPr userDrawn="1"/>
        </p:nvSpPr>
        <p:spPr>
          <a:xfrm>
            <a:off x="325438" y="1692275"/>
            <a:ext cx="8355012" cy="4283075"/>
          </a:xfrm>
          <a:prstGeom prst="rect">
            <a:avLst/>
          </a:prstGeom>
        </p:spPr>
        <p:txBody>
          <a:bodyPr tIns="0"/>
          <a:lstStyle>
            <a:lvl1pPr marL="0" indent="0" algn="l" defTabSz="914400" rtl="0" eaLnBrk="1" latinLnBrk="0" hangingPunct="1">
              <a:lnSpc>
                <a:spcPts val="2800"/>
              </a:lnSpc>
              <a:spcBef>
                <a:spcPct val="20000"/>
              </a:spcBef>
              <a:buFont typeface="Arial" panose="020B0604020202020204" pitchFamily="34" charset="0"/>
              <a:buNone/>
              <a:defRPr sz="18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457200">
              <a:buFont typeface="Arial"/>
              <a:buNone/>
              <a:defRPr/>
            </a:pPr>
            <a:endParaRPr lang="it-IT" dirty="0">
              <a:solidFill>
                <a:prstClr val="black">
                  <a:tint val="75000"/>
                </a:prstClr>
              </a:solidFill>
              <a:cs typeface="Arial"/>
            </a:endParaRPr>
          </a:p>
        </p:txBody>
      </p:sp>
      <p:sp>
        <p:nvSpPr>
          <p:cNvPr id="7" name="Segnaposto numero diapositiva 6"/>
          <p:cNvSpPr>
            <a:spLocks noGrp="1"/>
          </p:cNvSpPr>
          <p:nvPr>
            <p:ph type="sldNum" sz="quarter" idx="12"/>
          </p:nvPr>
        </p:nvSpPr>
        <p:spPr>
          <a:xfrm>
            <a:off x="8172450" y="6356350"/>
            <a:ext cx="514350" cy="365125"/>
          </a:xfrm>
          <a:prstGeom prst="rect">
            <a:avLst/>
          </a:prstGeom>
        </p:spPr>
        <p:txBody>
          <a:bodyPr/>
          <a:lstStyle>
            <a:lvl1pPr algn="r">
              <a:defRPr sz="1200">
                <a:solidFill>
                  <a:srgbClr val="A8A9AD"/>
                </a:solidFill>
              </a:defRPr>
            </a:lvl1pPr>
          </a:lstStyle>
          <a:p>
            <a:pPr>
              <a:defRPr/>
            </a:pPr>
            <a:fld id="{200CA9A3-9FF2-47CF-8C5F-52462FBD7B1B}" type="slidenum">
              <a:rPr lang="it-IT"/>
              <a:pPr>
                <a:defRPr/>
              </a:pPr>
              <a:t>‹Nº›</a:t>
            </a:fld>
            <a:endParaRPr lang="it-IT" dirty="0"/>
          </a:p>
        </p:txBody>
      </p:sp>
      <p:pic>
        <p:nvPicPr>
          <p:cNvPr id="4" name="18 Imagen" descr="ecodes_OK"/>
          <p:cNvPicPr/>
          <p:nvPr userDrawn="1"/>
        </p:nvPicPr>
        <p:blipFill>
          <a:blip r:embed="rId2" cstate="print"/>
          <a:srcRect/>
          <a:stretch>
            <a:fillRect/>
          </a:stretch>
        </p:blipFill>
        <p:spPr bwMode="auto">
          <a:xfrm>
            <a:off x="7524378" y="230170"/>
            <a:ext cx="1296144" cy="335086"/>
          </a:xfrm>
          <a:prstGeom prst="rect">
            <a:avLst/>
          </a:prstGeom>
          <a:noFill/>
          <a:ln w="9525">
            <a:noFill/>
            <a:miter lim="800000"/>
            <a:headEnd/>
            <a:tailEnd/>
          </a:ln>
        </p:spPr>
      </p:pic>
      <p:pic>
        <p:nvPicPr>
          <p:cNvPr id="5" name="Imagen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56176" y="188730"/>
            <a:ext cx="1224136" cy="273169"/>
          </a:xfrm>
          <a:prstGeom prst="rect">
            <a:avLst/>
          </a:prstGeom>
        </p:spPr>
      </p:pic>
      <p:sp>
        <p:nvSpPr>
          <p:cNvPr id="8" name="CuadroTexto 7"/>
          <p:cNvSpPr txBox="1"/>
          <p:nvPr userDrawn="1"/>
        </p:nvSpPr>
        <p:spPr>
          <a:xfrm>
            <a:off x="323528" y="6515070"/>
            <a:ext cx="8424936"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Este material pertenece al programa de Voluntariado Energético realizado conjuntamente por </a:t>
            </a:r>
            <a:r>
              <a:rPr lang="es-ES" sz="1200" dirty="0" err="1">
                <a:latin typeface="Arial" panose="020B0604020202020204" pitchFamily="34" charset="0"/>
                <a:cs typeface="Arial" panose="020B0604020202020204" pitchFamily="34" charset="0"/>
              </a:rPr>
              <a:t>Ecodes</a:t>
            </a:r>
            <a:r>
              <a:rPr lang="es-ES" sz="1200" dirty="0">
                <a:latin typeface="Arial" panose="020B0604020202020204" pitchFamily="34" charset="0"/>
                <a:cs typeface="Arial" panose="020B0604020202020204" pitchFamily="34" charset="0"/>
              </a:rPr>
              <a:t> y Endesa</a:t>
            </a:r>
          </a:p>
        </p:txBody>
      </p:sp>
    </p:spTree>
    <p:extLst>
      <p:ext uri="{BB962C8B-B14F-4D97-AF65-F5344CB8AC3E}">
        <p14:creationId xmlns:p14="http://schemas.microsoft.com/office/powerpoint/2010/main" val="2308850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 single column text">
    <p:spTree>
      <p:nvGrpSpPr>
        <p:cNvPr id="1" name=""/>
        <p:cNvGrpSpPr/>
        <p:nvPr/>
      </p:nvGrpSpPr>
      <p:grpSpPr>
        <a:xfrm>
          <a:off x="0" y="0"/>
          <a:ext cx="0" cy="0"/>
          <a:chOff x="0" y="0"/>
          <a:chExt cx="0" cy="0"/>
        </a:xfrm>
      </p:grpSpPr>
      <p:sp>
        <p:nvSpPr>
          <p:cNvPr id="6" name="Sottotitolo 2"/>
          <p:cNvSpPr txBox="1">
            <a:spLocks/>
          </p:cNvSpPr>
          <p:nvPr userDrawn="1"/>
        </p:nvSpPr>
        <p:spPr>
          <a:xfrm>
            <a:off x="325438" y="1692275"/>
            <a:ext cx="8355012" cy="4283075"/>
          </a:xfrm>
          <a:prstGeom prst="rect">
            <a:avLst/>
          </a:prstGeom>
        </p:spPr>
        <p:txBody>
          <a:bodyPr tIns="0"/>
          <a:lstStyle>
            <a:lvl1pPr marL="0" indent="0" algn="l" defTabSz="914400" rtl="0" eaLnBrk="1" latinLnBrk="0" hangingPunct="1">
              <a:lnSpc>
                <a:spcPts val="2800"/>
              </a:lnSpc>
              <a:spcBef>
                <a:spcPct val="20000"/>
              </a:spcBef>
              <a:buFont typeface="Arial" panose="020B0604020202020204" pitchFamily="34" charset="0"/>
              <a:buNone/>
              <a:defRPr sz="18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457200">
              <a:buFont typeface="Arial"/>
              <a:buNone/>
              <a:defRPr/>
            </a:pPr>
            <a:endParaRPr lang="it-IT" dirty="0">
              <a:solidFill>
                <a:prstClr val="black">
                  <a:tint val="75000"/>
                </a:prstClr>
              </a:solidFill>
              <a:cs typeface="Arial"/>
            </a:endParaRPr>
          </a:p>
        </p:txBody>
      </p:sp>
      <p:sp>
        <p:nvSpPr>
          <p:cNvPr id="7" name="Segnaposto numero diapositiva 6"/>
          <p:cNvSpPr>
            <a:spLocks noGrp="1"/>
          </p:cNvSpPr>
          <p:nvPr>
            <p:ph type="sldNum" sz="quarter" idx="12"/>
          </p:nvPr>
        </p:nvSpPr>
        <p:spPr>
          <a:xfrm>
            <a:off x="8172450" y="6356350"/>
            <a:ext cx="514350" cy="365125"/>
          </a:xfrm>
          <a:prstGeom prst="rect">
            <a:avLst/>
          </a:prstGeom>
        </p:spPr>
        <p:txBody>
          <a:bodyPr/>
          <a:lstStyle>
            <a:lvl1pPr algn="r">
              <a:defRPr sz="1200">
                <a:solidFill>
                  <a:srgbClr val="A8A9AD"/>
                </a:solidFill>
              </a:defRPr>
            </a:lvl1pPr>
          </a:lstStyle>
          <a:p>
            <a:pPr>
              <a:defRPr/>
            </a:pPr>
            <a:fld id="{200CA9A3-9FF2-47CF-8C5F-52462FBD7B1B}" type="slidenum">
              <a:rPr lang="it-IT"/>
              <a:pPr>
                <a:defRPr/>
              </a:pPr>
              <a:t>‹Nº›</a:t>
            </a:fld>
            <a:endParaRPr lang="it-IT" dirty="0"/>
          </a:p>
        </p:txBody>
      </p:sp>
      <p:pic>
        <p:nvPicPr>
          <p:cNvPr id="4" name="18 Imagen" descr="ecodes_OK"/>
          <p:cNvPicPr/>
          <p:nvPr userDrawn="1"/>
        </p:nvPicPr>
        <p:blipFill>
          <a:blip r:embed="rId2" cstate="print"/>
          <a:srcRect/>
          <a:stretch>
            <a:fillRect/>
          </a:stretch>
        </p:blipFill>
        <p:spPr bwMode="auto">
          <a:xfrm>
            <a:off x="7524378" y="230170"/>
            <a:ext cx="1296144" cy="335086"/>
          </a:xfrm>
          <a:prstGeom prst="rect">
            <a:avLst/>
          </a:prstGeom>
          <a:noFill/>
          <a:ln w="9525">
            <a:noFill/>
            <a:miter lim="800000"/>
            <a:headEnd/>
            <a:tailEnd/>
          </a:ln>
        </p:spPr>
      </p:pic>
      <p:pic>
        <p:nvPicPr>
          <p:cNvPr id="5" name="Imagen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56176" y="188730"/>
            <a:ext cx="1224136" cy="273169"/>
          </a:xfrm>
          <a:prstGeom prst="rect">
            <a:avLst/>
          </a:prstGeom>
        </p:spPr>
      </p:pic>
      <p:sp>
        <p:nvSpPr>
          <p:cNvPr id="8" name="CuadroTexto 7"/>
          <p:cNvSpPr txBox="1"/>
          <p:nvPr userDrawn="1"/>
        </p:nvSpPr>
        <p:spPr>
          <a:xfrm>
            <a:off x="323528" y="6515070"/>
            <a:ext cx="8424936"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Este material pertenece al programa de Voluntariado Energético realizado conjuntamente por </a:t>
            </a:r>
            <a:r>
              <a:rPr lang="es-ES" sz="1200" dirty="0" err="1">
                <a:latin typeface="Arial" panose="020B0604020202020204" pitchFamily="34" charset="0"/>
                <a:cs typeface="Arial" panose="020B0604020202020204" pitchFamily="34" charset="0"/>
              </a:rPr>
              <a:t>Ecodes</a:t>
            </a:r>
            <a:r>
              <a:rPr lang="es-ES" sz="1200" dirty="0">
                <a:latin typeface="Arial" panose="020B0604020202020204" pitchFamily="34" charset="0"/>
                <a:cs typeface="Arial" panose="020B0604020202020204" pitchFamily="34" charset="0"/>
              </a:rPr>
              <a:t> y Endesa</a:t>
            </a:r>
          </a:p>
        </p:txBody>
      </p:sp>
    </p:spTree>
    <p:extLst>
      <p:ext uri="{BB962C8B-B14F-4D97-AF65-F5344CB8AC3E}">
        <p14:creationId xmlns:p14="http://schemas.microsoft.com/office/powerpoint/2010/main" val="268772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54451428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137572469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230272544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lgn="l" eaLnBrk="1" latinLnBrk="0" hangingPunct="1"/>
            <a:fld id="{C3F416CD-67A3-4CF0-A210-F6AF31AC147F}" type="datetimeFigureOut">
              <a:rPr lang="en-US" smtClean="0"/>
              <a:pPr algn="l" eaLnBrk="1" latinLnBrk="0" hangingPunct="1"/>
              <a:t>12/17/2019</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34755154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358526067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344848543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13023687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12/17/2019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102065088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eaLnBrk="1" latinLnBrk="0" hangingPunct="1"/>
            <a:fld id="{C3F416CD-67A3-4CF0-A210-F6AF31AC147F}" type="datetimeFigureOut">
              <a:rPr lang="en-US" smtClean="0"/>
              <a:pPr algn="l" eaLnBrk="1" latinLnBrk="0" hangingPunct="1"/>
              <a:t>12/17/2019</a:t>
            </a:fld>
            <a:endParaRPr lang="en-US" sz="800" dirty="0">
              <a:solidFill>
                <a:schemeClr val="accent2"/>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800" dirty="0">
              <a:solidFill>
                <a:schemeClr val="accent2"/>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00CA9A3-9FF2-47CF-8C5F-52462FBD7B1B}" type="slidenum">
              <a:rPr lang="it-IT" smtClean="0"/>
              <a:pPr>
                <a:defRPr/>
              </a:pPr>
              <a:t>‹Nº›</a:t>
            </a:fld>
            <a:endParaRPr lang="it-IT"/>
          </a:p>
        </p:txBody>
      </p:sp>
    </p:spTree>
    <p:extLst>
      <p:ext uri="{BB962C8B-B14F-4D97-AF65-F5344CB8AC3E}">
        <p14:creationId xmlns:p14="http://schemas.microsoft.com/office/powerpoint/2010/main" val="252372515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3679" r:id="rId12"/>
    <p:sldLayoutId id="2147483680" r:id="rId13"/>
    <p:sldLayoutId id="2147483681" r:id="rId14"/>
    <p:sldLayoutId id="2147483682" r:id="rId15"/>
    <p:sldLayoutId id="2147483683" r:id="rId16"/>
    <p:sldLayoutId id="2147483684" r:id="rId1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gif"/></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p:spPr>
        <p:txBody>
          <a:bodyPr>
            <a:normAutofit/>
          </a:bodyPr>
          <a:lstStyle/>
          <a:p>
            <a:pPr marL="0" indent="0" algn="ctr">
              <a:buNone/>
            </a:pPr>
            <a:r>
              <a:rPr lang="es-ES" sz="4800" b="1" dirty="0" smtClean="0">
                <a:solidFill>
                  <a:schemeClr val="tx2">
                    <a:lumMod val="50000"/>
                  </a:schemeClr>
                </a:solidFill>
                <a:latin typeface="Arial" panose="020B0604020202020204" pitchFamily="34" charset="0"/>
                <a:cs typeface="Arial" panose="020B0604020202020204" pitchFamily="34" charset="0"/>
              </a:rPr>
              <a:t>Dinámicas</a:t>
            </a:r>
          </a:p>
          <a:p>
            <a:pPr marL="0" indent="0" algn="ctr">
              <a:buNone/>
            </a:pPr>
            <a:endParaRPr lang="es-ES" sz="4800" b="1" dirty="0" smtClean="0">
              <a:solidFill>
                <a:schemeClr val="tx2">
                  <a:lumMod val="50000"/>
                </a:schemeClr>
              </a:solidFill>
              <a:latin typeface="Arial" panose="020B0604020202020204" pitchFamily="34" charset="0"/>
              <a:cs typeface="Arial" panose="020B0604020202020204" pitchFamily="34" charset="0"/>
            </a:endParaRPr>
          </a:p>
          <a:p>
            <a:pPr marL="0" indent="0" algn="ctr">
              <a:buNone/>
            </a:pPr>
            <a:r>
              <a:rPr lang="es-ES" sz="4800" dirty="0" smtClean="0">
                <a:solidFill>
                  <a:schemeClr val="tx2">
                    <a:lumMod val="50000"/>
                  </a:schemeClr>
                </a:solidFill>
                <a:cs typeface="Arial" panose="020B0604020202020204" pitchFamily="34" charset="0"/>
              </a:rPr>
              <a:t>Casos prácticos para hogares</a:t>
            </a:r>
            <a:endParaRPr lang="en-GB" sz="4800" dirty="0">
              <a:solidFill>
                <a:schemeClr val="tx2">
                  <a:lumMod val="50000"/>
                </a:schemeClr>
              </a:solidFill>
            </a:endParaRPr>
          </a:p>
        </p:txBody>
      </p:sp>
    </p:spTree>
    <p:extLst>
      <p:ext uri="{BB962C8B-B14F-4D97-AF65-F5344CB8AC3E}">
        <p14:creationId xmlns:p14="http://schemas.microsoft.com/office/powerpoint/2010/main" val="1586331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7416824" cy="461962"/>
          </a:xfrm>
          <a:prstGeom prst="rect">
            <a:avLst/>
          </a:prstGeom>
          <a:noFill/>
        </p:spPr>
        <p:txBody>
          <a:bodyPr wrap="square">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5" name="Content Placeholder 2"/>
          <p:cNvSpPr txBox="1">
            <a:spLocks/>
          </p:cNvSpPr>
          <p:nvPr/>
        </p:nvSpPr>
        <p:spPr bwMode="auto">
          <a:xfrm>
            <a:off x="395536" y="404664"/>
            <a:ext cx="8496944" cy="576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dirty="0" smtClean="0">
                <a:solidFill>
                  <a:schemeClr val="tx2">
                    <a:lumMod val="50000"/>
                  </a:schemeClr>
                </a:solidFill>
              </a:rPr>
              <a:t>Soluciones caso </a:t>
            </a:r>
            <a:r>
              <a:rPr lang="es-ES" sz="4400" dirty="0">
                <a:solidFill>
                  <a:schemeClr val="tx2">
                    <a:lumMod val="50000"/>
                  </a:schemeClr>
                </a:solidFill>
              </a:rPr>
              <a:t>3</a:t>
            </a:r>
          </a:p>
          <a:p>
            <a:pPr>
              <a:buClr>
                <a:schemeClr val="tx2">
                  <a:lumMod val="50000"/>
                </a:schemeClr>
              </a:buClr>
            </a:pPr>
            <a:r>
              <a:rPr lang="es-ES" sz="1600" dirty="0" smtClean="0"/>
              <a:t>Bajada de potencia</a:t>
            </a:r>
          </a:p>
          <a:p>
            <a:pPr>
              <a:buClr>
                <a:schemeClr val="tx2">
                  <a:lumMod val="50000"/>
                </a:schemeClr>
              </a:buClr>
            </a:pPr>
            <a:r>
              <a:rPr lang="es-ES" sz="1600" dirty="0" smtClean="0"/>
              <a:t>Discriminación horaria (valorar)</a:t>
            </a:r>
          </a:p>
          <a:p>
            <a:pPr>
              <a:buClr>
                <a:schemeClr val="tx2">
                  <a:lumMod val="50000"/>
                </a:schemeClr>
              </a:buClr>
            </a:pPr>
            <a:r>
              <a:rPr lang="es-ES" sz="1600" dirty="0" smtClean="0"/>
              <a:t>Hábitos de ahorro energético y mejora del confort (invierno y verano)</a:t>
            </a:r>
          </a:p>
          <a:p>
            <a:pPr>
              <a:buClr>
                <a:schemeClr val="tx2">
                  <a:lumMod val="50000"/>
                </a:schemeClr>
              </a:buClr>
            </a:pPr>
            <a:r>
              <a:rPr lang="es-ES" sz="1600" dirty="0" smtClean="0"/>
              <a:t>Inversión en mejoras de la eficiencia energética de mayor profundidad</a:t>
            </a:r>
            <a:endParaRPr lang="es-ES" sz="1600" dirty="0"/>
          </a:p>
          <a:p>
            <a:pPr>
              <a:buClr>
                <a:schemeClr val="tx2">
                  <a:lumMod val="50000"/>
                </a:schemeClr>
              </a:buClr>
            </a:pPr>
            <a:r>
              <a:rPr lang="es-ES" sz="1600" dirty="0" smtClean="0">
                <a:solidFill>
                  <a:schemeClr val="tx2">
                    <a:shade val="30000"/>
                    <a:satMod val="150000"/>
                  </a:schemeClr>
                </a:solidFill>
              </a:rPr>
              <a:t>…</a:t>
            </a:r>
            <a:endParaRPr lang="es-ES" sz="1600" dirty="0">
              <a:solidFill>
                <a:schemeClr val="tx2">
                  <a:shade val="30000"/>
                  <a:satMod val="150000"/>
                </a:schemeClr>
              </a:solidFill>
            </a:endParaRPr>
          </a:p>
          <a:p>
            <a:pPr lvl="1" algn="just">
              <a:buFont typeface="Wingdings" pitchFamily="2" charset="2"/>
              <a:buChar char="ü"/>
            </a:pPr>
            <a:endParaRPr lang="es-ES" sz="1600" dirty="0">
              <a:solidFill>
                <a:schemeClr val="tx2">
                  <a:shade val="30000"/>
                  <a:satMod val="150000"/>
                </a:schemeClr>
              </a:solidFill>
            </a:endParaRPr>
          </a:p>
          <a:p>
            <a:pPr algn="just"/>
            <a:endParaRPr lang="es-ES" sz="1600" dirty="0">
              <a:solidFill>
                <a:schemeClr val="tx2">
                  <a:shade val="30000"/>
                  <a:satMod val="150000"/>
                </a:schemeClr>
              </a:solidFill>
            </a:endParaRPr>
          </a:p>
          <a:p>
            <a:pPr marL="0" indent="0">
              <a:buNone/>
            </a:pPr>
            <a:endParaRPr lang="es-ES" sz="2800" dirty="0"/>
          </a:p>
          <a:p>
            <a:pPr marL="0" indent="0">
              <a:buNone/>
            </a:pPr>
            <a:endParaRPr lang="es-ES" b="1" dirty="0"/>
          </a:p>
          <a:p>
            <a:pPr marL="514350" indent="-514350">
              <a:buAutoNum type="arabicPeriod"/>
            </a:pPr>
            <a:endParaRPr lang="es-ES" b="1" dirty="0"/>
          </a:p>
          <a:p>
            <a:endParaRPr lang="es-ES" b="1" dirty="0"/>
          </a:p>
          <a:p>
            <a:pPr lvl="1"/>
            <a:endParaRPr lang="es-ES" dirty="0"/>
          </a:p>
        </p:txBody>
      </p:sp>
    </p:spTree>
    <p:extLst>
      <p:ext uri="{BB962C8B-B14F-4D97-AF65-F5344CB8AC3E}">
        <p14:creationId xmlns:p14="http://schemas.microsoft.com/office/powerpoint/2010/main" val="489495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7344816" cy="461962"/>
          </a:xfrm>
          <a:prstGeom prst="rect">
            <a:avLst/>
          </a:prstGeom>
          <a:noFill/>
        </p:spPr>
        <p:txBody>
          <a:bodyPr wrap="square">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5" name="Content Placeholder 2"/>
          <p:cNvSpPr txBox="1">
            <a:spLocks/>
          </p:cNvSpPr>
          <p:nvPr/>
        </p:nvSpPr>
        <p:spPr bwMode="auto">
          <a:xfrm>
            <a:off x="251520" y="188640"/>
            <a:ext cx="8640960" cy="6480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dirty="0">
                <a:solidFill>
                  <a:schemeClr val="tx2">
                    <a:lumMod val="50000"/>
                  </a:schemeClr>
                </a:solidFill>
              </a:rPr>
              <a:t>Caso 4</a:t>
            </a:r>
          </a:p>
          <a:p>
            <a:pPr marL="0" indent="0">
              <a:buNone/>
            </a:pPr>
            <a:r>
              <a:rPr lang="es-ES" sz="1600" dirty="0"/>
              <a:t>Hogar compuesto por una mujer con dos hijos, </a:t>
            </a:r>
            <a:r>
              <a:rPr lang="es-ES" sz="1600" dirty="0" smtClean="0"/>
              <a:t>un bebé y un hijo estudiando bachillerato. Viven </a:t>
            </a:r>
            <a:r>
              <a:rPr lang="es-ES" sz="1600" dirty="0"/>
              <a:t>en régimen de </a:t>
            </a:r>
            <a:r>
              <a:rPr lang="es-ES" sz="1600" dirty="0" smtClean="0"/>
              <a:t>alquiler por el que pagan 350 euros. Tiene un trabajo a tiempo parcial cobrando 700 euros y un ingreso adicional por el bebé de 300 </a:t>
            </a:r>
            <a:r>
              <a:rPr lang="es-ES" sz="1600" dirty="0"/>
              <a:t>euros. Debe asumir gastos guardería y los estudios universitarios. En energía gastan en torno a </a:t>
            </a:r>
            <a:r>
              <a:rPr lang="es-ES" sz="1600" dirty="0" smtClean="0"/>
              <a:t>70 </a:t>
            </a:r>
            <a:r>
              <a:rPr lang="es-ES" sz="1600" dirty="0"/>
              <a:t>euros al mes. </a:t>
            </a:r>
            <a:r>
              <a:rPr lang="es-ES" sz="1600" dirty="0" smtClean="0"/>
              <a:t>La capacidad de ahorro es muy limitada, se limita a meses en los que realiza horas extra en el trabajo.</a:t>
            </a:r>
            <a:endParaRPr lang="es-ES" sz="1600" dirty="0"/>
          </a:p>
          <a:p>
            <a:pPr marL="0" indent="0">
              <a:buNone/>
            </a:pPr>
            <a:r>
              <a:rPr lang="es-ES" sz="1600" b="1" dirty="0">
                <a:solidFill>
                  <a:schemeClr val="tx2">
                    <a:lumMod val="50000"/>
                  </a:schemeClr>
                </a:solidFill>
              </a:rPr>
              <a:t>La vivienda:</a:t>
            </a:r>
          </a:p>
          <a:p>
            <a:pPr lvl="1" algn="just">
              <a:buFont typeface="Wingdings" pitchFamily="2" charset="2"/>
              <a:buChar char="ü"/>
            </a:pPr>
            <a:r>
              <a:rPr lang="es-ES" sz="1600" dirty="0"/>
              <a:t>Cuenta con cocina-horno y caldera de agua caliente que funcionan con gas embotellado, microondas, lavadora y frigorífico, además de los pequeños electrodomésticos, entre ellos uno para calentar las estancias con aire caliente.</a:t>
            </a:r>
          </a:p>
          <a:p>
            <a:pPr lvl="1" algn="just">
              <a:buFont typeface="Wingdings" pitchFamily="2" charset="2"/>
              <a:buChar char="ü"/>
            </a:pPr>
            <a:r>
              <a:rPr lang="es-ES" sz="1600" dirty="0"/>
              <a:t>Los electrodomésticos son en general son muy ineficientes, tienen una antigüedad media de más de 10 años</a:t>
            </a:r>
          </a:p>
          <a:p>
            <a:pPr lvl="1" algn="just">
              <a:buFont typeface="Wingdings" pitchFamily="2" charset="2"/>
              <a:buChar char="ü"/>
            </a:pPr>
            <a:r>
              <a:rPr lang="es-ES" sz="1600" dirty="0" smtClean="0"/>
              <a:t>Es </a:t>
            </a:r>
            <a:r>
              <a:rPr lang="es-ES" sz="1600" dirty="0"/>
              <a:t>una vivienda unifamiliar </a:t>
            </a:r>
            <a:r>
              <a:rPr lang="es-ES" sz="1600" dirty="0" smtClean="0"/>
              <a:t>ubicada en un municipio </a:t>
            </a:r>
            <a:r>
              <a:rPr lang="es-ES" sz="1600" dirty="0"/>
              <a:t>rural, sin calefacción preinstalada, con balcones de madera en mal estado, que conserva el estado original en casi todo. </a:t>
            </a:r>
          </a:p>
          <a:p>
            <a:pPr marL="0" lvl="1" indent="0">
              <a:buNone/>
            </a:pPr>
            <a:r>
              <a:rPr lang="es-ES" sz="1600" b="1" dirty="0">
                <a:solidFill>
                  <a:schemeClr val="tx2">
                    <a:lumMod val="50000"/>
                  </a:schemeClr>
                </a:solidFill>
              </a:rPr>
              <a:t>Sus facturas:</a:t>
            </a:r>
          </a:p>
          <a:p>
            <a:pPr lvl="1" algn="just">
              <a:buFont typeface="Wingdings" pitchFamily="2" charset="2"/>
              <a:buChar char="ü"/>
            </a:pPr>
            <a:r>
              <a:rPr lang="es-ES" sz="1600" dirty="0"/>
              <a:t>Tienen una potencia contratada de 3, 45 kW con una tarifa sin discriminación </a:t>
            </a:r>
            <a:r>
              <a:rPr lang="es-ES" sz="1600" dirty="0" smtClean="0"/>
              <a:t>horaria</a:t>
            </a:r>
          </a:p>
          <a:p>
            <a:pPr lvl="1" algn="just">
              <a:buFont typeface="Wingdings" pitchFamily="2" charset="2"/>
              <a:buChar char="ü"/>
            </a:pPr>
            <a:r>
              <a:rPr lang="es-ES" sz="1600" dirty="0" smtClean="0"/>
              <a:t>El contrato está a nombre del propietario, no ha cambiado nada y se encuentra en el mercado libre</a:t>
            </a:r>
            <a:endParaRPr lang="es-ES" sz="1600" dirty="0"/>
          </a:p>
          <a:p>
            <a:pPr marL="0" lvl="1" indent="0">
              <a:buNone/>
            </a:pPr>
            <a:r>
              <a:rPr lang="es-ES" sz="1600" b="1" dirty="0">
                <a:solidFill>
                  <a:schemeClr val="tx2">
                    <a:lumMod val="50000"/>
                  </a:schemeClr>
                </a:solidFill>
              </a:rPr>
              <a:t>Sus hábitos:</a:t>
            </a:r>
          </a:p>
          <a:p>
            <a:pPr lvl="1" algn="just">
              <a:buFont typeface="Wingdings" pitchFamily="2" charset="2"/>
              <a:buChar char="ü"/>
            </a:pPr>
            <a:r>
              <a:rPr lang="es-ES" sz="1600" dirty="0"/>
              <a:t>Dada la dificultad y coste de calentar las estancias principales, hacen vida en un cuarto de estar que es la única sala climatizada </a:t>
            </a:r>
            <a:r>
              <a:rPr lang="es-ES" sz="1600" dirty="0" smtClean="0"/>
              <a:t>con el dispositivo de aire caliente y </a:t>
            </a:r>
            <a:r>
              <a:rPr lang="es-ES" sz="1600" dirty="0"/>
              <a:t>generalmente tapados con mantas.</a:t>
            </a:r>
          </a:p>
          <a:p>
            <a:pPr marL="457200" lvl="1" indent="0" algn="just">
              <a:buNone/>
            </a:pPr>
            <a:endParaRPr lang="es-ES" sz="1600" dirty="0">
              <a:solidFill>
                <a:schemeClr val="tx2">
                  <a:shade val="30000"/>
                  <a:satMod val="150000"/>
                </a:schemeClr>
              </a:solidFill>
            </a:endParaRPr>
          </a:p>
          <a:p>
            <a:pPr lvl="1" algn="just">
              <a:buFont typeface="Wingdings" pitchFamily="2" charset="2"/>
              <a:buChar char="ü"/>
            </a:pPr>
            <a:endParaRPr lang="es-ES" sz="1600" dirty="0">
              <a:solidFill>
                <a:schemeClr val="tx2">
                  <a:shade val="30000"/>
                  <a:satMod val="150000"/>
                </a:schemeClr>
              </a:solidFill>
            </a:endParaRPr>
          </a:p>
          <a:p>
            <a:pPr algn="just"/>
            <a:endParaRPr lang="es-ES" sz="1600" dirty="0">
              <a:solidFill>
                <a:schemeClr val="tx2">
                  <a:shade val="30000"/>
                  <a:satMod val="150000"/>
                </a:schemeClr>
              </a:solidFill>
            </a:endParaRPr>
          </a:p>
          <a:p>
            <a:pPr marL="0" indent="0">
              <a:buNone/>
            </a:pPr>
            <a:endParaRPr lang="es-ES" sz="1600" dirty="0"/>
          </a:p>
          <a:p>
            <a:pPr marL="0" indent="0">
              <a:buNone/>
            </a:pPr>
            <a:endParaRPr lang="es-ES" sz="1600" b="1" dirty="0"/>
          </a:p>
          <a:p>
            <a:pPr marL="514350" indent="-514350">
              <a:buAutoNum type="arabicPeriod"/>
            </a:pPr>
            <a:endParaRPr lang="es-ES" b="1" dirty="0"/>
          </a:p>
          <a:p>
            <a:endParaRPr lang="es-ES" b="1" dirty="0"/>
          </a:p>
          <a:p>
            <a:pPr lvl="1"/>
            <a:endParaRPr lang="es-ES" dirty="0"/>
          </a:p>
        </p:txBody>
      </p:sp>
    </p:spTree>
    <p:extLst>
      <p:ext uri="{BB962C8B-B14F-4D97-AF65-F5344CB8AC3E}">
        <p14:creationId xmlns:p14="http://schemas.microsoft.com/office/powerpoint/2010/main" val="4010027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51520" y="188640"/>
            <a:ext cx="8784976"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dirty="0" smtClean="0">
                <a:solidFill>
                  <a:schemeClr val="tx2">
                    <a:lumMod val="50000"/>
                  </a:schemeClr>
                </a:solidFill>
              </a:rPr>
              <a:t>Soluciones caso 4</a:t>
            </a:r>
            <a:endParaRPr lang="es-ES" sz="4400" dirty="0"/>
          </a:p>
          <a:p>
            <a:pPr>
              <a:buClr>
                <a:schemeClr val="tx2">
                  <a:lumMod val="50000"/>
                </a:schemeClr>
              </a:buClr>
            </a:pPr>
            <a:r>
              <a:rPr lang="es-ES" sz="1600" dirty="0" smtClean="0"/>
              <a:t>Cambio de titularidad del contrato y paso al mercado regulado</a:t>
            </a:r>
          </a:p>
          <a:p>
            <a:pPr>
              <a:buClr>
                <a:schemeClr val="tx2">
                  <a:lumMod val="50000"/>
                </a:schemeClr>
              </a:buClr>
            </a:pPr>
            <a:r>
              <a:rPr lang="es-ES" sz="1600" dirty="0" smtClean="0"/>
              <a:t>Acceso al bono social</a:t>
            </a:r>
          </a:p>
          <a:p>
            <a:pPr>
              <a:buClr>
                <a:schemeClr val="tx2">
                  <a:lumMod val="50000"/>
                </a:schemeClr>
              </a:buClr>
            </a:pPr>
            <a:r>
              <a:rPr lang="es-ES" sz="1600" dirty="0" smtClean="0"/>
              <a:t>Revisar potencia contratada </a:t>
            </a:r>
          </a:p>
          <a:p>
            <a:pPr>
              <a:buClr>
                <a:schemeClr val="tx2">
                  <a:lumMod val="50000"/>
                </a:schemeClr>
              </a:buClr>
            </a:pPr>
            <a:r>
              <a:rPr lang="es-ES" sz="1600" dirty="0" smtClean="0"/>
              <a:t>Valorar discriminación horaria.</a:t>
            </a:r>
          </a:p>
          <a:p>
            <a:pPr>
              <a:buClr>
                <a:schemeClr val="tx2">
                  <a:lumMod val="50000"/>
                </a:schemeClr>
              </a:buClr>
            </a:pPr>
            <a:r>
              <a:rPr lang="es-ES" sz="1600" dirty="0" smtClean="0"/>
              <a:t>Invertir capacidad de ahorro en mejora de la eficiencia energética</a:t>
            </a:r>
          </a:p>
          <a:p>
            <a:pPr>
              <a:buClr>
                <a:schemeClr val="tx2">
                  <a:lumMod val="50000"/>
                </a:schemeClr>
              </a:buClr>
            </a:pPr>
            <a:r>
              <a:rPr lang="es-ES" sz="1600" dirty="0" smtClean="0"/>
              <a:t>Cambiar hábitos de consumo, especialmente el sistema utilizado para calentarse.</a:t>
            </a:r>
            <a:endParaRPr lang="es-ES" sz="1600" dirty="0"/>
          </a:p>
          <a:p>
            <a:pPr marL="0" indent="0">
              <a:buNone/>
            </a:pPr>
            <a:endParaRPr lang="es-ES" sz="1600" b="1" dirty="0"/>
          </a:p>
          <a:p>
            <a:pPr marL="514350" indent="-514350">
              <a:buAutoNum type="arabicPeriod"/>
            </a:pPr>
            <a:endParaRPr lang="es-ES" b="1" dirty="0"/>
          </a:p>
          <a:p>
            <a:endParaRPr lang="es-ES" b="1" dirty="0"/>
          </a:p>
          <a:p>
            <a:pPr lvl="1"/>
            <a:endParaRPr lang="es-ES" dirty="0"/>
          </a:p>
        </p:txBody>
      </p:sp>
    </p:spTree>
    <p:extLst>
      <p:ext uri="{BB962C8B-B14F-4D97-AF65-F5344CB8AC3E}">
        <p14:creationId xmlns:p14="http://schemas.microsoft.com/office/powerpoint/2010/main" val="3381070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96752"/>
            <a:ext cx="8229600" cy="4525963"/>
          </a:xfrm>
        </p:spPr>
        <p:txBody>
          <a:bodyPr>
            <a:normAutofit/>
          </a:bodyPr>
          <a:lstStyle/>
          <a:p>
            <a:pPr marL="0" indent="0" algn="ctr">
              <a:buNone/>
            </a:pPr>
            <a:endParaRPr lang="es-ES" sz="4400" b="1" dirty="0" smtClean="0">
              <a:solidFill>
                <a:schemeClr val="tx2">
                  <a:lumMod val="50000"/>
                </a:schemeClr>
              </a:solidFill>
            </a:endParaRPr>
          </a:p>
          <a:p>
            <a:pPr marL="0" indent="0" algn="ctr">
              <a:buNone/>
            </a:pPr>
            <a:endParaRPr lang="es-ES" sz="4400" b="1" dirty="0">
              <a:solidFill>
                <a:schemeClr val="tx2">
                  <a:lumMod val="50000"/>
                </a:schemeClr>
              </a:solidFill>
            </a:endParaRPr>
          </a:p>
          <a:p>
            <a:pPr marL="0" indent="0" algn="ctr">
              <a:buNone/>
            </a:pPr>
            <a:r>
              <a:rPr lang="es-ES" sz="4400" b="1" dirty="0" smtClean="0">
                <a:solidFill>
                  <a:schemeClr val="tx2">
                    <a:lumMod val="50000"/>
                  </a:schemeClr>
                </a:solidFill>
              </a:rPr>
              <a:t>Consejos de ahorro </a:t>
            </a:r>
            <a:endParaRPr lang="en-GB" sz="4400" b="1" dirty="0">
              <a:solidFill>
                <a:schemeClr val="tx2">
                  <a:lumMod val="50000"/>
                </a:schemeClr>
              </a:solidFill>
            </a:endParaRPr>
          </a:p>
        </p:txBody>
      </p:sp>
    </p:spTree>
    <p:extLst>
      <p:ext uri="{BB962C8B-B14F-4D97-AF65-F5344CB8AC3E}">
        <p14:creationId xmlns:p14="http://schemas.microsoft.com/office/powerpoint/2010/main" val="351306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43" y="171956"/>
            <a:ext cx="8229600" cy="1528852"/>
          </a:xfrm>
        </p:spPr>
        <p:txBody>
          <a:bodyPr>
            <a:noAutofit/>
          </a:bodyPr>
          <a:lstStyle/>
          <a:p>
            <a:pPr algn="l"/>
            <a:r>
              <a:rPr lang="es-ES_tradnl" dirty="0" smtClean="0">
                <a:solidFill>
                  <a:schemeClr val="tx2">
                    <a:lumMod val="50000"/>
                  </a:schemeClr>
                </a:solidFill>
                <a:latin typeface="+mn-lt"/>
                <a:cs typeface="Arial" pitchFamily="34" charset="0"/>
              </a:rPr>
              <a:t/>
            </a:r>
            <a:br>
              <a:rPr lang="es-ES_tradnl" dirty="0" smtClean="0">
                <a:solidFill>
                  <a:schemeClr val="tx2">
                    <a:lumMod val="50000"/>
                  </a:schemeClr>
                </a:solidFill>
                <a:latin typeface="+mn-lt"/>
                <a:cs typeface="Arial" pitchFamily="34" charset="0"/>
              </a:rPr>
            </a:br>
            <a:r>
              <a:rPr lang="es-ES_tradnl" dirty="0" smtClean="0">
                <a:solidFill>
                  <a:schemeClr val="tx2">
                    <a:lumMod val="50000"/>
                  </a:schemeClr>
                </a:solidFill>
                <a:latin typeface="+mn-lt"/>
                <a:cs typeface="Arial" pitchFamily="34" charset="0"/>
              </a:rPr>
              <a:t>¿Cuál es </a:t>
            </a:r>
            <a:r>
              <a:rPr lang="es-ES_tradnl" dirty="0">
                <a:solidFill>
                  <a:schemeClr val="tx2">
                    <a:lumMod val="50000"/>
                  </a:schemeClr>
                </a:solidFill>
                <a:latin typeface="+mn-lt"/>
                <a:cs typeface="Arial" pitchFamily="34" charset="0"/>
              </a:rPr>
              <a:t>la diferencia entre</a:t>
            </a:r>
            <a:br>
              <a:rPr lang="es-ES_tradnl" dirty="0">
                <a:solidFill>
                  <a:schemeClr val="tx2">
                    <a:lumMod val="50000"/>
                  </a:schemeClr>
                </a:solidFill>
                <a:latin typeface="+mn-lt"/>
                <a:cs typeface="Arial" pitchFamily="34" charset="0"/>
              </a:rPr>
            </a:br>
            <a:r>
              <a:rPr lang="es-ES_tradnl" b="1" dirty="0">
                <a:solidFill>
                  <a:schemeClr val="tx2">
                    <a:lumMod val="50000"/>
                  </a:schemeClr>
                </a:solidFill>
                <a:latin typeface="+mn-lt"/>
                <a:cs typeface="Arial" pitchFamily="34" charset="0"/>
              </a:rPr>
              <a:t>kW </a:t>
            </a:r>
            <a:r>
              <a:rPr lang="es-ES_tradnl" dirty="0">
                <a:solidFill>
                  <a:schemeClr val="tx2">
                    <a:lumMod val="50000"/>
                  </a:schemeClr>
                </a:solidFill>
                <a:latin typeface="+mn-lt"/>
                <a:cs typeface="Arial" pitchFamily="34" charset="0"/>
              </a:rPr>
              <a:t>y </a:t>
            </a:r>
            <a:r>
              <a:rPr lang="es-ES_tradnl" b="1" dirty="0" err="1">
                <a:solidFill>
                  <a:schemeClr val="tx2">
                    <a:lumMod val="50000"/>
                  </a:schemeClr>
                </a:solidFill>
                <a:latin typeface="+mn-lt"/>
                <a:cs typeface="Arial" pitchFamily="34" charset="0"/>
              </a:rPr>
              <a:t>kWh</a:t>
            </a:r>
            <a:r>
              <a:rPr lang="es-ES_tradnl" dirty="0">
                <a:solidFill>
                  <a:schemeClr val="tx2">
                    <a:lumMod val="50000"/>
                  </a:schemeClr>
                </a:solidFill>
                <a:latin typeface="+mn-lt"/>
                <a:cs typeface="Arial" pitchFamily="34" charset="0"/>
              </a:rPr>
              <a:t>?</a:t>
            </a:r>
            <a:r>
              <a:rPr lang="es-ES" dirty="0">
                <a:solidFill>
                  <a:schemeClr val="tx2">
                    <a:lumMod val="50000"/>
                  </a:schemeClr>
                </a:solidFill>
                <a:latin typeface="+mn-lt"/>
                <a:cs typeface="Arial" pitchFamily="34" charset="0"/>
              </a:rPr>
              <a:t/>
            </a:r>
            <a:br>
              <a:rPr lang="es-ES" dirty="0">
                <a:solidFill>
                  <a:schemeClr val="tx2">
                    <a:lumMod val="50000"/>
                  </a:schemeClr>
                </a:solidFill>
                <a:latin typeface="+mn-lt"/>
                <a:cs typeface="Arial" pitchFamily="34" charset="0"/>
              </a:rPr>
            </a:br>
            <a:endParaRPr lang="en-GB" dirty="0">
              <a:solidFill>
                <a:schemeClr val="tx2">
                  <a:lumMod val="50000"/>
                </a:schemeClr>
              </a:solidFill>
              <a:latin typeface="+mn-lt"/>
            </a:endParaRPr>
          </a:p>
        </p:txBody>
      </p:sp>
      <p:pic>
        <p:nvPicPr>
          <p:cNvPr id="5" name="Picture 2" descr="http://pad1.whstatic.com/images/thumb/d/dc/Determine-PVC-Pipe-Size-for-a-Project-Step-1Bullet1.jpg/670px-Determine-PVC-Pipe-Size-for-a-Project-Step-1Bullet1.jpg"/>
          <p:cNvPicPr>
            <a:picLocks noChangeAspect="1" noChangeArrowheads="1"/>
          </p:cNvPicPr>
          <p:nvPr/>
        </p:nvPicPr>
        <p:blipFill>
          <a:blip r:embed="rId2" cstate="print"/>
          <a:srcRect/>
          <a:stretch>
            <a:fillRect/>
          </a:stretch>
        </p:blipFill>
        <p:spPr bwMode="auto">
          <a:xfrm>
            <a:off x="899592" y="2308684"/>
            <a:ext cx="2952328" cy="1912403"/>
          </a:xfrm>
          <a:prstGeom prst="rect">
            <a:avLst/>
          </a:prstGeom>
          <a:noFill/>
          <a:effectLst>
            <a:outerShdw blurRad="50800" dist="38100" dir="5400000" algn="t" rotWithShape="0">
              <a:prstClr val="black">
                <a:alpha val="40000"/>
              </a:prstClr>
            </a:outerShdw>
          </a:effectLst>
        </p:spPr>
      </p:pic>
      <p:sp>
        <p:nvSpPr>
          <p:cNvPr id="6" name="12 Rectángulo"/>
          <p:cNvSpPr/>
          <p:nvPr/>
        </p:nvSpPr>
        <p:spPr>
          <a:xfrm>
            <a:off x="1314427" y="1804754"/>
            <a:ext cx="1709122" cy="400110"/>
          </a:xfrm>
          <a:prstGeom prst="rect">
            <a:avLst/>
          </a:prstGeom>
        </p:spPr>
        <p:txBody>
          <a:bodyPr wrap="none">
            <a:spAutoFit/>
          </a:bodyPr>
          <a:lstStyle/>
          <a:p>
            <a:r>
              <a:rPr lang="es-ES_tradnl" sz="2000" b="1" dirty="0" smtClean="0">
                <a:solidFill>
                  <a:schemeClr val="tx2">
                    <a:lumMod val="50000"/>
                  </a:schemeClr>
                </a:solidFill>
                <a:latin typeface="Arial" pitchFamily="34" charset="0"/>
                <a:cs typeface="Arial" pitchFamily="34" charset="0"/>
              </a:rPr>
              <a:t>Potencia </a:t>
            </a:r>
            <a:r>
              <a:rPr lang="es-ES_tradnl" sz="2000" b="1" dirty="0" err="1" smtClean="0">
                <a:solidFill>
                  <a:schemeClr val="tx2">
                    <a:lumMod val="50000"/>
                  </a:schemeClr>
                </a:solidFill>
                <a:latin typeface="Arial" pitchFamily="34" charset="0"/>
                <a:cs typeface="Arial" pitchFamily="34" charset="0"/>
              </a:rPr>
              <a:t>kW</a:t>
            </a:r>
            <a:endParaRPr lang="es-ES" sz="2000" dirty="0">
              <a:solidFill>
                <a:schemeClr val="tx2">
                  <a:lumMod val="50000"/>
                </a:schemeClr>
              </a:solidFill>
              <a:latin typeface="Arial" pitchFamily="34" charset="0"/>
              <a:cs typeface="Arial" pitchFamily="34" charset="0"/>
            </a:endParaRPr>
          </a:p>
        </p:txBody>
      </p:sp>
      <p:pic>
        <p:nvPicPr>
          <p:cNvPr id="7" name="Picture 8" descr="http://us.123rf.com/400wm/400/400/scanrail/scanrail1107/scanrail110700019/10060394-.jpg"/>
          <p:cNvPicPr>
            <a:picLocks noChangeAspect="1" noChangeArrowheads="1"/>
          </p:cNvPicPr>
          <p:nvPr/>
        </p:nvPicPr>
        <p:blipFill>
          <a:blip r:embed="rId3" cstate="print"/>
          <a:srcRect/>
          <a:stretch>
            <a:fillRect/>
          </a:stretch>
        </p:blipFill>
        <p:spPr bwMode="auto">
          <a:xfrm>
            <a:off x="5436096" y="2132856"/>
            <a:ext cx="2048088" cy="2232248"/>
          </a:xfrm>
          <a:prstGeom prst="rect">
            <a:avLst/>
          </a:prstGeom>
          <a:noFill/>
          <a:effectLst>
            <a:outerShdw blurRad="50800" dist="38100" dir="5400000" algn="t" rotWithShape="0">
              <a:prstClr val="black">
                <a:alpha val="40000"/>
              </a:prstClr>
            </a:outerShdw>
          </a:effectLst>
        </p:spPr>
      </p:pic>
      <p:sp>
        <p:nvSpPr>
          <p:cNvPr id="8" name="16 Rectángulo"/>
          <p:cNvSpPr/>
          <p:nvPr/>
        </p:nvSpPr>
        <p:spPr>
          <a:xfrm>
            <a:off x="5380411" y="1732746"/>
            <a:ext cx="1737976" cy="400110"/>
          </a:xfrm>
          <a:prstGeom prst="rect">
            <a:avLst/>
          </a:prstGeom>
        </p:spPr>
        <p:txBody>
          <a:bodyPr wrap="none">
            <a:spAutoFit/>
          </a:bodyPr>
          <a:lstStyle/>
          <a:p>
            <a:r>
              <a:rPr lang="es-ES_tradnl" sz="2000" b="1" dirty="0" smtClean="0">
                <a:solidFill>
                  <a:schemeClr val="tx2">
                    <a:lumMod val="50000"/>
                  </a:schemeClr>
                </a:solidFill>
                <a:latin typeface="Arial" pitchFamily="34" charset="0"/>
                <a:cs typeface="Arial" pitchFamily="34" charset="0"/>
              </a:rPr>
              <a:t>Energía </a:t>
            </a:r>
            <a:r>
              <a:rPr lang="es-ES_tradnl" sz="2000" b="1" dirty="0" err="1" smtClean="0">
                <a:solidFill>
                  <a:schemeClr val="tx2">
                    <a:lumMod val="50000"/>
                  </a:schemeClr>
                </a:solidFill>
                <a:latin typeface="Arial" pitchFamily="34" charset="0"/>
                <a:cs typeface="Arial" pitchFamily="34" charset="0"/>
              </a:rPr>
              <a:t>kWh</a:t>
            </a:r>
            <a:endParaRPr lang="es-ES" sz="2000" dirty="0">
              <a:solidFill>
                <a:schemeClr val="tx2">
                  <a:lumMod val="50000"/>
                </a:schemeClr>
              </a:solidFill>
              <a:latin typeface="Arial" pitchFamily="34" charset="0"/>
              <a:cs typeface="Arial" pitchFamily="34" charset="0"/>
            </a:endParaRPr>
          </a:p>
        </p:txBody>
      </p:sp>
      <p:sp>
        <p:nvSpPr>
          <p:cNvPr id="9" name="7 Rectángulo"/>
          <p:cNvSpPr/>
          <p:nvPr/>
        </p:nvSpPr>
        <p:spPr>
          <a:xfrm>
            <a:off x="424536" y="4381824"/>
            <a:ext cx="8294914" cy="1569660"/>
          </a:xfrm>
          <a:prstGeom prst="rect">
            <a:avLst/>
          </a:prstGeom>
        </p:spPr>
        <p:txBody>
          <a:bodyPr wrap="square">
            <a:spAutoFit/>
          </a:bodyPr>
          <a:lstStyle/>
          <a:p>
            <a:pPr marL="342900" indent="-342900" algn="just">
              <a:buClr>
                <a:schemeClr val="tx2">
                  <a:lumMod val="50000"/>
                </a:schemeClr>
              </a:buClr>
              <a:buFont typeface="Arial" panose="020B0604020202020204" pitchFamily="34" charset="0"/>
              <a:buChar char="•"/>
            </a:pPr>
            <a:r>
              <a:rPr lang="es-ES" sz="1600" b="1" dirty="0" err="1" smtClean="0">
                <a:cs typeface="Arial" pitchFamily="34" charset="0"/>
              </a:rPr>
              <a:t>kW</a:t>
            </a:r>
            <a:r>
              <a:rPr lang="es-ES" sz="1600" dirty="0" smtClean="0">
                <a:cs typeface="Arial" pitchFamily="34" charset="0"/>
              </a:rPr>
              <a:t>: Es la </a:t>
            </a:r>
            <a:r>
              <a:rPr lang="es-ES" sz="1600" b="1" dirty="0" smtClean="0">
                <a:cs typeface="Arial" pitchFamily="34" charset="0"/>
              </a:rPr>
              <a:t>unidad de la POTENCIA </a:t>
            </a:r>
            <a:r>
              <a:rPr lang="es-ES" sz="1600" dirty="0" smtClean="0">
                <a:cs typeface="Arial" pitchFamily="34" charset="0"/>
              </a:rPr>
              <a:t>que tenemos contratada. Representa la capacidad de tener conectados a la vez muchos o pocos equipos. A más </a:t>
            </a:r>
            <a:r>
              <a:rPr lang="es-ES" sz="1600" dirty="0" err="1" smtClean="0">
                <a:cs typeface="Arial" pitchFamily="34" charset="0"/>
              </a:rPr>
              <a:t>kW</a:t>
            </a:r>
            <a:r>
              <a:rPr lang="es-ES" sz="1600" dirty="0" smtClean="0">
                <a:cs typeface="Arial" pitchFamily="34" charset="0"/>
              </a:rPr>
              <a:t>, más equipos podremos conectar a la vez sin que salte el limitador (Interruptor Control de Potencia: ICP).</a:t>
            </a:r>
          </a:p>
          <a:p>
            <a:pPr marL="342900" indent="-342900" algn="just">
              <a:buClr>
                <a:schemeClr val="tx2">
                  <a:lumMod val="50000"/>
                </a:schemeClr>
              </a:buClr>
              <a:buFont typeface="Arial" panose="020B0604020202020204" pitchFamily="34" charset="0"/>
              <a:buChar char="•"/>
            </a:pPr>
            <a:endParaRPr lang="es-ES" sz="1600" b="1" dirty="0" smtClean="0">
              <a:cs typeface="Arial" pitchFamily="34" charset="0"/>
            </a:endParaRPr>
          </a:p>
          <a:p>
            <a:pPr marL="342900" indent="-342900" algn="just">
              <a:buClr>
                <a:schemeClr val="tx2">
                  <a:lumMod val="50000"/>
                </a:schemeClr>
              </a:buClr>
              <a:buFont typeface="Arial" panose="020B0604020202020204" pitchFamily="34" charset="0"/>
              <a:buChar char="•"/>
            </a:pPr>
            <a:r>
              <a:rPr lang="es-ES" sz="1600" b="1" dirty="0" err="1" smtClean="0">
                <a:cs typeface="Arial" pitchFamily="34" charset="0"/>
              </a:rPr>
              <a:t>kWh</a:t>
            </a:r>
            <a:r>
              <a:rPr lang="es-ES" sz="1600" dirty="0" smtClean="0">
                <a:cs typeface="Arial" pitchFamily="34" charset="0"/>
              </a:rPr>
              <a:t>: Es la </a:t>
            </a:r>
            <a:r>
              <a:rPr lang="es-ES" sz="1600" b="1" dirty="0" smtClean="0">
                <a:cs typeface="Arial" pitchFamily="34" charset="0"/>
              </a:rPr>
              <a:t>unidad de ENERGÍA</a:t>
            </a:r>
            <a:r>
              <a:rPr lang="es-ES" sz="1600" dirty="0" smtClean="0">
                <a:cs typeface="Arial" pitchFamily="34" charset="0"/>
              </a:rPr>
              <a:t>. Es la energía total que hemos consumido a lo largo del período de facturación. </a:t>
            </a:r>
          </a:p>
        </p:txBody>
      </p:sp>
    </p:spTree>
    <p:extLst>
      <p:ext uri="{BB962C8B-B14F-4D97-AF65-F5344CB8AC3E}">
        <p14:creationId xmlns:p14="http://schemas.microsoft.com/office/powerpoint/2010/main" val="1396051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ES" dirty="0" smtClean="0">
                <a:solidFill>
                  <a:schemeClr val="tx2">
                    <a:lumMod val="50000"/>
                  </a:schemeClr>
                </a:solidFill>
              </a:rPr>
              <a:t>Factura Eléctrica</a:t>
            </a:r>
            <a:endParaRPr lang="en-GB" dirty="0">
              <a:solidFill>
                <a:schemeClr val="tx2">
                  <a:lumMod val="50000"/>
                </a:schemeClr>
              </a:solidFill>
            </a:endParaRPr>
          </a:p>
        </p:txBody>
      </p:sp>
      <p:sp>
        <p:nvSpPr>
          <p:cNvPr id="5" name="5 CuadroTexto"/>
          <p:cNvSpPr txBox="1">
            <a:spLocks noChangeArrowheads="1"/>
          </p:cNvSpPr>
          <p:nvPr/>
        </p:nvSpPr>
        <p:spPr bwMode="auto">
          <a:xfrm>
            <a:off x="5652591" y="3229741"/>
            <a:ext cx="2663825" cy="338138"/>
          </a:xfrm>
          <a:prstGeom prst="rect">
            <a:avLst/>
          </a:prstGeom>
          <a:noFill/>
          <a:ln w="9525">
            <a:noFill/>
            <a:miter lim="800000"/>
            <a:headEnd/>
            <a:tailEnd/>
          </a:ln>
        </p:spPr>
        <p:txBody>
          <a:bodyPr>
            <a:spAutoFit/>
          </a:bodyPr>
          <a:lstStyle/>
          <a:p>
            <a:r>
              <a:rPr lang="es-ES" sz="1600" b="1" dirty="0">
                <a:solidFill>
                  <a:schemeClr val="tx2">
                    <a:lumMod val="50000"/>
                  </a:schemeClr>
                </a:solidFill>
                <a:cs typeface="Arial" charset="0"/>
              </a:rPr>
              <a:t>COSTE DE LA ENERGÍA</a:t>
            </a:r>
          </a:p>
        </p:txBody>
      </p:sp>
      <p:sp>
        <p:nvSpPr>
          <p:cNvPr id="6" name="8 Rectángulo redondeado"/>
          <p:cNvSpPr>
            <a:spLocks noChangeArrowheads="1"/>
          </p:cNvSpPr>
          <p:nvPr/>
        </p:nvSpPr>
        <p:spPr bwMode="auto">
          <a:xfrm>
            <a:off x="5364758" y="3157386"/>
            <a:ext cx="2736850" cy="576262"/>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sp>
        <p:nvSpPr>
          <p:cNvPr id="7" name="6 CuadroTexto"/>
          <p:cNvSpPr txBox="1">
            <a:spLocks noChangeArrowheads="1"/>
          </p:cNvSpPr>
          <p:nvPr/>
        </p:nvSpPr>
        <p:spPr bwMode="auto">
          <a:xfrm>
            <a:off x="486370" y="3281211"/>
            <a:ext cx="3348038" cy="338554"/>
          </a:xfrm>
          <a:prstGeom prst="rect">
            <a:avLst/>
          </a:prstGeom>
          <a:noFill/>
          <a:ln w="9525">
            <a:noFill/>
            <a:miter lim="800000"/>
            <a:headEnd/>
            <a:tailEnd/>
          </a:ln>
        </p:spPr>
        <p:txBody>
          <a:bodyPr>
            <a:spAutoFit/>
          </a:bodyPr>
          <a:lstStyle/>
          <a:p>
            <a:pPr algn="ctr"/>
            <a:r>
              <a:rPr lang="es-ES" sz="1600" b="1" dirty="0">
                <a:solidFill>
                  <a:schemeClr val="tx2">
                    <a:lumMod val="50000"/>
                  </a:schemeClr>
                </a:solidFill>
                <a:cs typeface="Arial" charset="0"/>
              </a:rPr>
              <a:t>PEAJE </a:t>
            </a:r>
            <a:r>
              <a:rPr lang="es-ES" sz="1600" b="1" dirty="0" smtClean="0">
                <a:solidFill>
                  <a:schemeClr val="tx2">
                    <a:lumMod val="50000"/>
                  </a:schemeClr>
                </a:solidFill>
                <a:cs typeface="Arial" charset="0"/>
              </a:rPr>
              <a:t>o </a:t>
            </a:r>
            <a:r>
              <a:rPr lang="es-ES" sz="1600" b="1" dirty="0">
                <a:solidFill>
                  <a:schemeClr val="tx2">
                    <a:lumMod val="50000"/>
                  </a:schemeClr>
                </a:solidFill>
                <a:cs typeface="Arial" charset="0"/>
              </a:rPr>
              <a:t>TARIFA DE ACCESO</a:t>
            </a:r>
          </a:p>
        </p:txBody>
      </p:sp>
      <p:sp>
        <p:nvSpPr>
          <p:cNvPr id="8" name="9 Rectángulo redondeado"/>
          <p:cNvSpPr>
            <a:spLocks noChangeArrowheads="1"/>
          </p:cNvSpPr>
          <p:nvPr/>
        </p:nvSpPr>
        <p:spPr bwMode="auto">
          <a:xfrm>
            <a:off x="600670" y="3187548"/>
            <a:ext cx="3167063" cy="539750"/>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cxnSp>
        <p:nvCxnSpPr>
          <p:cNvPr id="9" name="27 Conector recto de flecha"/>
          <p:cNvCxnSpPr>
            <a:stCxn id="8" idx="2"/>
          </p:cNvCxnSpPr>
          <p:nvPr/>
        </p:nvCxnSpPr>
        <p:spPr>
          <a:xfrm flipH="1">
            <a:off x="1332508" y="3727298"/>
            <a:ext cx="850900" cy="295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28 Conector recto de flecha"/>
          <p:cNvCxnSpPr>
            <a:stCxn id="8" idx="2"/>
          </p:cNvCxnSpPr>
          <p:nvPr/>
        </p:nvCxnSpPr>
        <p:spPr>
          <a:xfrm>
            <a:off x="2183408" y="3727298"/>
            <a:ext cx="1020762" cy="295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upo 13"/>
          <p:cNvGrpSpPr/>
          <p:nvPr/>
        </p:nvGrpSpPr>
        <p:grpSpPr>
          <a:xfrm>
            <a:off x="4986744" y="4113061"/>
            <a:ext cx="1331912" cy="399327"/>
            <a:chOff x="6895555" y="3464989"/>
            <a:chExt cx="1331912" cy="399327"/>
          </a:xfrm>
        </p:grpSpPr>
        <p:sp>
          <p:nvSpPr>
            <p:cNvPr id="12" name="66 Rectángulo"/>
            <p:cNvSpPr/>
            <p:nvPr/>
          </p:nvSpPr>
          <p:spPr bwMode="auto">
            <a:xfrm>
              <a:off x="6941145" y="3464989"/>
              <a:ext cx="1152525" cy="360362"/>
            </a:xfrm>
            <a:prstGeom prst="rect">
              <a:avLst/>
            </a:prstGeom>
            <a:solidFill>
              <a:schemeClr val="tx2">
                <a:lumMod val="75000"/>
              </a:schemeClr>
            </a:solidFill>
            <a:ln w="9525">
              <a:solidFill>
                <a:srgbClr val="85AAE7"/>
              </a:solidFill>
              <a:miter lim="800000"/>
              <a:headEnd/>
              <a:tailEnd/>
            </a:ln>
          </p:spPr>
          <p:txBody>
            <a:bodyPr anchor="ctr"/>
            <a:lstStyle/>
            <a:p>
              <a:pPr marL="174188" indent="-174188" algn="ctr" defTabSz="897383" eaLnBrk="0" fontAlgn="auto" hangingPunct="0">
                <a:spcBef>
                  <a:spcPts val="600"/>
                </a:spcBef>
                <a:spcAft>
                  <a:spcPts val="600"/>
                </a:spcAft>
                <a:buClr>
                  <a:srgbClr val="FF0000"/>
                </a:buClr>
                <a:buFont typeface="Verdana" pitchFamily="34" charset="0"/>
                <a:buChar char="•"/>
                <a:defRPr/>
              </a:pPr>
              <a:endParaRPr lang="es-ES" sz="600" b="1" i="1" dirty="0">
                <a:solidFill>
                  <a:schemeClr val="tx2">
                    <a:lumMod val="50000"/>
                  </a:schemeClr>
                </a:solidFill>
                <a:latin typeface="Frutiger Neue LT Com Medium"/>
                <a:cs typeface="Arial" pitchFamily="34" charset="0"/>
              </a:endParaRPr>
            </a:p>
          </p:txBody>
        </p:sp>
        <p:sp>
          <p:nvSpPr>
            <p:cNvPr id="13" name="33 CuadroTexto"/>
            <p:cNvSpPr txBox="1">
              <a:spLocks noChangeArrowheads="1"/>
            </p:cNvSpPr>
            <p:nvPr/>
          </p:nvSpPr>
          <p:spPr bwMode="auto">
            <a:xfrm>
              <a:off x="6895555" y="3494429"/>
              <a:ext cx="1331912" cy="369887"/>
            </a:xfrm>
            <a:prstGeom prst="rect">
              <a:avLst/>
            </a:prstGeom>
            <a:noFill/>
            <a:ln w="9525">
              <a:noFill/>
              <a:miter lim="800000"/>
              <a:headEnd/>
              <a:tailEnd/>
            </a:ln>
          </p:spPr>
          <p:txBody>
            <a:bodyPr>
              <a:spAutoFit/>
            </a:bodyPr>
            <a:lstStyle/>
            <a:p>
              <a:r>
                <a:rPr lang="es-ES" dirty="0">
                  <a:solidFill>
                    <a:schemeClr val="tx2">
                      <a:lumMod val="50000"/>
                    </a:schemeClr>
                  </a:solidFill>
                  <a:latin typeface="Calibri" pitchFamily="34" charset="0"/>
                </a:rPr>
                <a:t>REGULADO</a:t>
              </a:r>
            </a:p>
          </p:txBody>
        </p:sp>
      </p:grpSp>
      <p:sp>
        <p:nvSpPr>
          <p:cNvPr id="14" name="37 Rectángulo"/>
          <p:cNvSpPr>
            <a:spLocks noChangeArrowheads="1"/>
          </p:cNvSpPr>
          <p:nvPr/>
        </p:nvSpPr>
        <p:spPr bwMode="auto">
          <a:xfrm>
            <a:off x="3143845" y="4022573"/>
            <a:ext cx="628698" cy="369332"/>
          </a:xfrm>
          <a:prstGeom prst="rect">
            <a:avLst/>
          </a:prstGeom>
          <a:noFill/>
          <a:ln w="9525">
            <a:noFill/>
            <a:miter lim="800000"/>
            <a:headEnd/>
            <a:tailEnd/>
          </a:ln>
        </p:spPr>
        <p:txBody>
          <a:bodyPr wrap="none">
            <a:spAutoFit/>
          </a:bodyPr>
          <a:lstStyle/>
          <a:p>
            <a:r>
              <a:rPr lang="es-ES_tradnl" b="1">
                <a:solidFill>
                  <a:schemeClr val="tx2">
                    <a:lumMod val="50000"/>
                  </a:schemeClr>
                </a:solidFill>
                <a:cs typeface="Arial" charset="0"/>
              </a:rPr>
              <a:t>kWh</a:t>
            </a:r>
            <a:endParaRPr lang="es-ES">
              <a:solidFill>
                <a:schemeClr val="tx2">
                  <a:lumMod val="50000"/>
                </a:schemeClr>
              </a:solidFill>
              <a:latin typeface="Calibri" pitchFamily="34" charset="0"/>
            </a:endParaRPr>
          </a:p>
        </p:txBody>
      </p:sp>
      <p:sp>
        <p:nvSpPr>
          <p:cNvPr id="15" name="38 Rectángulo"/>
          <p:cNvSpPr>
            <a:spLocks noChangeArrowheads="1"/>
          </p:cNvSpPr>
          <p:nvPr/>
        </p:nvSpPr>
        <p:spPr bwMode="auto">
          <a:xfrm>
            <a:off x="861020" y="4060673"/>
            <a:ext cx="505267" cy="369332"/>
          </a:xfrm>
          <a:prstGeom prst="rect">
            <a:avLst/>
          </a:prstGeom>
          <a:noFill/>
          <a:ln w="9525">
            <a:noFill/>
            <a:miter lim="800000"/>
            <a:headEnd/>
            <a:tailEnd/>
          </a:ln>
        </p:spPr>
        <p:txBody>
          <a:bodyPr wrap="none">
            <a:spAutoFit/>
          </a:bodyPr>
          <a:lstStyle/>
          <a:p>
            <a:r>
              <a:rPr lang="es-ES_tradnl" b="1" dirty="0">
                <a:solidFill>
                  <a:schemeClr val="tx2">
                    <a:lumMod val="50000"/>
                  </a:schemeClr>
                </a:solidFill>
                <a:cs typeface="Arial" charset="0"/>
              </a:rPr>
              <a:t>kW</a:t>
            </a:r>
            <a:endParaRPr lang="es-ES" dirty="0">
              <a:solidFill>
                <a:schemeClr val="tx2">
                  <a:lumMod val="50000"/>
                </a:schemeClr>
              </a:solidFill>
              <a:latin typeface="Calibri" pitchFamily="34" charset="0"/>
            </a:endParaRPr>
          </a:p>
        </p:txBody>
      </p:sp>
      <p:sp>
        <p:nvSpPr>
          <p:cNvPr id="16" name="55 Cruz"/>
          <p:cNvSpPr/>
          <p:nvPr/>
        </p:nvSpPr>
        <p:spPr bwMode="auto">
          <a:xfrm>
            <a:off x="4354314" y="3229741"/>
            <a:ext cx="423863" cy="439737"/>
          </a:xfrm>
          <a:prstGeom prst="plus">
            <a:avLst>
              <a:gd name="adj" fmla="val 34844"/>
            </a:avLst>
          </a:prstGeom>
          <a:solidFill>
            <a:schemeClr val="tx2">
              <a:lumMod val="75000"/>
            </a:schemeClr>
          </a:solidFill>
          <a:ln w="9525">
            <a:solidFill>
              <a:srgbClr val="85AAE7"/>
            </a:solidFill>
            <a:miter lim="800000"/>
            <a:headEnd/>
            <a:tailEnd/>
          </a:ln>
        </p:spPr>
        <p:txBody>
          <a:bodyPr anchor="ctr"/>
          <a:lstStyle/>
          <a:p>
            <a:pPr marL="174188" indent="-174188" algn="ctr" defTabSz="897383" eaLnBrk="0" fontAlgn="auto" hangingPunct="0">
              <a:spcBef>
                <a:spcPts val="600"/>
              </a:spcBef>
              <a:spcAft>
                <a:spcPts val="600"/>
              </a:spcAft>
              <a:buClr>
                <a:srgbClr val="FF0000"/>
              </a:buClr>
              <a:buFont typeface="Verdana" pitchFamily="34" charset="0"/>
              <a:buChar char="•"/>
              <a:defRPr/>
            </a:pPr>
            <a:endParaRPr lang="es-ES" sz="600" b="1" i="1" dirty="0">
              <a:solidFill>
                <a:schemeClr val="tx2">
                  <a:lumMod val="50000"/>
                </a:schemeClr>
              </a:solidFill>
              <a:latin typeface="Frutiger Neue LT Com Medium"/>
              <a:cs typeface="Arial" pitchFamily="34" charset="0"/>
            </a:endParaRPr>
          </a:p>
        </p:txBody>
      </p:sp>
      <p:grpSp>
        <p:nvGrpSpPr>
          <p:cNvPr id="17" name="Grupo 12"/>
          <p:cNvGrpSpPr/>
          <p:nvPr/>
        </p:nvGrpSpPr>
        <p:grpSpPr>
          <a:xfrm>
            <a:off x="7463495" y="4136836"/>
            <a:ext cx="792162" cy="369332"/>
            <a:chOff x="5616384" y="3445939"/>
            <a:chExt cx="792162" cy="369332"/>
          </a:xfrm>
        </p:grpSpPr>
        <p:sp>
          <p:nvSpPr>
            <p:cNvPr id="18" name="65 Rectángulo"/>
            <p:cNvSpPr/>
            <p:nvPr/>
          </p:nvSpPr>
          <p:spPr bwMode="auto">
            <a:xfrm>
              <a:off x="5616384" y="3445939"/>
              <a:ext cx="792162" cy="360362"/>
            </a:xfrm>
            <a:prstGeom prst="rect">
              <a:avLst/>
            </a:prstGeom>
            <a:solidFill>
              <a:schemeClr val="tx2">
                <a:lumMod val="75000"/>
              </a:schemeClr>
            </a:solidFill>
            <a:ln w="9525">
              <a:solidFill>
                <a:srgbClr val="85AAE7"/>
              </a:solidFill>
              <a:miter lim="800000"/>
              <a:headEnd/>
              <a:tailEnd/>
            </a:ln>
          </p:spPr>
          <p:txBody>
            <a:bodyPr anchor="ctr"/>
            <a:lstStyle/>
            <a:p>
              <a:pPr marL="174188" indent="-174188" algn="ctr" defTabSz="897383" eaLnBrk="0" fontAlgn="auto" hangingPunct="0">
                <a:spcBef>
                  <a:spcPts val="600"/>
                </a:spcBef>
                <a:spcAft>
                  <a:spcPts val="600"/>
                </a:spcAft>
                <a:buClr>
                  <a:srgbClr val="FF0000"/>
                </a:buClr>
                <a:buFont typeface="Verdana" pitchFamily="34" charset="0"/>
                <a:buChar char="•"/>
                <a:defRPr/>
              </a:pPr>
              <a:endParaRPr lang="es-ES" sz="600" b="1" i="1" dirty="0">
                <a:solidFill>
                  <a:schemeClr val="tx2">
                    <a:lumMod val="50000"/>
                  </a:schemeClr>
                </a:solidFill>
                <a:latin typeface="Frutiger Neue LT Com Medium"/>
                <a:cs typeface="Arial" pitchFamily="34" charset="0"/>
              </a:endParaRPr>
            </a:p>
          </p:txBody>
        </p:sp>
        <p:sp>
          <p:nvSpPr>
            <p:cNvPr id="19" name="64 CuadroTexto"/>
            <p:cNvSpPr txBox="1">
              <a:spLocks noChangeArrowheads="1"/>
            </p:cNvSpPr>
            <p:nvPr/>
          </p:nvSpPr>
          <p:spPr bwMode="auto">
            <a:xfrm>
              <a:off x="5652896" y="3445939"/>
              <a:ext cx="755650" cy="369332"/>
            </a:xfrm>
            <a:prstGeom prst="rect">
              <a:avLst/>
            </a:prstGeom>
            <a:noFill/>
            <a:ln w="9525">
              <a:noFill/>
              <a:miter lim="800000"/>
              <a:headEnd/>
              <a:tailEnd/>
            </a:ln>
          </p:spPr>
          <p:txBody>
            <a:bodyPr>
              <a:spAutoFit/>
            </a:bodyPr>
            <a:lstStyle/>
            <a:p>
              <a:r>
                <a:rPr lang="es-ES" dirty="0" smtClean="0">
                  <a:solidFill>
                    <a:schemeClr val="tx2">
                      <a:lumMod val="50000"/>
                    </a:schemeClr>
                  </a:solidFill>
                  <a:latin typeface="Calibri" pitchFamily="34" charset="0"/>
                </a:rPr>
                <a:t>LIBRE</a:t>
              </a:r>
              <a:endParaRPr lang="es-ES" dirty="0">
                <a:solidFill>
                  <a:schemeClr val="tx2">
                    <a:lumMod val="50000"/>
                  </a:schemeClr>
                </a:solidFill>
                <a:latin typeface="Calibri" pitchFamily="34" charset="0"/>
              </a:endParaRPr>
            </a:p>
          </p:txBody>
        </p:sp>
      </p:grpSp>
      <p:cxnSp>
        <p:nvCxnSpPr>
          <p:cNvPr id="20" name="67 Conector recto de flecha"/>
          <p:cNvCxnSpPr>
            <a:stCxn id="6" idx="2"/>
            <a:endCxn id="19" idx="0"/>
          </p:cNvCxnSpPr>
          <p:nvPr/>
        </p:nvCxnSpPr>
        <p:spPr>
          <a:xfrm>
            <a:off x="6733183" y="3733648"/>
            <a:ext cx="1144649" cy="403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69 Conector recto de flecha"/>
          <p:cNvCxnSpPr>
            <a:stCxn id="6" idx="2"/>
            <a:endCxn id="12" idx="0"/>
          </p:cNvCxnSpPr>
          <p:nvPr/>
        </p:nvCxnSpPr>
        <p:spPr>
          <a:xfrm flipH="1">
            <a:off x="5608597" y="3733648"/>
            <a:ext cx="1124586" cy="3794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 descr="http://pad1.whstatic.com/images/thumb/d/dc/Determine-PVC-Pipe-Size-for-a-Project-Step-1Bullet1.jpg/670px-Determine-PVC-Pipe-Size-for-a-Project-Step-1Bullet1.jpg"/>
          <p:cNvPicPr>
            <a:picLocks noChangeAspect="1" noChangeArrowheads="1"/>
          </p:cNvPicPr>
          <p:nvPr/>
        </p:nvPicPr>
        <p:blipFill>
          <a:blip r:embed="rId2" cstate="print"/>
          <a:srcRect/>
          <a:stretch>
            <a:fillRect/>
          </a:stretch>
        </p:blipFill>
        <p:spPr bwMode="auto">
          <a:xfrm>
            <a:off x="871247" y="4700046"/>
            <a:ext cx="1163489" cy="753663"/>
          </a:xfrm>
          <a:prstGeom prst="rect">
            <a:avLst/>
          </a:prstGeom>
          <a:noFill/>
          <a:effectLst>
            <a:outerShdw blurRad="50800" dist="38100" dir="5400000" algn="t" rotWithShape="0">
              <a:prstClr val="black">
                <a:alpha val="40000"/>
              </a:prstClr>
            </a:outerShdw>
          </a:effectLst>
        </p:spPr>
      </p:pic>
      <p:pic>
        <p:nvPicPr>
          <p:cNvPr id="23" name="Picture 8" descr="http://us.123rf.com/400wm/400/400/scanrail/scanrail1107/scanrail110700019/10060394-.jpg"/>
          <p:cNvPicPr>
            <a:picLocks noChangeAspect="1" noChangeArrowheads="1"/>
          </p:cNvPicPr>
          <p:nvPr/>
        </p:nvPicPr>
        <p:blipFill>
          <a:blip r:embed="rId3" cstate="print"/>
          <a:srcRect/>
          <a:stretch>
            <a:fillRect/>
          </a:stretch>
        </p:blipFill>
        <p:spPr bwMode="auto">
          <a:xfrm>
            <a:off x="3033971" y="4640249"/>
            <a:ext cx="1014038" cy="1105218"/>
          </a:xfrm>
          <a:prstGeom prst="rect">
            <a:avLst/>
          </a:prstGeom>
          <a:noFill/>
          <a:effectLst>
            <a:outerShdw blurRad="50800" dist="38100" dir="5400000" algn="t" rotWithShape="0">
              <a:prstClr val="black">
                <a:alpha val="40000"/>
              </a:prstClr>
            </a:outerShdw>
          </a:effectLst>
        </p:spPr>
      </p:pic>
      <p:sp>
        <p:nvSpPr>
          <p:cNvPr id="24" name="CuadroTexto 5"/>
          <p:cNvSpPr txBox="1"/>
          <p:nvPr/>
        </p:nvSpPr>
        <p:spPr>
          <a:xfrm>
            <a:off x="1145219" y="2455842"/>
            <a:ext cx="2083968" cy="461665"/>
          </a:xfrm>
          <a:prstGeom prst="rect">
            <a:avLst/>
          </a:prstGeom>
          <a:noFill/>
        </p:spPr>
        <p:txBody>
          <a:bodyPr wrap="none" rtlCol="0">
            <a:spAutoFit/>
          </a:bodyPr>
          <a:lstStyle/>
          <a:p>
            <a:r>
              <a:rPr lang="es-ES" sz="2400" b="1" dirty="0" smtClean="0">
                <a:solidFill>
                  <a:schemeClr val="tx2">
                    <a:lumMod val="50000"/>
                  </a:schemeClr>
                </a:solidFill>
              </a:rPr>
              <a:t>Acceso a la red</a:t>
            </a:r>
            <a:endParaRPr lang="es-ES" sz="2400" b="1" dirty="0">
              <a:solidFill>
                <a:schemeClr val="tx2">
                  <a:lumMod val="50000"/>
                </a:schemeClr>
              </a:solidFill>
            </a:endParaRPr>
          </a:p>
        </p:txBody>
      </p:sp>
      <p:sp>
        <p:nvSpPr>
          <p:cNvPr id="25" name="CuadroTexto 53"/>
          <p:cNvSpPr txBox="1"/>
          <p:nvPr/>
        </p:nvSpPr>
        <p:spPr>
          <a:xfrm>
            <a:off x="6152399" y="2433018"/>
            <a:ext cx="1382110" cy="461665"/>
          </a:xfrm>
          <a:prstGeom prst="rect">
            <a:avLst/>
          </a:prstGeom>
          <a:noFill/>
        </p:spPr>
        <p:txBody>
          <a:bodyPr wrap="none" rtlCol="0">
            <a:spAutoFit/>
          </a:bodyPr>
          <a:lstStyle/>
          <a:p>
            <a:r>
              <a:rPr lang="es-ES" sz="2400" b="1" dirty="0" smtClean="0">
                <a:solidFill>
                  <a:schemeClr val="tx2">
                    <a:lumMod val="50000"/>
                  </a:schemeClr>
                </a:solidFill>
              </a:rPr>
              <a:t>Consumo</a:t>
            </a:r>
            <a:endParaRPr lang="es-ES" sz="2400" b="1" dirty="0">
              <a:solidFill>
                <a:schemeClr val="tx2">
                  <a:lumMod val="50000"/>
                </a:schemeClr>
              </a:solidFill>
            </a:endParaRPr>
          </a:p>
        </p:txBody>
      </p:sp>
      <p:sp>
        <p:nvSpPr>
          <p:cNvPr id="26" name="CuadroTexto 6"/>
          <p:cNvSpPr txBox="1"/>
          <p:nvPr/>
        </p:nvSpPr>
        <p:spPr>
          <a:xfrm>
            <a:off x="3574389" y="1461278"/>
            <a:ext cx="2034207" cy="954107"/>
          </a:xfrm>
          <a:prstGeom prst="rect">
            <a:avLst/>
          </a:prstGeom>
          <a:noFill/>
        </p:spPr>
        <p:txBody>
          <a:bodyPr wrap="square" rtlCol="0">
            <a:spAutoFit/>
          </a:bodyPr>
          <a:lstStyle/>
          <a:p>
            <a:pPr algn="ctr"/>
            <a:r>
              <a:rPr lang="es-ES" sz="2800" b="1" dirty="0" smtClean="0">
                <a:solidFill>
                  <a:schemeClr val="tx2">
                    <a:lumMod val="50000"/>
                  </a:schemeClr>
                </a:solidFill>
              </a:rPr>
              <a:t>Dos conceptos</a:t>
            </a:r>
            <a:endParaRPr lang="es-ES" sz="2800" b="1" dirty="0">
              <a:solidFill>
                <a:schemeClr val="tx2">
                  <a:lumMod val="50000"/>
                </a:schemeClr>
              </a:solidFill>
            </a:endParaRPr>
          </a:p>
        </p:txBody>
      </p:sp>
      <p:pic>
        <p:nvPicPr>
          <p:cNvPr id="27" name="Picture 8" descr="http://us.123rf.com/400wm/400/400/scanrail/scanrail1107/scanrail110700019/10060394-.jpg"/>
          <p:cNvPicPr>
            <a:picLocks noChangeAspect="1" noChangeArrowheads="1"/>
          </p:cNvPicPr>
          <p:nvPr/>
        </p:nvPicPr>
        <p:blipFill>
          <a:blip r:embed="rId3" cstate="print"/>
          <a:srcRect/>
          <a:stretch>
            <a:fillRect/>
          </a:stretch>
        </p:blipFill>
        <p:spPr bwMode="auto">
          <a:xfrm>
            <a:off x="6318656" y="4700046"/>
            <a:ext cx="1014038" cy="1105218"/>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9782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ES" dirty="0" smtClean="0">
                <a:solidFill>
                  <a:schemeClr val="tx2">
                    <a:lumMod val="50000"/>
                  </a:schemeClr>
                </a:solidFill>
              </a:rPr>
              <a:t>Acceso a la Red</a:t>
            </a:r>
            <a:endParaRPr lang="en-GB" dirty="0">
              <a:solidFill>
                <a:schemeClr val="tx2">
                  <a:lumMod val="50000"/>
                </a:schemeClr>
              </a:solidFill>
            </a:endParaRPr>
          </a:p>
        </p:txBody>
      </p:sp>
      <p:sp>
        <p:nvSpPr>
          <p:cNvPr id="5" name="6 CuadroTexto"/>
          <p:cNvSpPr txBox="1">
            <a:spLocks noChangeArrowheads="1"/>
          </p:cNvSpPr>
          <p:nvPr/>
        </p:nvSpPr>
        <p:spPr bwMode="auto">
          <a:xfrm>
            <a:off x="689794" y="1730618"/>
            <a:ext cx="3348038" cy="338554"/>
          </a:xfrm>
          <a:prstGeom prst="rect">
            <a:avLst/>
          </a:prstGeom>
          <a:noFill/>
          <a:ln w="9525">
            <a:noFill/>
            <a:miter lim="800000"/>
            <a:headEnd/>
            <a:tailEnd/>
          </a:ln>
        </p:spPr>
        <p:txBody>
          <a:bodyPr>
            <a:spAutoFit/>
          </a:bodyPr>
          <a:lstStyle/>
          <a:p>
            <a:pPr algn="ctr"/>
            <a:r>
              <a:rPr lang="es-ES" sz="1600" b="1">
                <a:solidFill>
                  <a:schemeClr val="tx2">
                    <a:lumMod val="50000"/>
                  </a:schemeClr>
                </a:solidFill>
                <a:cs typeface="Arial" charset="0"/>
              </a:rPr>
              <a:t>PEAJE O TARIFA DE ACCESO</a:t>
            </a:r>
          </a:p>
        </p:txBody>
      </p:sp>
      <p:sp>
        <p:nvSpPr>
          <p:cNvPr id="6" name="9 Rectángulo redondeado"/>
          <p:cNvSpPr>
            <a:spLocks noChangeArrowheads="1"/>
          </p:cNvSpPr>
          <p:nvPr/>
        </p:nvSpPr>
        <p:spPr bwMode="auto">
          <a:xfrm>
            <a:off x="804094" y="1636955"/>
            <a:ext cx="3167063" cy="539750"/>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cxnSp>
        <p:nvCxnSpPr>
          <p:cNvPr id="7" name="27 Conector recto de flecha"/>
          <p:cNvCxnSpPr>
            <a:stCxn id="6" idx="2"/>
          </p:cNvCxnSpPr>
          <p:nvPr/>
        </p:nvCxnSpPr>
        <p:spPr>
          <a:xfrm flipH="1">
            <a:off x="1535932" y="2176705"/>
            <a:ext cx="850900" cy="295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28 Conector recto de flecha"/>
          <p:cNvCxnSpPr>
            <a:stCxn id="6" idx="2"/>
          </p:cNvCxnSpPr>
          <p:nvPr/>
        </p:nvCxnSpPr>
        <p:spPr>
          <a:xfrm>
            <a:off x="2386832" y="2176705"/>
            <a:ext cx="1020762" cy="295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32 CuadroTexto"/>
          <p:cNvSpPr txBox="1">
            <a:spLocks noChangeArrowheads="1"/>
          </p:cNvSpPr>
          <p:nvPr/>
        </p:nvSpPr>
        <p:spPr bwMode="auto">
          <a:xfrm>
            <a:off x="467544" y="2903780"/>
            <a:ext cx="2292350" cy="338138"/>
          </a:xfrm>
          <a:prstGeom prst="rect">
            <a:avLst/>
          </a:prstGeom>
          <a:noFill/>
          <a:ln w="9525">
            <a:noFill/>
            <a:miter lim="800000"/>
            <a:headEnd/>
            <a:tailEnd/>
          </a:ln>
        </p:spPr>
        <p:txBody>
          <a:bodyPr>
            <a:spAutoFit/>
          </a:bodyPr>
          <a:lstStyle/>
          <a:p>
            <a:r>
              <a:rPr lang="es-ES" sz="1600">
                <a:solidFill>
                  <a:schemeClr val="tx2">
                    <a:lumMod val="50000"/>
                  </a:schemeClr>
                </a:solidFill>
                <a:latin typeface="Calibri" pitchFamily="34" charset="0"/>
              </a:rPr>
              <a:t>Término de POTENCIA</a:t>
            </a:r>
          </a:p>
        </p:txBody>
      </p:sp>
      <p:sp>
        <p:nvSpPr>
          <p:cNvPr id="10" name="35 Rectángulo redondeado"/>
          <p:cNvSpPr>
            <a:spLocks noChangeArrowheads="1"/>
          </p:cNvSpPr>
          <p:nvPr/>
        </p:nvSpPr>
        <p:spPr bwMode="auto">
          <a:xfrm>
            <a:off x="515169" y="2830755"/>
            <a:ext cx="1955800" cy="504825"/>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sp>
        <p:nvSpPr>
          <p:cNvPr id="11" name="36 Rectángulo redondeado"/>
          <p:cNvSpPr>
            <a:spLocks noChangeArrowheads="1"/>
          </p:cNvSpPr>
          <p:nvPr/>
        </p:nvSpPr>
        <p:spPr bwMode="auto">
          <a:xfrm>
            <a:off x="2842444" y="2830755"/>
            <a:ext cx="1789113" cy="528638"/>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sp>
        <p:nvSpPr>
          <p:cNvPr id="12" name="37 Rectángulo"/>
          <p:cNvSpPr>
            <a:spLocks noChangeArrowheads="1"/>
          </p:cNvSpPr>
          <p:nvPr/>
        </p:nvSpPr>
        <p:spPr bwMode="auto">
          <a:xfrm>
            <a:off x="3347269" y="2471980"/>
            <a:ext cx="628698" cy="369332"/>
          </a:xfrm>
          <a:prstGeom prst="rect">
            <a:avLst/>
          </a:prstGeom>
          <a:noFill/>
          <a:ln w="9525">
            <a:noFill/>
            <a:miter lim="800000"/>
            <a:headEnd/>
            <a:tailEnd/>
          </a:ln>
        </p:spPr>
        <p:txBody>
          <a:bodyPr wrap="none">
            <a:spAutoFit/>
          </a:bodyPr>
          <a:lstStyle/>
          <a:p>
            <a:r>
              <a:rPr lang="es-ES_tradnl" b="1">
                <a:solidFill>
                  <a:schemeClr val="tx2">
                    <a:lumMod val="50000"/>
                  </a:schemeClr>
                </a:solidFill>
                <a:cs typeface="Arial" charset="0"/>
              </a:rPr>
              <a:t>kWh</a:t>
            </a:r>
            <a:endParaRPr lang="es-ES">
              <a:solidFill>
                <a:schemeClr val="tx2">
                  <a:lumMod val="50000"/>
                </a:schemeClr>
              </a:solidFill>
              <a:latin typeface="Calibri" pitchFamily="34" charset="0"/>
            </a:endParaRPr>
          </a:p>
        </p:txBody>
      </p:sp>
      <p:sp>
        <p:nvSpPr>
          <p:cNvPr id="13" name="38 Rectángulo"/>
          <p:cNvSpPr>
            <a:spLocks noChangeArrowheads="1"/>
          </p:cNvSpPr>
          <p:nvPr/>
        </p:nvSpPr>
        <p:spPr bwMode="auto">
          <a:xfrm>
            <a:off x="1064444" y="2510080"/>
            <a:ext cx="505267" cy="369332"/>
          </a:xfrm>
          <a:prstGeom prst="rect">
            <a:avLst/>
          </a:prstGeom>
          <a:noFill/>
          <a:ln w="9525">
            <a:noFill/>
            <a:miter lim="800000"/>
            <a:headEnd/>
            <a:tailEnd/>
          </a:ln>
        </p:spPr>
        <p:txBody>
          <a:bodyPr wrap="none">
            <a:spAutoFit/>
          </a:bodyPr>
          <a:lstStyle/>
          <a:p>
            <a:r>
              <a:rPr lang="es-ES_tradnl" b="1" dirty="0">
                <a:solidFill>
                  <a:schemeClr val="tx2">
                    <a:lumMod val="50000"/>
                  </a:schemeClr>
                </a:solidFill>
                <a:cs typeface="Arial" charset="0"/>
              </a:rPr>
              <a:t>kW</a:t>
            </a:r>
            <a:endParaRPr lang="es-ES" dirty="0">
              <a:solidFill>
                <a:schemeClr val="tx2">
                  <a:lumMod val="50000"/>
                </a:schemeClr>
              </a:solidFill>
              <a:latin typeface="Calibri" pitchFamily="34" charset="0"/>
            </a:endParaRPr>
          </a:p>
        </p:txBody>
      </p:sp>
      <p:sp>
        <p:nvSpPr>
          <p:cNvPr id="14" name="41 CuadroTexto"/>
          <p:cNvSpPr txBox="1"/>
          <p:nvPr/>
        </p:nvSpPr>
        <p:spPr>
          <a:xfrm>
            <a:off x="5045462" y="2324342"/>
            <a:ext cx="3545133" cy="2492990"/>
          </a:xfrm>
          <a:prstGeom prst="rect">
            <a:avLst/>
          </a:prstGeom>
          <a:noFill/>
        </p:spPr>
        <p:txBody>
          <a:bodyPr wrap="square">
            <a:spAutoFit/>
          </a:bodyPr>
          <a:lstStyle/>
          <a:p>
            <a:pPr algn="ctr" defTabSz="913490" fontAlgn="auto">
              <a:spcBef>
                <a:spcPts val="0"/>
              </a:spcBef>
              <a:spcAft>
                <a:spcPts val="0"/>
              </a:spcAft>
              <a:defRPr/>
            </a:pPr>
            <a:r>
              <a:rPr lang="es-ES" sz="1600" b="1" dirty="0">
                <a:solidFill>
                  <a:schemeClr val="tx2">
                    <a:lumMod val="50000"/>
                  </a:schemeClr>
                </a:solidFill>
                <a:latin typeface="+mn-lt"/>
              </a:rPr>
              <a:t>Existen 3 tarifas de acceso:</a:t>
            </a:r>
          </a:p>
          <a:p>
            <a:pPr marL="285750" indent="-285750" defTabSz="913490" fontAlgn="auto">
              <a:spcBef>
                <a:spcPts val="0"/>
              </a:spcBef>
              <a:spcAft>
                <a:spcPts val="0"/>
              </a:spcAft>
              <a:buFont typeface="Arial" panose="020B0604020202020204" pitchFamily="34" charset="0"/>
              <a:buChar char="•"/>
              <a:defRPr/>
            </a:pPr>
            <a:r>
              <a:rPr lang="es-ES" sz="1600" b="1" dirty="0" smtClean="0">
                <a:solidFill>
                  <a:schemeClr val="tx2">
                    <a:lumMod val="50000"/>
                  </a:schemeClr>
                </a:solidFill>
                <a:latin typeface="+mn-lt"/>
              </a:rPr>
              <a:t>2.0A</a:t>
            </a:r>
            <a:r>
              <a:rPr lang="es-ES" sz="1600" b="1" dirty="0">
                <a:solidFill>
                  <a:schemeClr val="tx2">
                    <a:lumMod val="50000"/>
                  </a:schemeClr>
                </a:solidFill>
                <a:latin typeface="+mn-lt"/>
              </a:rPr>
              <a:t>: </a:t>
            </a:r>
            <a:r>
              <a:rPr lang="es-ES" sz="1600" dirty="0">
                <a:solidFill>
                  <a:schemeClr val="tx2">
                    <a:lumMod val="50000"/>
                  </a:schemeClr>
                </a:solidFill>
                <a:latin typeface="+mn-lt"/>
              </a:rPr>
              <a:t>sin discriminación </a:t>
            </a:r>
            <a:r>
              <a:rPr lang="es-ES" sz="1600" dirty="0" smtClean="0">
                <a:solidFill>
                  <a:schemeClr val="tx2">
                    <a:lumMod val="50000"/>
                  </a:schemeClr>
                </a:solidFill>
                <a:latin typeface="+mn-lt"/>
              </a:rPr>
              <a:t>horaria,</a:t>
            </a:r>
          </a:p>
          <a:p>
            <a:pPr marL="361950" lvl="1" defTabSz="913490">
              <a:defRPr/>
            </a:pPr>
            <a:r>
              <a:rPr lang="es-ES" sz="1600" dirty="0" smtClean="0">
                <a:solidFill>
                  <a:schemeClr val="tx2">
                    <a:lumMod val="50000"/>
                  </a:schemeClr>
                </a:solidFill>
                <a:latin typeface="+mn-lt"/>
              </a:rPr>
              <a:t>1 periodo</a:t>
            </a:r>
          </a:p>
          <a:p>
            <a:pPr marL="361950" lvl="1" defTabSz="913490">
              <a:defRPr/>
            </a:pPr>
            <a:endParaRPr lang="es-ES" sz="1600" b="1" dirty="0">
              <a:solidFill>
                <a:schemeClr val="tx2">
                  <a:lumMod val="50000"/>
                </a:schemeClr>
              </a:solidFill>
              <a:latin typeface="+mn-lt"/>
            </a:endParaRPr>
          </a:p>
          <a:p>
            <a:pPr marL="342900" indent="-342900" defTabSz="913490" fontAlgn="auto">
              <a:spcBef>
                <a:spcPts val="0"/>
              </a:spcBef>
              <a:spcAft>
                <a:spcPts val="0"/>
              </a:spcAft>
              <a:buFont typeface="Arial" panose="020B0604020202020204" pitchFamily="34" charset="0"/>
              <a:buChar char="•"/>
              <a:defRPr/>
            </a:pPr>
            <a:r>
              <a:rPr lang="es-ES" sz="1600" b="1" dirty="0" smtClean="0">
                <a:solidFill>
                  <a:schemeClr val="tx2">
                    <a:lumMod val="50000"/>
                  </a:schemeClr>
                </a:solidFill>
                <a:latin typeface="+mn-lt"/>
              </a:rPr>
              <a:t>2.0DHA</a:t>
            </a:r>
            <a:r>
              <a:rPr lang="es-ES" sz="1600" b="1" dirty="0">
                <a:solidFill>
                  <a:schemeClr val="tx2">
                    <a:lumMod val="50000"/>
                  </a:schemeClr>
                </a:solidFill>
                <a:latin typeface="+mn-lt"/>
              </a:rPr>
              <a:t>: </a:t>
            </a:r>
            <a:r>
              <a:rPr lang="es-ES" sz="1600" dirty="0">
                <a:solidFill>
                  <a:schemeClr val="tx2">
                    <a:lumMod val="50000"/>
                  </a:schemeClr>
                </a:solidFill>
                <a:latin typeface="+mn-lt"/>
              </a:rPr>
              <a:t>con discriminación horaria, </a:t>
            </a:r>
          </a:p>
          <a:p>
            <a:pPr marL="361950" lvl="1" indent="-342900" defTabSz="913490" fontAlgn="auto">
              <a:spcBef>
                <a:spcPts val="0"/>
              </a:spcBef>
              <a:spcAft>
                <a:spcPts val="0"/>
              </a:spcAft>
              <a:defRPr/>
            </a:pPr>
            <a:r>
              <a:rPr lang="es-ES" sz="1600" dirty="0" smtClean="0">
                <a:solidFill>
                  <a:schemeClr val="tx2">
                    <a:lumMod val="50000"/>
                  </a:schemeClr>
                </a:solidFill>
              </a:rPr>
              <a:t>	2 periodos</a:t>
            </a:r>
          </a:p>
          <a:p>
            <a:pPr marL="361950" lvl="1" indent="-342900" defTabSz="913490" fontAlgn="auto">
              <a:spcBef>
                <a:spcPts val="0"/>
              </a:spcBef>
              <a:spcAft>
                <a:spcPts val="0"/>
              </a:spcAft>
              <a:defRPr/>
            </a:pPr>
            <a:endParaRPr lang="es-ES" sz="1600" dirty="0">
              <a:solidFill>
                <a:schemeClr val="tx2">
                  <a:lumMod val="50000"/>
                </a:schemeClr>
              </a:solidFill>
            </a:endParaRPr>
          </a:p>
          <a:p>
            <a:pPr marL="342900" indent="-342900" defTabSz="913490" fontAlgn="auto">
              <a:spcBef>
                <a:spcPts val="0"/>
              </a:spcBef>
              <a:spcAft>
                <a:spcPts val="0"/>
              </a:spcAft>
              <a:buFont typeface="Arial" panose="020B0604020202020204" pitchFamily="34" charset="0"/>
              <a:buChar char="•"/>
              <a:defRPr/>
            </a:pPr>
            <a:r>
              <a:rPr lang="es-ES" sz="1600" b="1" dirty="0" smtClean="0">
                <a:solidFill>
                  <a:schemeClr val="tx2">
                    <a:lumMod val="50000"/>
                  </a:schemeClr>
                </a:solidFill>
                <a:latin typeface="+mn-lt"/>
              </a:rPr>
              <a:t>2.0DHS</a:t>
            </a:r>
            <a:r>
              <a:rPr lang="es-ES" sz="1600" b="1" dirty="0">
                <a:solidFill>
                  <a:schemeClr val="tx2">
                    <a:lumMod val="50000"/>
                  </a:schemeClr>
                </a:solidFill>
                <a:latin typeface="+mn-lt"/>
              </a:rPr>
              <a:t>: </a:t>
            </a:r>
            <a:r>
              <a:rPr lang="es-ES" sz="1600" dirty="0">
                <a:solidFill>
                  <a:schemeClr val="tx2">
                    <a:lumMod val="50000"/>
                  </a:schemeClr>
                </a:solidFill>
                <a:latin typeface="+mn-lt"/>
              </a:rPr>
              <a:t>con discriminación horaria, </a:t>
            </a:r>
          </a:p>
          <a:p>
            <a:pPr marL="342900" indent="-342900" defTabSz="913490" fontAlgn="auto">
              <a:spcBef>
                <a:spcPts val="0"/>
              </a:spcBef>
              <a:spcAft>
                <a:spcPts val="0"/>
              </a:spcAft>
              <a:defRPr/>
            </a:pPr>
            <a:r>
              <a:rPr lang="es-ES" sz="1600" dirty="0" smtClean="0">
                <a:solidFill>
                  <a:schemeClr val="tx2">
                    <a:lumMod val="50000"/>
                  </a:schemeClr>
                </a:solidFill>
                <a:latin typeface="+mn-lt"/>
              </a:rPr>
              <a:t>	3 </a:t>
            </a:r>
            <a:r>
              <a:rPr lang="es-ES" sz="1600" dirty="0">
                <a:solidFill>
                  <a:schemeClr val="tx2">
                    <a:lumMod val="50000"/>
                  </a:schemeClr>
                </a:solidFill>
                <a:latin typeface="+mn-lt"/>
              </a:rPr>
              <a:t>periodos</a:t>
            </a:r>
          </a:p>
          <a:p>
            <a:pPr algn="ctr" defTabSz="913490" fontAlgn="auto">
              <a:spcBef>
                <a:spcPts val="0"/>
              </a:spcBef>
              <a:spcAft>
                <a:spcPts val="0"/>
              </a:spcAft>
              <a:defRPr/>
            </a:pPr>
            <a:endParaRPr lang="es-ES" sz="1200" b="1" dirty="0">
              <a:solidFill>
                <a:schemeClr val="tx2">
                  <a:lumMod val="50000"/>
                </a:schemeClr>
              </a:solidFill>
              <a:latin typeface="+mn-lt"/>
            </a:endParaRPr>
          </a:p>
        </p:txBody>
      </p:sp>
      <p:sp>
        <p:nvSpPr>
          <p:cNvPr id="15" name="39 Rectángulo"/>
          <p:cNvSpPr/>
          <p:nvPr/>
        </p:nvSpPr>
        <p:spPr>
          <a:xfrm>
            <a:off x="635819" y="3351455"/>
            <a:ext cx="1727200" cy="560388"/>
          </a:xfrm>
          <a:prstGeom prst="rect">
            <a:avLst/>
          </a:prstGeom>
          <a:solidFill>
            <a:schemeClr val="accent1">
              <a:lumMod val="75000"/>
            </a:schemeClr>
          </a:solidFill>
          <a:ln w="12700" algn="ctr">
            <a:solidFill>
              <a:srgbClr val="808080"/>
            </a:solidFill>
            <a:round/>
            <a:headEnd/>
            <a:tailEnd/>
          </a:ln>
          <a:effectLst>
            <a:outerShdw blurRad="50800" dist="38100" dir="2700000" algn="tl" rotWithShape="0">
              <a:prstClr val="black">
                <a:alpha val="40000"/>
              </a:prstClr>
            </a:outerShdw>
          </a:effectLst>
        </p:spPr>
        <p:txBody>
          <a:bodyPr lIns="36000" tIns="36000" rIns="36000" bIns="36000">
            <a:spAutoFit/>
          </a:bodyPr>
          <a:lstStyle/>
          <a:p>
            <a:pPr algn="ctr" defTabSz="913490" fontAlgn="auto">
              <a:lnSpc>
                <a:spcPts val="1600"/>
              </a:lnSpc>
              <a:spcBef>
                <a:spcPts val="600"/>
              </a:spcBef>
              <a:spcAft>
                <a:spcPts val="0"/>
              </a:spcAft>
              <a:defRPr/>
            </a:pPr>
            <a:r>
              <a:rPr lang="es-ES" sz="1300" dirty="0">
                <a:solidFill>
                  <a:schemeClr val="tx2">
                    <a:lumMod val="50000"/>
                  </a:schemeClr>
                </a:solidFill>
                <a:latin typeface="Calibri" pitchFamily="34" charset="0"/>
              </a:rPr>
              <a:t>Tarifa de acceso (CF) </a:t>
            </a:r>
          </a:p>
          <a:p>
            <a:pPr algn="ctr" defTabSz="913490" fontAlgn="auto">
              <a:lnSpc>
                <a:spcPts val="1600"/>
              </a:lnSpc>
              <a:spcBef>
                <a:spcPts val="600"/>
              </a:spcBef>
              <a:spcAft>
                <a:spcPts val="0"/>
              </a:spcAft>
              <a:defRPr/>
            </a:pPr>
            <a:r>
              <a:rPr lang="es-ES" sz="1300" dirty="0">
                <a:solidFill>
                  <a:schemeClr val="tx2">
                    <a:lumMod val="50000"/>
                  </a:schemeClr>
                </a:solidFill>
                <a:latin typeface="Calibri" pitchFamily="34" charset="0"/>
              </a:rPr>
              <a:t>(</a:t>
            </a:r>
            <a:r>
              <a:rPr lang="es-ES" sz="1300" dirty="0" err="1">
                <a:solidFill>
                  <a:schemeClr val="tx2">
                    <a:lumMod val="50000"/>
                  </a:schemeClr>
                </a:solidFill>
                <a:latin typeface="Calibri" pitchFamily="34" charset="0"/>
              </a:rPr>
              <a:t>aprox</a:t>
            </a:r>
            <a:r>
              <a:rPr lang="es-ES" sz="1300" dirty="0">
                <a:solidFill>
                  <a:schemeClr val="tx2">
                    <a:lumMod val="50000"/>
                  </a:schemeClr>
                </a:solidFill>
                <a:latin typeface="Calibri" pitchFamily="34" charset="0"/>
              </a:rPr>
              <a:t> 15%)</a:t>
            </a:r>
          </a:p>
        </p:txBody>
      </p:sp>
      <p:sp>
        <p:nvSpPr>
          <p:cNvPr id="16" name="39 Rectángulo"/>
          <p:cNvSpPr/>
          <p:nvPr/>
        </p:nvSpPr>
        <p:spPr>
          <a:xfrm>
            <a:off x="2904357" y="3335580"/>
            <a:ext cx="1727200" cy="560388"/>
          </a:xfrm>
          <a:prstGeom prst="rect">
            <a:avLst/>
          </a:prstGeom>
          <a:solidFill>
            <a:schemeClr val="tx2">
              <a:lumMod val="60000"/>
              <a:lumOff val="40000"/>
            </a:schemeClr>
          </a:solidFill>
          <a:ln w="12700" algn="ctr">
            <a:solidFill>
              <a:srgbClr val="808080"/>
            </a:solidFill>
            <a:round/>
            <a:headEnd/>
            <a:tailEnd/>
          </a:ln>
          <a:effectLst>
            <a:outerShdw blurRad="50800" dist="38100" dir="2700000" algn="tl" rotWithShape="0">
              <a:prstClr val="black">
                <a:alpha val="40000"/>
              </a:prstClr>
            </a:outerShdw>
          </a:effectLst>
        </p:spPr>
        <p:txBody>
          <a:bodyPr lIns="36000" tIns="36000" rIns="36000" bIns="36000">
            <a:spAutoFit/>
          </a:bodyPr>
          <a:lstStyle/>
          <a:p>
            <a:pPr algn="ctr" defTabSz="913490" fontAlgn="auto">
              <a:lnSpc>
                <a:spcPts val="1600"/>
              </a:lnSpc>
              <a:spcBef>
                <a:spcPts val="600"/>
              </a:spcBef>
              <a:spcAft>
                <a:spcPts val="0"/>
              </a:spcAft>
              <a:defRPr/>
            </a:pPr>
            <a:r>
              <a:rPr lang="es-ES" sz="1300" dirty="0">
                <a:solidFill>
                  <a:schemeClr val="tx2">
                    <a:lumMod val="50000"/>
                  </a:schemeClr>
                </a:solidFill>
                <a:latin typeface="Calibri" pitchFamily="34" charset="0"/>
              </a:rPr>
              <a:t>Tarifa de acceso (CV)</a:t>
            </a:r>
          </a:p>
          <a:p>
            <a:pPr algn="ctr" defTabSz="913490" fontAlgn="auto">
              <a:lnSpc>
                <a:spcPts val="1600"/>
              </a:lnSpc>
              <a:spcBef>
                <a:spcPts val="600"/>
              </a:spcBef>
              <a:spcAft>
                <a:spcPts val="0"/>
              </a:spcAft>
              <a:defRPr/>
            </a:pPr>
            <a:r>
              <a:rPr lang="es-ES" sz="1300" dirty="0">
                <a:solidFill>
                  <a:schemeClr val="tx2">
                    <a:lumMod val="50000"/>
                  </a:schemeClr>
                </a:solidFill>
                <a:latin typeface="Calibri" pitchFamily="34" charset="0"/>
              </a:rPr>
              <a:t>(</a:t>
            </a:r>
            <a:r>
              <a:rPr lang="es-ES" sz="1300" dirty="0" err="1">
                <a:solidFill>
                  <a:schemeClr val="tx2">
                    <a:lumMod val="50000"/>
                  </a:schemeClr>
                </a:solidFill>
                <a:latin typeface="Calibri" pitchFamily="34" charset="0"/>
              </a:rPr>
              <a:t>aprox</a:t>
            </a:r>
            <a:r>
              <a:rPr lang="es-ES" sz="1300" dirty="0">
                <a:solidFill>
                  <a:schemeClr val="tx2">
                    <a:lumMod val="50000"/>
                  </a:schemeClr>
                </a:solidFill>
                <a:latin typeface="Calibri" pitchFamily="34" charset="0"/>
              </a:rPr>
              <a:t> 40%)</a:t>
            </a:r>
          </a:p>
        </p:txBody>
      </p:sp>
      <p:sp>
        <p:nvSpPr>
          <p:cNvPr id="17" name="54 Cruz"/>
          <p:cNvSpPr/>
          <p:nvPr/>
        </p:nvSpPr>
        <p:spPr bwMode="auto">
          <a:xfrm>
            <a:off x="2448744" y="3332405"/>
            <a:ext cx="422275" cy="441325"/>
          </a:xfrm>
          <a:prstGeom prst="plus">
            <a:avLst>
              <a:gd name="adj" fmla="val 34844"/>
            </a:avLst>
          </a:prstGeom>
          <a:solidFill>
            <a:schemeClr val="tx2">
              <a:lumMod val="75000"/>
            </a:schemeClr>
          </a:solidFill>
          <a:ln w="9525">
            <a:solidFill>
              <a:srgbClr val="85AAE7"/>
            </a:solidFill>
            <a:miter lim="800000"/>
            <a:headEnd/>
            <a:tailEnd/>
          </a:ln>
        </p:spPr>
        <p:txBody>
          <a:bodyPr anchor="ctr"/>
          <a:lstStyle/>
          <a:p>
            <a:pPr marL="174188" indent="-174188" algn="ctr" defTabSz="897383" eaLnBrk="0" fontAlgn="auto" hangingPunct="0">
              <a:spcBef>
                <a:spcPts val="600"/>
              </a:spcBef>
              <a:spcAft>
                <a:spcPts val="600"/>
              </a:spcAft>
              <a:buClr>
                <a:srgbClr val="FF0000"/>
              </a:buClr>
              <a:buFont typeface="Verdana" pitchFamily="34" charset="0"/>
              <a:buChar char="•"/>
              <a:defRPr/>
            </a:pPr>
            <a:endParaRPr lang="es-ES" sz="600" b="1" i="1" dirty="0">
              <a:solidFill>
                <a:schemeClr val="tx2">
                  <a:lumMod val="50000"/>
                </a:schemeClr>
              </a:solidFill>
              <a:latin typeface="Frutiger Neue LT Com Medium"/>
              <a:cs typeface="Arial" pitchFamily="34" charset="0"/>
            </a:endParaRPr>
          </a:p>
        </p:txBody>
      </p:sp>
      <p:sp>
        <p:nvSpPr>
          <p:cNvPr id="18" name="59 CuadroTexto"/>
          <p:cNvSpPr txBox="1">
            <a:spLocks noChangeArrowheads="1"/>
          </p:cNvSpPr>
          <p:nvPr/>
        </p:nvSpPr>
        <p:spPr bwMode="auto">
          <a:xfrm>
            <a:off x="2831332" y="2903780"/>
            <a:ext cx="2232025" cy="338138"/>
          </a:xfrm>
          <a:prstGeom prst="rect">
            <a:avLst/>
          </a:prstGeom>
          <a:noFill/>
          <a:ln w="9525">
            <a:noFill/>
            <a:miter lim="800000"/>
            <a:headEnd/>
            <a:tailEnd/>
          </a:ln>
        </p:spPr>
        <p:txBody>
          <a:bodyPr>
            <a:spAutoFit/>
          </a:bodyPr>
          <a:lstStyle/>
          <a:p>
            <a:r>
              <a:rPr lang="es-ES" sz="1600">
                <a:solidFill>
                  <a:schemeClr val="tx2">
                    <a:lumMod val="50000"/>
                  </a:schemeClr>
                </a:solidFill>
                <a:latin typeface="Calibri" pitchFamily="34" charset="0"/>
              </a:rPr>
              <a:t>Término de ENERGÍA</a:t>
            </a:r>
          </a:p>
        </p:txBody>
      </p:sp>
      <p:sp>
        <p:nvSpPr>
          <p:cNvPr id="19" name="39 Rectángulo redondeado"/>
          <p:cNvSpPr>
            <a:spLocks noChangeArrowheads="1"/>
          </p:cNvSpPr>
          <p:nvPr/>
        </p:nvSpPr>
        <p:spPr bwMode="auto">
          <a:xfrm>
            <a:off x="5004048" y="2188494"/>
            <a:ext cx="3606998" cy="2786620"/>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pic>
        <p:nvPicPr>
          <p:cNvPr id="20" name="Picture 2" descr="http://pad1.whstatic.com/images/thumb/d/dc/Determine-PVC-Pipe-Size-for-a-Project-Step-1Bullet1.jpg/670px-Determine-PVC-Pipe-Size-for-a-Project-Step-1Bullet1.jpg"/>
          <p:cNvPicPr>
            <a:picLocks noChangeAspect="1" noChangeArrowheads="1"/>
          </p:cNvPicPr>
          <p:nvPr/>
        </p:nvPicPr>
        <p:blipFill>
          <a:blip r:embed="rId2" cstate="print"/>
          <a:srcRect/>
          <a:stretch>
            <a:fillRect/>
          </a:stretch>
        </p:blipFill>
        <p:spPr bwMode="auto">
          <a:xfrm>
            <a:off x="917674" y="4460751"/>
            <a:ext cx="1163489" cy="753663"/>
          </a:xfrm>
          <a:prstGeom prst="rect">
            <a:avLst/>
          </a:prstGeom>
          <a:noFill/>
          <a:effectLst>
            <a:outerShdw blurRad="50800" dist="38100" dir="5400000" algn="t" rotWithShape="0">
              <a:prstClr val="black">
                <a:alpha val="40000"/>
              </a:prstClr>
            </a:outerShdw>
          </a:effectLst>
        </p:spPr>
      </p:pic>
      <p:pic>
        <p:nvPicPr>
          <p:cNvPr id="21" name="Picture 8" descr="http://us.123rf.com/400wm/400/400/scanrail/scanrail1107/scanrail110700019/10060394-.jpg"/>
          <p:cNvPicPr>
            <a:picLocks noChangeAspect="1" noChangeArrowheads="1"/>
          </p:cNvPicPr>
          <p:nvPr/>
        </p:nvPicPr>
        <p:blipFill>
          <a:blip r:embed="rId3" cstate="print"/>
          <a:srcRect/>
          <a:stretch>
            <a:fillRect/>
          </a:stretch>
        </p:blipFill>
        <p:spPr bwMode="auto">
          <a:xfrm>
            <a:off x="3260938" y="4293875"/>
            <a:ext cx="1014038" cy="1105218"/>
          </a:xfrm>
          <a:prstGeom prst="rect">
            <a:avLst/>
          </a:prstGeom>
          <a:noFill/>
          <a:effectLst>
            <a:outerShdw blurRad="50800" dist="38100" dir="5400000" algn="t" rotWithShape="0">
              <a:prstClr val="black">
                <a:alpha val="40000"/>
              </a:prstClr>
            </a:outerShdw>
          </a:effectLst>
        </p:spPr>
      </p:pic>
      <p:cxnSp>
        <p:nvCxnSpPr>
          <p:cNvPr id="22" name="Conector recto 15"/>
          <p:cNvCxnSpPr>
            <a:stCxn id="16" idx="3"/>
          </p:cNvCxnSpPr>
          <p:nvPr/>
        </p:nvCxnSpPr>
        <p:spPr>
          <a:xfrm flipV="1">
            <a:off x="4631557" y="3581804"/>
            <a:ext cx="405859" cy="339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329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ES" dirty="0" smtClean="0">
                <a:solidFill>
                  <a:schemeClr val="tx2">
                    <a:lumMod val="50000"/>
                  </a:schemeClr>
                </a:solidFill>
              </a:rPr>
              <a:t>Consumo</a:t>
            </a:r>
            <a:endParaRPr lang="en-GB" dirty="0">
              <a:solidFill>
                <a:schemeClr val="tx2">
                  <a:lumMod val="50000"/>
                </a:schemeClr>
              </a:solidFill>
            </a:endParaRPr>
          </a:p>
        </p:txBody>
      </p:sp>
      <p:sp>
        <p:nvSpPr>
          <p:cNvPr id="5" name="65 Rectángulo"/>
          <p:cNvSpPr/>
          <p:nvPr/>
        </p:nvSpPr>
        <p:spPr bwMode="auto">
          <a:xfrm>
            <a:off x="6860086" y="2422930"/>
            <a:ext cx="792162" cy="360362"/>
          </a:xfrm>
          <a:prstGeom prst="rect">
            <a:avLst/>
          </a:prstGeom>
          <a:solidFill>
            <a:schemeClr val="tx2">
              <a:lumMod val="75000"/>
            </a:schemeClr>
          </a:solidFill>
          <a:ln w="9525">
            <a:solidFill>
              <a:srgbClr val="85AAE7"/>
            </a:solidFill>
            <a:miter lim="800000"/>
            <a:headEnd/>
            <a:tailEnd/>
          </a:ln>
        </p:spPr>
        <p:txBody>
          <a:bodyPr anchor="ctr"/>
          <a:lstStyle/>
          <a:p>
            <a:pPr marL="174188" indent="-174188" algn="ctr" defTabSz="897383" eaLnBrk="0" fontAlgn="auto" hangingPunct="0">
              <a:spcBef>
                <a:spcPts val="600"/>
              </a:spcBef>
              <a:spcAft>
                <a:spcPts val="600"/>
              </a:spcAft>
              <a:buClr>
                <a:srgbClr val="FF0000"/>
              </a:buClr>
              <a:buFont typeface="Verdana" pitchFamily="34" charset="0"/>
              <a:buChar char="•"/>
              <a:defRPr/>
            </a:pPr>
            <a:endParaRPr lang="es-ES" sz="600" b="1" i="1" dirty="0">
              <a:solidFill>
                <a:schemeClr val="tx2">
                  <a:lumMod val="50000"/>
                </a:schemeClr>
              </a:solidFill>
              <a:latin typeface="Frutiger Neue LT Com Medium"/>
              <a:cs typeface="Arial" pitchFamily="34" charset="0"/>
            </a:endParaRPr>
          </a:p>
        </p:txBody>
      </p:sp>
      <p:sp>
        <p:nvSpPr>
          <p:cNvPr id="6" name="5 CuadroTexto"/>
          <p:cNvSpPr txBox="1">
            <a:spLocks noChangeArrowheads="1"/>
          </p:cNvSpPr>
          <p:nvPr/>
        </p:nvSpPr>
        <p:spPr bwMode="auto">
          <a:xfrm>
            <a:off x="4932363" y="1631366"/>
            <a:ext cx="2663825" cy="338138"/>
          </a:xfrm>
          <a:prstGeom prst="rect">
            <a:avLst/>
          </a:prstGeom>
          <a:noFill/>
          <a:ln w="9525">
            <a:noFill/>
            <a:miter lim="800000"/>
            <a:headEnd/>
            <a:tailEnd/>
          </a:ln>
        </p:spPr>
        <p:txBody>
          <a:bodyPr>
            <a:spAutoFit/>
          </a:bodyPr>
          <a:lstStyle/>
          <a:p>
            <a:r>
              <a:rPr lang="es-ES" sz="1600" b="1" dirty="0">
                <a:solidFill>
                  <a:schemeClr val="tx2">
                    <a:lumMod val="50000"/>
                  </a:schemeClr>
                </a:solidFill>
                <a:cs typeface="Arial" charset="0"/>
              </a:rPr>
              <a:t>COSTE DE LA ENERGÍA</a:t>
            </a:r>
          </a:p>
        </p:txBody>
      </p:sp>
      <p:sp>
        <p:nvSpPr>
          <p:cNvPr id="7" name="8 Rectángulo redondeado"/>
          <p:cNvSpPr>
            <a:spLocks noChangeArrowheads="1"/>
          </p:cNvSpPr>
          <p:nvPr/>
        </p:nvSpPr>
        <p:spPr bwMode="auto">
          <a:xfrm>
            <a:off x="4686771" y="1481523"/>
            <a:ext cx="2736850" cy="576262"/>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sp>
        <p:nvSpPr>
          <p:cNvPr id="8" name="11 CuadroTexto"/>
          <p:cNvSpPr txBox="1">
            <a:spLocks noChangeArrowheads="1"/>
          </p:cNvSpPr>
          <p:nvPr/>
        </p:nvSpPr>
        <p:spPr bwMode="auto">
          <a:xfrm>
            <a:off x="2960355" y="3225502"/>
            <a:ext cx="1439862" cy="307975"/>
          </a:xfrm>
          <a:prstGeom prst="rect">
            <a:avLst/>
          </a:prstGeom>
          <a:noFill/>
          <a:ln w="9525">
            <a:noFill/>
            <a:miter lim="800000"/>
            <a:headEnd/>
            <a:tailEnd/>
          </a:ln>
        </p:spPr>
        <p:txBody>
          <a:bodyPr>
            <a:spAutoFit/>
          </a:bodyPr>
          <a:lstStyle/>
          <a:p>
            <a:r>
              <a:rPr lang="es-ES" sz="1400" b="1">
                <a:solidFill>
                  <a:schemeClr val="tx2">
                    <a:lumMod val="50000"/>
                  </a:schemeClr>
                </a:solidFill>
                <a:latin typeface="Calibri" pitchFamily="34" charset="0"/>
              </a:rPr>
              <a:t>CONSUMO</a:t>
            </a:r>
          </a:p>
        </p:txBody>
      </p:sp>
      <p:sp>
        <p:nvSpPr>
          <p:cNvPr id="9" name="14 CuadroTexto"/>
          <p:cNvSpPr txBox="1">
            <a:spLocks noChangeArrowheads="1"/>
          </p:cNvSpPr>
          <p:nvPr/>
        </p:nvSpPr>
        <p:spPr bwMode="auto">
          <a:xfrm>
            <a:off x="1395080" y="3225502"/>
            <a:ext cx="935037" cy="307975"/>
          </a:xfrm>
          <a:prstGeom prst="rect">
            <a:avLst/>
          </a:prstGeom>
          <a:noFill/>
          <a:ln w="9525">
            <a:noFill/>
            <a:miter lim="800000"/>
            <a:headEnd/>
            <a:tailEnd/>
          </a:ln>
        </p:spPr>
        <p:txBody>
          <a:bodyPr>
            <a:spAutoFit/>
          </a:bodyPr>
          <a:lstStyle/>
          <a:p>
            <a:r>
              <a:rPr lang="es-ES" sz="1400" b="1">
                <a:solidFill>
                  <a:schemeClr val="tx2">
                    <a:lumMod val="50000"/>
                  </a:schemeClr>
                </a:solidFill>
                <a:latin typeface="Calibri" pitchFamily="34" charset="0"/>
              </a:rPr>
              <a:t>PRECIO</a:t>
            </a:r>
          </a:p>
        </p:txBody>
      </p:sp>
      <p:sp>
        <p:nvSpPr>
          <p:cNvPr id="10" name="17 Cruz"/>
          <p:cNvSpPr/>
          <p:nvPr/>
        </p:nvSpPr>
        <p:spPr bwMode="auto">
          <a:xfrm rot="2722367">
            <a:off x="2422329" y="4132984"/>
            <a:ext cx="450850" cy="465138"/>
          </a:xfrm>
          <a:prstGeom prst="plus">
            <a:avLst>
              <a:gd name="adj" fmla="val 34844"/>
            </a:avLst>
          </a:prstGeom>
          <a:solidFill>
            <a:schemeClr val="tx2">
              <a:lumMod val="75000"/>
            </a:schemeClr>
          </a:solidFill>
          <a:ln w="9525">
            <a:solidFill>
              <a:srgbClr val="85AAE7"/>
            </a:solidFill>
            <a:miter lim="800000"/>
            <a:headEnd/>
            <a:tailEnd/>
          </a:ln>
        </p:spPr>
        <p:txBody>
          <a:bodyPr anchor="ctr"/>
          <a:lstStyle/>
          <a:p>
            <a:pPr marL="174188" indent="-174188" algn="ctr" defTabSz="897383" eaLnBrk="0" fontAlgn="auto" hangingPunct="0">
              <a:spcBef>
                <a:spcPts val="600"/>
              </a:spcBef>
              <a:spcAft>
                <a:spcPts val="600"/>
              </a:spcAft>
              <a:buClr>
                <a:srgbClr val="FF0000"/>
              </a:buClr>
              <a:buFont typeface="Verdana" pitchFamily="34" charset="0"/>
              <a:buChar char="•"/>
              <a:defRPr/>
            </a:pPr>
            <a:endParaRPr lang="es-ES" sz="600" b="1" i="1" dirty="0">
              <a:solidFill>
                <a:schemeClr val="tx2">
                  <a:lumMod val="50000"/>
                </a:schemeClr>
              </a:solidFill>
              <a:latin typeface="Frutiger Neue LT Com Medium"/>
              <a:cs typeface="Arial" pitchFamily="34" charset="0"/>
            </a:endParaRPr>
          </a:p>
        </p:txBody>
      </p:sp>
      <p:sp>
        <p:nvSpPr>
          <p:cNvPr id="11" name="18 Cerrar llave"/>
          <p:cNvSpPr/>
          <p:nvPr/>
        </p:nvSpPr>
        <p:spPr>
          <a:xfrm rot="16200000">
            <a:off x="2438861" y="1924546"/>
            <a:ext cx="287337" cy="2663825"/>
          </a:xfrm>
          <a:prstGeom prst="rightBrace">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defTabSz="913490" fontAlgn="auto">
              <a:spcBef>
                <a:spcPts val="0"/>
              </a:spcBef>
              <a:spcAft>
                <a:spcPts val="0"/>
              </a:spcAft>
              <a:defRPr/>
            </a:pPr>
            <a:endParaRPr lang="es-ES">
              <a:solidFill>
                <a:schemeClr val="tx2">
                  <a:lumMod val="50000"/>
                </a:schemeClr>
              </a:solidFill>
            </a:endParaRPr>
          </a:p>
        </p:txBody>
      </p:sp>
      <p:sp>
        <p:nvSpPr>
          <p:cNvPr id="12" name="19 CuadroTexto"/>
          <p:cNvSpPr txBox="1"/>
          <p:nvPr/>
        </p:nvSpPr>
        <p:spPr>
          <a:xfrm>
            <a:off x="2925858" y="3545428"/>
            <a:ext cx="1079500" cy="2032000"/>
          </a:xfrm>
          <a:prstGeom prst="rect">
            <a:avLst/>
          </a:prstGeom>
          <a:noFill/>
        </p:spPr>
        <p:txBody>
          <a:bodyPr>
            <a:spAutoFit/>
          </a:bodyPr>
          <a:lstStyle/>
          <a:p>
            <a:pPr marL="177800" defTabSz="913490" fontAlgn="auto">
              <a:spcBef>
                <a:spcPts val="0"/>
              </a:spcBef>
              <a:spcAft>
                <a:spcPts val="0"/>
              </a:spcAft>
              <a:defRPr/>
            </a:pPr>
            <a:r>
              <a:rPr lang="es-ES" dirty="0">
                <a:solidFill>
                  <a:schemeClr val="tx2">
                    <a:lumMod val="50000"/>
                  </a:schemeClr>
                </a:solidFill>
                <a:latin typeface="+mn-lt"/>
              </a:rPr>
              <a:t>C</a:t>
            </a:r>
            <a:r>
              <a:rPr lang="es-ES" baseline="-25000" dirty="0">
                <a:solidFill>
                  <a:schemeClr val="tx2">
                    <a:lumMod val="50000"/>
                  </a:schemeClr>
                </a:solidFill>
                <a:latin typeface="+mn-lt"/>
              </a:rPr>
              <a:t>H1D1</a:t>
            </a:r>
          </a:p>
          <a:p>
            <a:pPr marL="177800" defTabSz="913490" fontAlgn="auto">
              <a:spcBef>
                <a:spcPts val="0"/>
              </a:spcBef>
              <a:spcAft>
                <a:spcPts val="0"/>
              </a:spcAft>
              <a:defRPr/>
            </a:pPr>
            <a:r>
              <a:rPr lang="es-ES" dirty="0">
                <a:solidFill>
                  <a:schemeClr val="tx2">
                    <a:lumMod val="50000"/>
                  </a:schemeClr>
                </a:solidFill>
                <a:latin typeface="+mn-lt"/>
              </a:rPr>
              <a:t>C</a:t>
            </a:r>
            <a:r>
              <a:rPr lang="es-ES" baseline="-25000" dirty="0">
                <a:solidFill>
                  <a:schemeClr val="tx2">
                    <a:lumMod val="50000"/>
                  </a:schemeClr>
                </a:solidFill>
                <a:latin typeface="+mn-lt"/>
              </a:rPr>
              <a:t>H2D1</a:t>
            </a:r>
          </a:p>
          <a:p>
            <a:pPr marL="177800" defTabSz="913490" fontAlgn="auto">
              <a:spcBef>
                <a:spcPts val="0"/>
              </a:spcBef>
              <a:spcAft>
                <a:spcPts val="0"/>
              </a:spcAft>
              <a:defRPr/>
            </a:pPr>
            <a:r>
              <a:rPr lang="es-ES" baseline="-25000" dirty="0">
                <a:solidFill>
                  <a:schemeClr val="tx2">
                    <a:lumMod val="50000"/>
                  </a:schemeClr>
                </a:solidFill>
                <a:latin typeface="+mn-lt"/>
              </a:rPr>
              <a:t>…</a:t>
            </a:r>
          </a:p>
          <a:p>
            <a:pPr marL="177800" defTabSz="913490" fontAlgn="auto">
              <a:spcBef>
                <a:spcPts val="0"/>
              </a:spcBef>
              <a:spcAft>
                <a:spcPts val="0"/>
              </a:spcAft>
              <a:defRPr/>
            </a:pPr>
            <a:r>
              <a:rPr lang="es-ES" baseline="-25000" dirty="0">
                <a:solidFill>
                  <a:schemeClr val="tx2">
                    <a:lumMod val="50000"/>
                  </a:schemeClr>
                </a:solidFill>
                <a:latin typeface="+mn-lt"/>
              </a:rPr>
              <a:t>…</a:t>
            </a:r>
          </a:p>
          <a:p>
            <a:pPr marL="177800" defTabSz="913490" fontAlgn="auto">
              <a:spcBef>
                <a:spcPts val="0"/>
              </a:spcBef>
              <a:spcAft>
                <a:spcPts val="0"/>
              </a:spcAft>
              <a:defRPr/>
            </a:pPr>
            <a:r>
              <a:rPr lang="es-ES" baseline="-25000" dirty="0">
                <a:solidFill>
                  <a:schemeClr val="tx2">
                    <a:lumMod val="50000"/>
                  </a:schemeClr>
                </a:solidFill>
                <a:latin typeface="+mn-lt"/>
              </a:rPr>
              <a:t>…</a:t>
            </a:r>
          </a:p>
          <a:p>
            <a:pPr marL="177800" defTabSz="913490" fontAlgn="auto">
              <a:spcBef>
                <a:spcPts val="0"/>
              </a:spcBef>
              <a:spcAft>
                <a:spcPts val="0"/>
              </a:spcAft>
              <a:defRPr/>
            </a:pPr>
            <a:r>
              <a:rPr lang="es-ES" dirty="0">
                <a:solidFill>
                  <a:schemeClr val="tx2">
                    <a:lumMod val="50000"/>
                  </a:schemeClr>
                </a:solidFill>
                <a:latin typeface="+mn-lt"/>
              </a:rPr>
              <a:t>C</a:t>
            </a:r>
            <a:r>
              <a:rPr lang="es-ES" baseline="-25000" dirty="0">
                <a:solidFill>
                  <a:schemeClr val="tx2">
                    <a:lumMod val="50000"/>
                  </a:schemeClr>
                </a:solidFill>
                <a:latin typeface="+mn-lt"/>
              </a:rPr>
              <a:t>H24D31</a:t>
            </a:r>
          </a:p>
          <a:p>
            <a:pPr defTabSz="913490" fontAlgn="auto">
              <a:spcBef>
                <a:spcPts val="0"/>
              </a:spcBef>
              <a:spcAft>
                <a:spcPts val="0"/>
              </a:spcAft>
              <a:defRPr/>
            </a:pPr>
            <a:endParaRPr lang="es-ES" baseline="-25000" dirty="0">
              <a:solidFill>
                <a:schemeClr val="tx2">
                  <a:lumMod val="50000"/>
                </a:schemeClr>
              </a:solidFill>
              <a:latin typeface="+mn-lt"/>
            </a:endParaRPr>
          </a:p>
          <a:p>
            <a:pPr defTabSz="913490" fontAlgn="auto">
              <a:spcBef>
                <a:spcPts val="0"/>
              </a:spcBef>
              <a:spcAft>
                <a:spcPts val="0"/>
              </a:spcAft>
              <a:defRPr/>
            </a:pPr>
            <a:endParaRPr lang="es-ES" baseline="-25000" dirty="0">
              <a:solidFill>
                <a:schemeClr val="tx2">
                  <a:lumMod val="50000"/>
                </a:schemeClr>
              </a:solidFill>
              <a:latin typeface="+mn-lt"/>
            </a:endParaRPr>
          </a:p>
          <a:p>
            <a:pPr defTabSz="913490" fontAlgn="auto">
              <a:spcBef>
                <a:spcPts val="0"/>
              </a:spcBef>
              <a:spcAft>
                <a:spcPts val="0"/>
              </a:spcAft>
              <a:defRPr/>
            </a:pPr>
            <a:endParaRPr lang="es-ES" baseline="-25000" dirty="0">
              <a:solidFill>
                <a:schemeClr val="tx2">
                  <a:lumMod val="50000"/>
                </a:schemeClr>
              </a:solidFill>
              <a:latin typeface="+mn-lt"/>
            </a:endParaRPr>
          </a:p>
        </p:txBody>
      </p:sp>
      <p:sp>
        <p:nvSpPr>
          <p:cNvPr id="13" name="15 Rectángulo redondeado"/>
          <p:cNvSpPr>
            <a:spLocks noChangeArrowheads="1"/>
          </p:cNvSpPr>
          <p:nvPr/>
        </p:nvSpPr>
        <p:spPr bwMode="auto">
          <a:xfrm>
            <a:off x="3085767" y="3576581"/>
            <a:ext cx="828675" cy="1584325"/>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sp>
        <p:nvSpPr>
          <p:cNvPr id="14" name="16 Rectángulo redondeado"/>
          <p:cNvSpPr>
            <a:spLocks noChangeArrowheads="1"/>
          </p:cNvSpPr>
          <p:nvPr/>
        </p:nvSpPr>
        <p:spPr bwMode="auto">
          <a:xfrm>
            <a:off x="1322055" y="3530302"/>
            <a:ext cx="863600" cy="1655763"/>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sp>
        <p:nvSpPr>
          <p:cNvPr id="15" name="21 CuadroTexto"/>
          <p:cNvSpPr txBox="1">
            <a:spLocks noChangeArrowheads="1"/>
          </p:cNvSpPr>
          <p:nvPr/>
        </p:nvSpPr>
        <p:spPr bwMode="auto">
          <a:xfrm>
            <a:off x="1395080" y="3544590"/>
            <a:ext cx="1150937" cy="1477328"/>
          </a:xfrm>
          <a:prstGeom prst="rect">
            <a:avLst/>
          </a:prstGeom>
          <a:noFill/>
          <a:ln w="9525">
            <a:noFill/>
            <a:miter lim="800000"/>
            <a:headEnd/>
            <a:tailEnd/>
          </a:ln>
        </p:spPr>
        <p:txBody>
          <a:bodyPr>
            <a:spAutoFit/>
          </a:bodyPr>
          <a:lstStyle/>
          <a:p>
            <a:r>
              <a:rPr lang="es-ES" dirty="0" smtClean="0">
                <a:solidFill>
                  <a:schemeClr val="tx2">
                    <a:lumMod val="50000"/>
                  </a:schemeClr>
                </a:solidFill>
                <a:latin typeface="Calibri" pitchFamily="34" charset="0"/>
              </a:rPr>
              <a:t>P</a:t>
            </a:r>
            <a:r>
              <a:rPr lang="es-ES" baseline="-25000" dirty="0" smtClean="0">
                <a:solidFill>
                  <a:schemeClr val="tx2">
                    <a:lumMod val="50000"/>
                  </a:schemeClr>
                </a:solidFill>
                <a:latin typeface="Calibri" pitchFamily="34" charset="0"/>
              </a:rPr>
              <a:t>H1D1</a:t>
            </a:r>
            <a:endParaRPr lang="es-ES" baseline="-25000" dirty="0">
              <a:solidFill>
                <a:schemeClr val="tx2">
                  <a:lumMod val="50000"/>
                </a:schemeClr>
              </a:solidFill>
              <a:latin typeface="Calibri" pitchFamily="34" charset="0"/>
            </a:endParaRPr>
          </a:p>
          <a:p>
            <a:r>
              <a:rPr lang="es-ES" dirty="0">
                <a:solidFill>
                  <a:schemeClr val="tx2">
                    <a:lumMod val="50000"/>
                  </a:schemeClr>
                </a:solidFill>
                <a:latin typeface="Calibri" pitchFamily="34" charset="0"/>
              </a:rPr>
              <a:t>P</a:t>
            </a:r>
            <a:r>
              <a:rPr lang="es-ES" baseline="-25000" dirty="0">
                <a:solidFill>
                  <a:schemeClr val="tx2">
                    <a:lumMod val="50000"/>
                  </a:schemeClr>
                </a:solidFill>
                <a:latin typeface="Calibri" pitchFamily="34" charset="0"/>
              </a:rPr>
              <a:t>H2D1</a:t>
            </a:r>
          </a:p>
          <a:p>
            <a:r>
              <a:rPr lang="es-ES" baseline="-25000" dirty="0">
                <a:solidFill>
                  <a:schemeClr val="tx2">
                    <a:lumMod val="50000"/>
                  </a:schemeClr>
                </a:solidFill>
                <a:latin typeface="Calibri" pitchFamily="34" charset="0"/>
              </a:rPr>
              <a:t>…</a:t>
            </a:r>
          </a:p>
          <a:p>
            <a:r>
              <a:rPr lang="es-ES" baseline="-25000" dirty="0" smtClean="0">
                <a:solidFill>
                  <a:schemeClr val="tx2">
                    <a:lumMod val="50000"/>
                  </a:schemeClr>
                </a:solidFill>
                <a:latin typeface="Calibri" pitchFamily="34" charset="0"/>
              </a:rPr>
              <a:t>…</a:t>
            </a:r>
          </a:p>
          <a:p>
            <a:r>
              <a:rPr lang="es-ES" baseline="-25000" dirty="0" smtClean="0">
                <a:solidFill>
                  <a:schemeClr val="tx2">
                    <a:lumMod val="50000"/>
                  </a:schemeClr>
                </a:solidFill>
                <a:latin typeface="Calibri" pitchFamily="34" charset="0"/>
              </a:rPr>
              <a:t>…</a:t>
            </a:r>
            <a:endParaRPr lang="es-ES" baseline="-25000" dirty="0">
              <a:solidFill>
                <a:schemeClr val="tx2">
                  <a:lumMod val="50000"/>
                </a:schemeClr>
              </a:solidFill>
              <a:latin typeface="Calibri" pitchFamily="34" charset="0"/>
            </a:endParaRPr>
          </a:p>
          <a:p>
            <a:r>
              <a:rPr lang="es-ES" dirty="0">
                <a:solidFill>
                  <a:schemeClr val="tx2">
                    <a:lumMod val="50000"/>
                  </a:schemeClr>
                </a:solidFill>
                <a:latin typeface="Calibri" pitchFamily="34" charset="0"/>
              </a:rPr>
              <a:t>P</a:t>
            </a:r>
            <a:r>
              <a:rPr lang="es-ES" baseline="-25000" dirty="0">
                <a:solidFill>
                  <a:schemeClr val="tx2">
                    <a:lumMod val="50000"/>
                  </a:schemeClr>
                </a:solidFill>
                <a:latin typeface="Calibri" pitchFamily="34" charset="0"/>
              </a:rPr>
              <a:t>H24D31</a:t>
            </a:r>
          </a:p>
        </p:txBody>
      </p:sp>
      <p:grpSp>
        <p:nvGrpSpPr>
          <p:cNvPr id="16" name="25 Grupo"/>
          <p:cNvGrpSpPr>
            <a:grpSpLocks/>
          </p:cNvGrpSpPr>
          <p:nvPr/>
        </p:nvGrpSpPr>
        <p:grpSpPr bwMode="auto">
          <a:xfrm>
            <a:off x="1177592" y="5560715"/>
            <a:ext cx="1152525" cy="720725"/>
            <a:chOff x="2123728" y="3323308"/>
            <a:chExt cx="1152128" cy="720080"/>
          </a:xfrm>
        </p:grpSpPr>
        <p:sp>
          <p:nvSpPr>
            <p:cNvPr id="17" name="22 Rectángulo redondeado"/>
            <p:cNvSpPr>
              <a:spLocks noChangeArrowheads="1"/>
            </p:cNvSpPr>
            <p:nvPr/>
          </p:nvSpPr>
          <p:spPr bwMode="auto">
            <a:xfrm>
              <a:off x="2123728" y="3323308"/>
              <a:ext cx="1152128" cy="720080"/>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sp>
          <p:nvSpPr>
            <p:cNvPr id="18" name="23 CuadroTexto"/>
            <p:cNvSpPr txBox="1">
              <a:spLocks noChangeArrowheads="1"/>
            </p:cNvSpPr>
            <p:nvPr/>
          </p:nvSpPr>
          <p:spPr bwMode="auto">
            <a:xfrm>
              <a:off x="2199474" y="3323308"/>
              <a:ext cx="1008112" cy="646331"/>
            </a:xfrm>
            <a:prstGeom prst="rect">
              <a:avLst/>
            </a:prstGeom>
            <a:noFill/>
            <a:ln w="9525">
              <a:noFill/>
              <a:miter lim="800000"/>
              <a:headEnd/>
              <a:tailEnd/>
            </a:ln>
          </p:spPr>
          <p:txBody>
            <a:bodyPr>
              <a:spAutoFit/>
            </a:bodyPr>
            <a:lstStyle/>
            <a:p>
              <a:pPr algn="ctr"/>
              <a:r>
                <a:rPr lang="es-ES" b="1">
                  <a:solidFill>
                    <a:schemeClr val="tx2">
                      <a:lumMod val="50000"/>
                    </a:schemeClr>
                  </a:solidFill>
                  <a:latin typeface="Calibri" pitchFamily="34" charset="0"/>
                </a:rPr>
                <a:t>Precio </a:t>
              </a:r>
            </a:p>
            <a:p>
              <a:pPr algn="ctr"/>
              <a:r>
                <a:rPr lang="es-ES" b="1">
                  <a:solidFill>
                    <a:schemeClr val="tx2">
                      <a:lumMod val="50000"/>
                    </a:schemeClr>
                  </a:solidFill>
                  <a:latin typeface="Calibri" pitchFamily="34" charset="0"/>
                </a:rPr>
                <a:t>fijo</a:t>
              </a:r>
            </a:p>
          </p:txBody>
        </p:sp>
      </p:grpSp>
      <p:grpSp>
        <p:nvGrpSpPr>
          <p:cNvPr id="19" name="Grupo 8"/>
          <p:cNvGrpSpPr/>
          <p:nvPr/>
        </p:nvGrpSpPr>
        <p:grpSpPr>
          <a:xfrm>
            <a:off x="1927865" y="2218008"/>
            <a:ext cx="1439777" cy="796226"/>
            <a:chOff x="1859141" y="1768678"/>
            <a:chExt cx="1439777" cy="796226"/>
          </a:xfrm>
        </p:grpSpPr>
        <p:sp>
          <p:nvSpPr>
            <p:cNvPr id="20" name="66 Rectángulo"/>
            <p:cNvSpPr/>
            <p:nvPr/>
          </p:nvSpPr>
          <p:spPr bwMode="auto">
            <a:xfrm>
              <a:off x="1859141" y="1768678"/>
              <a:ext cx="1439777" cy="796226"/>
            </a:xfrm>
            <a:prstGeom prst="rect">
              <a:avLst/>
            </a:prstGeom>
            <a:solidFill>
              <a:schemeClr val="tx2">
                <a:lumMod val="75000"/>
              </a:schemeClr>
            </a:solidFill>
            <a:ln w="9525">
              <a:solidFill>
                <a:srgbClr val="85AAE7"/>
              </a:solidFill>
              <a:miter lim="800000"/>
              <a:headEnd/>
              <a:tailEnd/>
            </a:ln>
          </p:spPr>
          <p:txBody>
            <a:bodyPr anchor="ctr"/>
            <a:lstStyle/>
            <a:p>
              <a:pPr marL="174188" indent="-174188" algn="ctr" defTabSz="897383" eaLnBrk="0" fontAlgn="auto" hangingPunct="0">
                <a:spcBef>
                  <a:spcPts val="600"/>
                </a:spcBef>
                <a:spcAft>
                  <a:spcPts val="600"/>
                </a:spcAft>
                <a:buClr>
                  <a:srgbClr val="FF0000"/>
                </a:buClr>
                <a:buFont typeface="Verdana" pitchFamily="34" charset="0"/>
                <a:buChar char="•"/>
                <a:defRPr/>
              </a:pPr>
              <a:endParaRPr lang="es-ES" sz="600" b="1" i="1" dirty="0">
                <a:solidFill>
                  <a:schemeClr val="tx2">
                    <a:lumMod val="50000"/>
                  </a:schemeClr>
                </a:solidFill>
                <a:latin typeface="Frutiger Neue LT Com Medium"/>
                <a:cs typeface="Arial" pitchFamily="34" charset="0"/>
              </a:endParaRPr>
            </a:p>
          </p:txBody>
        </p:sp>
        <p:sp>
          <p:nvSpPr>
            <p:cNvPr id="21" name="33 CuadroTexto"/>
            <p:cNvSpPr txBox="1">
              <a:spLocks noChangeArrowheads="1"/>
            </p:cNvSpPr>
            <p:nvPr/>
          </p:nvSpPr>
          <p:spPr bwMode="auto">
            <a:xfrm>
              <a:off x="1859141" y="1843626"/>
              <a:ext cx="1439777" cy="646331"/>
            </a:xfrm>
            <a:prstGeom prst="rect">
              <a:avLst/>
            </a:prstGeom>
            <a:noFill/>
            <a:ln w="9525">
              <a:noFill/>
              <a:miter lim="800000"/>
              <a:headEnd/>
              <a:tailEnd/>
            </a:ln>
          </p:spPr>
          <p:txBody>
            <a:bodyPr wrap="square">
              <a:spAutoFit/>
            </a:bodyPr>
            <a:lstStyle/>
            <a:p>
              <a:pPr algn="ctr"/>
              <a:r>
                <a:rPr lang="es-ES" dirty="0" smtClean="0">
                  <a:solidFill>
                    <a:schemeClr val="tx2">
                      <a:lumMod val="50000"/>
                    </a:schemeClr>
                  </a:solidFill>
                  <a:latin typeface="Calibri" pitchFamily="34" charset="0"/>
                </a:rPr>
                <a:t>REGULADO</a:t>
              </a:r>
            </a:p>
            <a:p>
              <a:pPr algn="ctr"/>
              <a:r>
                <a:rPr lang="es-ES" dirty="0" smtClean="0">
                  <a:solidFill>
                    <a:schemeClr val="tx2">
                      <a:lumMod val="50000"/>
                    </a:schemeClr>
                  </a:solidFill>
                  <a:latin typeface="Calibri" pitchFamily="34" charset="0"/>
                </a:rPr>
                <a:t>(PVPC)</a:t>
              </a:r>
              <a:endParaRPr lang="es-ES" dirty="0">
                <a:solidFill>
                  <a:schemeClr val="tx2">
                    <a:lumMod val="50000"/>
                  </a:schemeClr>
                </a:solidFill>
                <a:latin typeface="Calibri" pitchFamily="34" charset="0"/>
              </a:endParaRPr>
            </a:p>
          </p:txBody>
        </p:sp>
      </p:grpSp>
      <p:sp>
        <p:nvSpPr>
          <p:cNvPr id="22" name="64 CuadroTexto"/>
          <p:cNvSpPr txBox="1">
            <a:spLocks noChangeArrowheads="1"/>
          </p:cNvSpPr>
          <p:nvPr/>
        </p:nvSpPr>
        <p:spPr bwMode="auto">
          <a:xfrm>
            <a:off x="6896598" y="2422930"/>
            <a:ext cx="755650" cy="369332"/>
          </a:xfrm>
          <a:prstGeom prst="rect">
            <a:avLst/>
          </a:prstGeom>
          <a:noFill/>
          <a:ln w="9525">
            <a:noFill/>
            <a:miter lim="800000"/>
            <a:headEnd/>
            <a:tailEnd/>
          </a:ln>
        </p:spPr>
        <p:txBody>
          <a:bodyPr>
            <a:spAutoFit/>
          </a:bodyPr>
          <a:lstStyle/>
          <a:p>
            <a:r>
              <a:rPr lang="es-ES" dirty="0" smtClean="0">
                <a:solidFill>
                  <a:schemeClr val="tx2">
                    <a:lumMod val="50000"/>
                  </a:schemeClr>
                </a:solidFill>
                <a:latin typeface="Calibri" pitchFamily="34" charset="0"/>
              </a:rPr>
              <a:t>LIBRE</a:t>
            </a:r>
            <a:endParaRPr lang="es-ES" dirty="0">
              <a:solidFill>
                <a:schemeClr val="tx2">
                  <a:lumMod val="50000"/>
                </a:schemeClr>
              </a:solidFill>
              <a:latin typeface="Calibri" pitchFamily="34" charset="0"/>
            </a:endParaRPr>
          </a:p>
        </p:txBody>
      </p:sp>
      <p:cxnSp>
        <p:nvCxnSpPr>
          <p:cNvPr id="23" name="67 Conector recto de flecha"/>
          <p:cNvCxnSpPr/>
          <p:nvPr/>
        </p:nvCxnSpPr>
        <p:spPr>
          <a:xfrm flipH="1">
            <a:off x="3620857" y="2111443"/>
            <a:ext cx="2231703" cy="3460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69 Conector recto de flecha"/>
          <p:cNvCxnSpPr/>
          <p:nvPr/>
        </p:nvCxnSpPr>
        <p:spPr>
          <a:xfrm>
            <a:off x="6055196" y="2119347"/>
            <a:ext cx="792162"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upo 9"/>
          <p:cNvGrpSpPr/>
          <p:nvPr/>
        </p:nvGrpSpPr>
        <p:grpSpPr>
          <a:xfrm>
            <a:off x="5879982" y="3121759"/>
            <a:ext cx="2445271" cy="1407237"/>
            <a:chOff x="6304119" y="3316724"/>
            <a:chExt cx="2016223" cy="1407237"/>
          </a:xfrm>
        </p:grpSpPr>
        <p:sp>
          <p:nvSpPr>
            <p:cNvPr id="26" name="75 CuadroTexto"/>
            <p:cNvSpPr txBox="1">
              <a:spLocks noChangeArrowheads="1"/>
            </p:cNvSpPr>
            <p:nvPr/>
          </p:nvSpPr>
          <p:spPr bwMode="auto">
            <a:xfrm>
              <a:off x="6436582" y="3340163"/>
              <a:ext cx="1687240" cy="1323439"/>
            </a:xfrm>
            <a:prstGeom prst="rect">
              <a:avLst/>
            </a:prstGeom>
            <a:noFill/>
            <a:ln w="9525">
              <a:noFill/>
              <a:miter lim="800000"/>
              <a:headEnd/>
              <a:tailEnd/>
            </a:ln>
          </p:spPr>
          <p:txBody>
            <a:bodyPr wrap="square">
              <a:spAutoFit/>
            </a:bodyPr>
            <a:lstStyle/>
            <a:p>
              <a:r>
                <a:rPr lang="es-ES" sz="2000" dirty="0">
                  <a:solidFill>
                    <a:schemeClr val="tx2">
                      <a:lumMod val="50000"/>
                    </a:schemeClr>
                  </a:solidFill>
                  <a:latin typeface="Calibri" pitchFamily="34" charset="0"/>
                </a:rPr>
                <a:t>Decenas de </a:t>
              </a:r>
              <a:r>
                <a:rPr lang="es-ES" sz="2000" dirty="0" smtClean="0">
                  <a:solidFill>
                    <a:schemeClr val="tx2">
                      <a:lumMod val="50000"/>
                    </a:schemeClr>
                  </a:solidFill>
                  <a:latin typeface="Calibri" pitchFamily="34" charset="0"/>
                </a:rPr>
                <a:t>comercializadoras </a:t>
              </a:r>
              <a:r>
                <a:rPr lang="es-ES" sz="2000" dirty="0">
                  <a:solidFill>
                    <a:schemeClr val="tx2">
                      <a:lumMod val="50000"/>
                    </a:schemeClr>
                  </a:solidFill>
                  <a:latin typeface="Calibri" pitchFamily="34" charset="0"/>
                </a:rPr>
                <a:t>y ofertas diferentes</a:t>
              </a:r>
            </a:p>
          </p:txBody>
        </p:sp>
        <p:sp>
          <p:nvSpPr>
            <p:cNvPr id="27" name="72 Rectángulo redondeado"/>
            <p:cNvSpPr>
              <a:spLocks noChangeArrowheads="1"/>
            </p:cNvSpPr>
            <p:nvPr/>
          </p:nvSpPr>
          <p:spPr bwMode="auto">
            <a:xfrm>
              <a:off x="6304119" y="3316724"/>
              <a:ext cx="2016223" cy="1407237"/>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lumMod val="50000"/>
                  </a:schemeClr>
                </a:solidFill>
                <a:latin typeface="Frutiger Neue LT Com Medium"/>
                <a:cs typeface="Arial" charset="0"/>
              </a:endParaRPr>
            </a:p>
          </p:txBody>
        </p:sp>
      </p:grpSp>
      <p:sp>
        <p:nvSpPr>
          <p:cNvPr id="28" name="CuadroTexto 1"/>
          <p:cNvSpPr txBox="1">
            <a:spLocks noChangeArrowheads="1"/>
          </p:cNvSpPr>
          <p:nvPr/>
        </p:nvSpPr>
        <p:spPr bwMode="auto">
          <a:xfrm>
            <a:off x="1633205" y="5200352"/>
            <a:ext cx="336550" cy="369888"/>
          </a:xfrm>
          <a:prstGeom prst="rect">
            <a:avLst/>
          </a:prstGeom>
          <a:noFill/>
          <a:ln w="9525">
            <a:noFill/>
            <a:miter lim="800000"/>
            <a:headEnd/>
            <a:tailEnd/>
          </a:ln>
        </p:spPr>
        <p:txBody>
          <a:bodyPr wrap="none">
            <a:spAutoFit/>
          </a:bodyPr>
          <a:lstStyle/>
          <a:p>
            <a:r>
              <a:rPr lang="es-ES">
                <a:solidFill>
                  <a:schemeClr val="tx2">
                    <a:lumMod val="50000"/>
                  </a:schemeClr>
                </a:solidFill>
                <a:latin typeface="Calibri" pitchFamily="34" charset="0"/>
              </a:rPr>
              <a:t>O</a:t>
            </a:r>
          </a:p>
        </p:txBody>
      </p:sp>
      <p:cxnSp>
        <p:nvCxnSpPr>
          <p:cNvPr id="29" name="42 Conector recto de flecha"/>
          <p:cNvCxnSpPr/>
          <p:nvPr/>
        </p:nvCxnSpPr>
        <p:spPr>
          <a:xfrm flipH="1">
            <a:off x="3070320" y="5185952"/>
            <a:ext cx="449263" cy="6477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0" name="44 Conector recto de flecha"/>
          <p:cNvCxnSpPr/>
          <p:nvPr/>
        </p:nvCxnSpPr>
        <p:spPr>
          <a:xfrm>
            <a:off x="3519583" y="5194661"/>
            <a:ext cx="485775" cy="6477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35" name="46 Grupo"/>
          <p:cNvGrpSpPr>
            <a:grpSpLocks/>
          </p:cNvGrpSpPr>
          <p:nvPr/>
        </p:nvGrpSpPr>
        <p:grpSpPr bwMode="auto">
          <a:xfrm>
            <a:off x="2440221" y="6021288"/>
            <a:ext cx="1008063" cy="531928"/>
            <a:chOff x="1907704" y="3395316"/>
            <a:chExt cx="1008112" cy="532047"/>
          </a:xfrm>
        </p:grpSpPr>
        <p:sp>
          <p:nvSpPr>
            <p:cNvPr id="36" name="47 Rectángulo redondeado"/>
            <p:cNvSpPr>
              <a:spLocks noChangeArrowheads="1"/>
            </p:cNvSpPr>
            <p:nvPr/>
          </p:nvSpPr>
          <p:spPr bwMode="auto">
            <a:xfrm>
              <a:off x="1979712" y="3395316"/>
              <a:ext cx="936104" cy="504056"/>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solidFill>
                <a:latin typeface="Frutiger Neue LT Com Medium"/>
                <a:cs typeface="Arial" charset="0"/>
              </a:endParaRPr>
            </a:p>
          </p:txBody>
        </p:sp>
        <p:sp>
          <p:nvSpPr>
            <p:cNvPr id="37" name="48 CuadroTexto"/>
            <p:cNvSpPr txBox="1">
              <a:spLocks noChangeArrowheads="1"/>
            </p:cNvSpPr>
            <p:nvPr/>
          </p:nvSpPr>
          <p:spPr bwMode="auto">
            <a:xfrm>
              <a:off x="1907704" y="3404026"/>
              <a:ext cx="1008112" cy="523337"/>
            </a:xfrm>
            <a:prstGeom prst="rect">
              <a:avLst/>
            </a:prstGeom>
            <a:noFill/>
            <a:ln w="9525">
              <a:noFill/>
              <a:miter lim="800000"/>
              <a:headEnd/>
              <a:tailEnd/>
            </a:ln>
          </p:spPr>
          <p:txBody>
            <a:bodyPr>
              <a:spAutoFit/>
            </a:bodyPr>
            <a:lstStyle/>
            <a:p>
              <a:pPr algn="ctr"/>
              <a:r>
                <a:rPr lang="es-ES" sz="1400" dirty="0" smtClean="0">
                  <a:latin typeface="Calibri" pitchFamily="34" charset="0"/>
                </a:rPr>
                <a:t>Tele-</a:t>
              </a:r>
            </a:p>
            <a:p>
              <a:pPr algn="ctr"/>
              <a:r>
                <a:rPr lang="es-ES" sz="1400" dirty="0" smtClean="0">
                  <a:latin typeface="Calibri" pitchFamily="34" charset="0"/>
                </a:rPr>
                <a:t>contador</a:t>
              </a:r>
              <a:endParaRPr lang="es-ES" sz="1400" dirty="0">
                <a:latin typeface="Calibri" pitchFamily="34" charset="0"/>
              </a:endParaRPr>
            </a:p>
          </p:txBody>
        </p:sp>
      </p:grpSp>
      <p:grpSp>
        <p:nvGrpSpPr>
          <p:cNvPr id="38" name="56 Grupo"/>
          <p:cNvGrpSpPr>
            <a:grpSpLocks/>
          </p:cNvGrpSpPr>
          <p:nvPr/>
        </p:nvGrpSpPr>
        <p:grpSpPr bwMode="auto">
          <a:xfrm>
            <a:off x="3563938" y="5993532"/>
            <a:ext cx="1008062" cy="531812"/>
            <a:chOff x="1907704" y="3395316"/>
            <a:chExt cx="1008112" cy="531931"/>
          </a:xfrm>
        </p:grpSpPr>
        <p:sp>
          <p:nvSpPr>
            <p:cNvPr id="39" name="57 Rectángulo redondeado"/>
            <p:cNvSpPr>
              <a:spLocks noChangeArrowheads="1"/>
            </p:cNvSpPr>
            <p:nvPr/>
          </p:nvSpPr>
          <p:spPr bwMode="auto">
            <a:xfrm>
              <a:off x="1979712" y="3395316"/>
              <a:ext cx="936104" cy="504056"/>
            </a:xfrm>
            <a:prstGeom prst="roundRect">
              <a:avLst>
                <a:gd name="adj" fmla="val 16667"/>
              </a:avLst>
            </a:prstGeom>
            <a:noFill/>
            <a:ln w="28575">
              <a:solidFill>
                <a:srgbClr val="85AAE7"/>
              </a:solidFill>
              <a:miter lim="800000"/>
              <a:headEnd/>
              <a:tailEnd/>
            </a:ln>
          </p:spPr>
          <p:txBody>
            <a:bodyPr anchor="ctr"/>
            <a:lstStyle/>
            <a:p>
              <a:pPr marL="173038" indent="-173038" algn="ctr" defTabSz="896938" eaLnBrk="0" hangingPunct="0">
                <a:spcBef>
                  <a:spcPts val="600"/>
                </a:spcBef>
                <a:spcAft>
                  <a:spcPts val="600"/>
                </a:spcAft>
                <a:buClr>
                  <a:srgbClr val="FF0000"/>
                </a:buClr>
                <a:buFont typeface="Verdana" pitchFamily="34" charset="0"/>
                <a:buChar char="•"/>
              </a:pPr>
              <a:endParaRPr lang="es-ES" sz="600" b="1" i="1">
                <a:solidFill>
                  <a:schemeClr val="tx2"/>
                </a:solidFill>
                <a:latin typeface="Frutiger Neue LT Com Medium"/>
                <a:cs typeface="Arial" charset="0"/>
              </a:endParaRPr>
            </a:p>
          </p:txBody>
        </p:sp>
        <p:sp>
          <p:nvSpPr>
            <p:cNvPr id="40" name="58 CuadroTexto"/>
            <p:cNvSpPr txBox="1">
              <a:spLocks noChangeArrowheads="1"/>
            </p:cNvSpPr>
            <p:nvPr/>
          </p:nvSpPr>
          <p:spPr bwMode="auto">
            <a:xfrm>
              <a:off x="1907704" y="3404027"/>
              <a:ext cx="1008112" cy="523220"/>
            </a:xfrm>
            <a:prstGeom prst="rect">
              <a:avLst/>
            </a:prstGeom>
            <a:noFill/>
            <a:ln w="9525">
              <a:noFill/>
              <a:miter lim="800000"/>
              <a:headEnd/>
              <a:tailEnd/>
            </a:ln>
          </p:spPr>
          <p:txBody>
            <a:bodyPr>
              <a:spAutoFit/>
            </a:bodyPr>
            <a:lstStyle/>
            <a:p>
              <a:pPr algn="ctr"/>
              <a:r>
                <a:rPr lang="es-ES" sz="1400">
                  <a:latin typeface="Calibri" pitchFamily="34" charset="0"/>
                </a:rPr>
                <a:t>Perfilado REE</a:t>
              </a:r>
            </a:p>
          </p:txBody>
        </p:sp>
      </p:grpSp>
    </p:spTree>
    <p:extLst>
      <p:ext uri="{BB962C8B-B14F-4D97-AF65-F5344CB8AC3E}">
        <p14:creationId xmlns:p14="http://schemas.microsoft.com/office/powerpoint/2010/main" val="2241278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pPr algn="l"/>
            <a:r>
              <a:rPr lang="es-ES" dirty="0" smtClean="0">
                <a:solidFill>
                  <a:schemeClr val="tx2">
                    <a:lumMod val="50000"/>
                  </a:schemeClr>
                </a:solidFill>
              </a:rPr>
              <a:t>Factura eléctrica</a:t>
            </a:r>
            <a:endParaRPr lang="en-GB" dirty="0">
              <a:solidFill>
                <a:schemeClr val="tx2">
                  <a:lumMod val="50000"/>
                </a:schemeClr>
              </a:solidFill>
            </a:endParaRPr>
          </a:p>
        </p:txBody>
      </p:sp>
      <p:pic>
        <p:nvPicPr>
          <p:cNvPr id="5" name="Imagen 4"/>
          <p:cNvPicPr>
            <a:picLocks noChangeAspect="1"/>
          </p:cNvPicPr>
          <p:nvPr/>
        </p:nvPicPr>
        <p:blipFill>
          <a:blip r:embed="rId2"/>
          <a:stretch>
            <a:fillRect/>
          </a:stretch>
        </p:blipFill>
        <p:spPr>
          <a:xfrm>
            <a:off x="251520" y="1146198"/>
            <a:ext cx="6080946" cy="5523162"/>
          </a:xfrm>
          <a:prstGeom prst="rect">
            <a:avLst/>
          </a:prstGeom>
        </p:spPr>
      </p:pic>
      <p:sp>
        <p:nvSpPr>
          <p:cNvPr id="6" name="39 Rectángulo"/>
          <p:cNvSpPr/>
          <p:nvPr/>
        </p:nvSpPr>
        <p:spPr>
          <a:xfrm>
            <a:off x="6588224" y="1340768"/>
            <a:ext cx="2367619" cy="483072"/>
          </a:xfrm>
          <a:prstGeom prst="rect">
            <a:avLst/>
          </a:prstGeom>
          <a:solidFill>
            <a:srgbClr val="FFFFCC"/>
          </a:solidFill>
          <a:ln w="12700" algn="ctr">
            <a:solidFill>
              <a:srgbClr val="808080"/>
            </a:solidFill>
            <a:round/>
            <a:headEnd/>
            <a:tailEnd/>
          </a:ln>
          <a:effectLst>
            <a:outerShdw blurRad="50800" dist="38100" dir="2700000" algn="tl" rotWithShape="0">
              <a:prstClr val="black">
                <a:alpha val="40000"/>
              </a:prstClr>
            </a:outerShdw>
          </a:effectLst>
        </p:spPr>
        <p:txBody>
          <a:bodyPr wrap="square" lIns="36000" tIns="36000" rIns="36000" bIns="36000">
            <a:spAutoFit/>
          </a:bodyPr>
          <a:lstStyle/>
          <a:p>
            <a:pPr defTabSz="913490" fontAlgn="auto">
              <a:lnSpc>
                <a:spcPts val="1600"/>
              </a:lnSpc>
              <a:spcBef>
                <a:spcPts val="600"/>
              </a:spcBef>
              <a:spcAft>
                <a:spcPts val="0"/>
              </a:spcAft>
              <a:defRPr/>
            </a:pPr>
            <a:r>
              <a:rPr lang="es-ES" sz="1400" dirty="0">
                <a:solidFill>
                  <a:srgbClr val="002060"/>
                </a:solidFill>
                <a:latin typeface="Arial" panose="020B0604020202020204" pitchFamily="34" charset="0"/>
                <a:cs typeface="Arial" panose="020B0604020202020204" pitchFamily="34" charset="0"/>
              </a:rPr>
              <a:t> </a:t>
            </a:r>
            <a:r>
              <a:rPr lang="es-ES" sz="1400" dirty="0" smtClean="0">
                <a:solidFill>
                  <a:srgbClr val="002060"/>
                </a:solidFill>
                <a:latin typeface="Arial" panose="020B0604020202020204" pitchFamily="34" charset="0"/>
                <a:cs typeface="Arial" panose="020B0604020202020204" pitchFamily="34" charset="0"/>
              </a:rPr>
              <a:t>Identificación de </a:t>
            </a:r>
            <a:r>
              <a:rPr lang="es-ES" sz="1400" dirty="0">
                <a:solidFill>
                  <a:srgbClr val="002060"/>
                </a:solidFill>
                <a:latin typeface="Arial" panose="020B0604020202020204" pitchFamily="34" charset="0"/>
                <a:cs typeface="Arial" panose="020B0604020202020204" pitchFamily="34" charset="0"/>
              </a:rPr>
              <a:t>la </a:t>
            </a:r>
            <a:r>
              <a:rPr lang="es-ES" sz="1400" b="1" dirty="0">
                <a:solidFill>
                  <a:srgbClr val="002060"/>
                </a:solidFill>
                <a:latin typeface="Arial" panose="020B0604020202020204" pitchFamily="34" charset="0"/>
                <a:cs typeface="Arial" panose="020B0604020202020204" pitchFamily="34" charset="0"/>
              </a:rPr>
              <a:t>Empresa</a:t>
            </a:r>
            <a:r>
              <a:rPr lang="es-ES" sz="1400" dirty="0">
                <a:solidFill>
                  <a:srgbClr val="002060"/>
                </a:solidFill>
                <a:latin typeface="Arial" panose="020B0604020202020204" pitchFamily="34" charset="0"/>
                <a:cs typeface="Arial" panose="020B0604020202020204" pitchFamily="34" charset="0"/>
              </a:rPr>
              <a:t> y el producto (</a:t>
            </a:r>
            <a:r>
              <a:rPr lang="es-ES" sz="1400" b="1" dirty="0">
                <a:solidFill>
                  <a:srgbClr val="002060"/>
                </a:solidFill>
                <a:latin typeface="Arial" panose="020B0604020202020204" pitchFamily="34" charset="0"/>
                <a:cs typeface="Arial" panose="020B0604020202020204" pitchFamily="34" charset="0"/>
              </a:rPr>
              <a:t>Luz</a:t>
            </a:r>
            <a:r>
              <a:rPr lang="es-ES" sz="1400" dirty="0" smtClean="0">
                <a:solidFill>
                  <a:srgbClr val="002060"/>
                </a:solidFill>
                <a:latin typeface="Arial" panose="020B0604020202020204" pitchFamily="34" charset="0"/>
                <a:cs typeface="Arial" panose="020B0604020202020204" pitchFamily="34" charset="0"/>
              </a:rPr>
              <a:t>)</a:t>
            </a:r>
            <a:endParaRPr lang="es-ES" sz="1400" dirty="0">
              <a:solidFill>
                <a:srgbClr val="002060"/>
              </a:solidFill>
              <a:latin typeface="Arial" panose="020B0604020202020204" pitchFamily="34" charset="0"/>
              <a:cs typeface="Arial" panose="020B0604020202020204" pitchFamily="34" charset="0"/>
            </a:endParaRPr>
          </a:p>
        </p:txBody>
      </p:sp>
      <p:sp>
        <p:nvSpPr>
          <p:cNvPr id="7" name="Elipse 25"/>
          <p:cNvSpPr/>
          <p:nvPr/>
        </p:nvSpPr>
        <p:spPr>
          <a:xfrm>
            <a:off x="6471314" y="1196752"/>
            <a:ext cx="248463" cy="23317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r>
              <a:rPr lang="es-ES" dirty="0"/>
              <a:t>1</a:t>
            </a:r>
          </a:p>
        </p:txBody>
      </p:sp>
      <p:sp>
        <p:nvSpPr>
          <p:cNvPr id="8" name="39 Rectángulo"/>
          <p:cNvSpPr/>
          <p:nvPr/>
        </p:nvSpPr>
        <p:spPr>
          <a:xfrm>
            <a:off x="6588224" y="2092672"/>
            <a:ext cx="2367619" cy="688256"/>
          </a:xfrm>
          <a:prstGeom prst="rect">
            <a:avLst/>
          </a:prstGeom>
          <a:solidFill>
            <a:srgbClr val="FFFFCC"/>
          </a:solidFill>
          <a:ln w="12700" algn="ctr">
            <a:solidFill>
              <a:srgbClr val="808080"/>
            </a:solidFill>
            <a:round/>
            <a:headEnd/>
            <a:tailEnd/>
          </a:ln>
          <a:effectLst>
            <a:outerShdw blurRad="50800" dist="38100" dir="2700000" algn="tl" rotWithShape="0">
              <a:prstClr val="black">
                <a:alpha val="40000"/>
              </a:prstClr>
            </a:outerShdw>
          </a:effectLst>
        </p:spPr>
        <p:txBody>
          <a:bodyPr wrap="square" lIns="36000" tIns="36000" rIns="36000" bIns="36000">
            <a:spAutoFit/>
          </a:bodyPr>
          <a:lstStyle/>
          <a:p>
            <a:pPr defTabSz="913490">
              <a:lnSpc>
                <a:spcPts val="1600"/>
              </a:lnSpc>
              <a:spcBef>
                <a:spcPts val="600"/>
              </a:spcBef>
            </a:pPr>
            <a:r>
              <a:rPr lang="es-ES" sz="1400" dirty="0">
                <a:solidFill>
                  <a:srgbClr val="002060"/>
                </a:solidFill>
                <a:latin typeface="Arial" panose="020B0604020202020204" pitchFamily="34" charset="0"/>
                <a:cs typeface="Arial" panose="020B0604020202020204" pitchFamily="34" charset="0"/>
              </a:rPr>
              <a:t>Datos de la Factura, fecha y el periodo facturado (30 días normalmente).</a:t>
            </a:r>
          </a:p>
        </p:txBody>
      </p:sp>
      <p:sp>
        <p:nvSpPr>
          <p:cNvPr id="9" name="Elipse 27"/>
          <p:cNvSpPr/>
          <p:nvPr/>
        </p:nvSpPr>
        <p:spPr>
          <a:xfrm>
            <a:off x="6459059" y="1945003"/>
            <a:ext cx="230188" cy="23177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r>
              <a:rPr lang="es-ES" dirty="0"/>
              <a:t>2</a:t>
            </a:r>
          </a:p>
        </p:txBody>
      </p:sp>
      <p:sp>
        <p:nvSpPr>
          <p:cNvPr id="10" name="39 Rectángulo"/>
          <p:cNvSpPr/>
          <p:nvPr/>
        </p:nvSpPr>
        <p:spPr>
          <a:xfrm>
            <a:off x="6588224" y="2967607"/>
            <a:ext cx="2367619" cy="893441"/>
          </a:xfrm>
          <a:prstGeom prst="rect">
            <a:avLst/>
          </a:prstGeom>
          <a:solidFill>
            <a:srgbClr val="FFFFCC"/>
          </a:solidFill>
          <a:ln w="12700" algn="ctr">
            <a:solidFill>
              <a:srgbClr val="808080"/>
            </a:solidFill>
            <a:round/>
            <a:headEnd/>
            <a:tailEnd/>
          </a:ln>
          <a:effectLst>
            <a:outerShdw blurRad="50800" dist="38100" dir="2700000" algn="tl" rotWithShape="0">
              <a:prstClr val="black">
                <a:alpha val="40000"/>
              </a:prstClr>
            </a:outerShdw>
          </a:effectLst>
        </p:spPr>
        <p:txBody>
          <a:bodyPr wrap="square" lIns="36000" tIns="36000" rIns="36000" bIns="36000">
            <a:spAutoFit/>
          </a:bodyPr>
          <a:lstStyle/>
          <a:p>
            <a:pPr defTabSz="913490">
              <a:lnSpc>
                <a:spcPts val="1600"/>
              </a:lnSpc>
              <a:spcBef>
                <a:spcPts val="600"/>
              </a:spcBef>
            </a:pPr>
            <a:r>
              <a:rPr lang="es-ES" sz="1400" dirty="0">
                <a:solidFill>
                  <a:srgbClr val="002060"/>
                </a:solidFill>
                <a:latin typeface="Arial" panose="020B0604020202020204" pitchFamily="34" charset="0"/>
                <a:cs typeface="Arial" panose="020B0604020202020204" pitchFamily="34" charset="0"/>
              </a:rPr>
              <a:t>Datos </a:t>
            </a:r>
            <a:r>
              <a:rPr lang="es-ES" sz="1400" dirty="0" err="1">
                <a:solidFill>
                  <a:srgbClr val="002060"/>
                </a:solidFill>
                <a:latin typeface="Arial" panose="020B0604020202020204" pitchFamily="34" charset="0"/>
                <a:cs typeface="Arial" panose="020B0604020202020204" pitchFamily="34" charset="0"/>
              </a:rPr>
              <a:t>datos</a:t>
            </a:r>
            <a:r>
              <a:rPr lang="es-ES" sz="1400" dirty="0">
                <a:solidFill>
                  <a:srgbClr val="002060"/>
                </a:solidFill>
                <a:latin typeface="Arial" panose="020B0604020202020204" pitchFamily="34" charset="0"/>
                <a:cs typeface="Arial" panose="020B0604020202020204" pitchFamily="34" charset="0"/>
              </a:rPr>
              <a:t> personales (nombre y dirección) del titular del contrato, de quién recibe la factura.</a:t>
            </a:r>
          </a:p>
        </p:txBody>
      </p:sp>
      <p:sp>
        <p:nvSpPr>
          <p:cNvPr id="11" name="Elipse 28"/>
          <p:cNvSpPr/>
          <p:nvPr/>
        </p:nvSpPr>
        <p:spPr>
          <a:xfrm>
            <a:off x="6459059" y="2849325"/>
            <a:ext cx="230188" cy="23018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r>
              <a:rPr lang="es-ES" dirty="0"/>
              <a:t>3</a:t>
            </a:r>
          </a:p>
        </p:txBody>
      </p:sp>
      <p:sp>
        <p:nvSpPr>
          <p:cNvPr id="12" name="39 Rectángulo"/>
          <p:cNvSpPr/>
          <p:nvPr/>
        </p:nvSpPr>
        <p:spPr>
          <a:xfrm>
            <a:off x="6588224" y="4047727"/>
            <a:ext cx="2367619" cy="1098625"/>
          </a:xfrm>
          <a:prstGeom prst="rect">
            <a:avLst/>
          </a:prstGeom>
          <a:solidFill>
            <a:srgbClr val="FFFFCC"/>
          </a:solidFill>
          <a:ln w="12700" algn="ctr">
            <a:solidFill>
              <a:srgbClr val="808080"/>
            </a:solidFill>
            <a:round/>
            <a:headEnd/>
            <a:tailEnd/>
          </a:ln>
          <a:effectLst>
            <a:outerShdw blurRad="50800" dist="38100" dir="2700000" algn="tl" rotWithShape="0">
              <a:prstClr val="black">
                <a:alpha val="40000"/>
              </a:prstClr>
            </a:outerShdw>
          </a:effectLst>
        </p:spPr>
        <p:txBody>
          <a:bodyPr wrap="square" lIns="36000" tIns="36000" rIns="36000" bIns="36000">
            <a:spAutoFit/>
          </a:bodyPr>
          <a:lstStyle/>
          <a:p>
            <a:pPr defTabSz="913490">
              <a:lnSpc>
                <a:spcPts val="1600"/>
              </a:lnSpc>
              <a:spcBef>
                <a:spcPts val="600"/>
              </a:spcBef>
            </a:pPr>
            <a:r>
              <a:rPr lang="es-ES" sz="1400" dirty="0">
                <a:solidFill>
                  <a:srgbClr val="002060"/>
                </a:solidFill>
                <a:latin typeface="Arial" panose="020B0604020202020204" pitchFamily="34" charset="0"/>
                <a:cs typeface="Arial" panose="020B0604020202020204" pitchFamily="34" charset="0"/>
              </a:rPr>
              <a:t> Resumen de lo que se paga en € por cada concepto de la Factura (fijo, consumo e impuestos) y datos de pago de la factura</a:t>
            </a:r>
          </a:p>
        </p:txBody>
      </p:sp>
      <p:sp>
        <p:nvSpPr>
          <p:cNvPr id="13" name="Elipse 30"/>
          <p:cNvSpPr/>
          <p:nvPr/>
        </p:nvSpPr>
        <p:spPr>
          <a:xfrm>
            <a:off x="6459059" y="3977329"/>
            <a:ext cx="230188" cy="23018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r>
              <a:rPr lang="es-ES" dirty="0"/>
              <a:t>4</a:t>
            </a:r>
          </a:p>
        </p:txBody>
      </p:sp>
      <p:sp>
        <p:nvSpPr>
          <p:cNvPr id="14" name="39 Rectángulo"/>
          <p:cNvSpPr/>
          <p:nvPr/>
        </p:nvSpPr>
        <p:spPr>
          <a:xfrm>
            <a:off x="6600479" y="5347336"/>
            <a:ext cx="2367619" cy="893441"/>
          </a:xfrm>
          <a:prstGeom prst="rect">
            <a:avLst/>
          </a:prstGeom>
          <a:solidFill>
            <a:srgbClr val="FFFFCC"/>
          </a:solidFill>
          <a:ln w="12700" algn="ctr">
            <a:solidFill>
              <a:srgbClr val="808080"/>
            </a:solidFill>
            <a:round/>
            <a:headEnd/>
            <a:tailEnd/>
          </a:ln>
          <a:effectLst>
            <a:outerShdw blurRad="50800" dist="38100" dir="2700000" algn="tl" rotWithShape="0">
              <a:prstClr val="black">
                <a:alpha val="40000"/>
              </a:prstClr>
            </a:outerShdw>
          </a:effectLst>
        </p:spPr>
        <p:txBody>
          <a:bodyPr wrap="square" lIns="36000" tIns="36000" rIns="36000" bIns="36000">
            <a:spAutoFit/>
          </a:bodyPr>
          <a:lstStyle/>
          <a:p>
            <a:pPr defTabSz="913490">
              <a:lnSpc>
                <a:spcPts val="1600"/>
              </a:lnSpc>
              <a:spcBef>
                <a:spcPts val="600"/>
              </a:spcBef>
            </a:pPr>
            <a:r>
              <a:rPr lang="es-ES" sz="1400" dirty="0">
                <a:solidFill>
                  <a:srgbClr val="002060"/>
                </a:solidFill>
                <a:latin typeface="Arial" panose="020B0604020202020204" pitchFamily="34" charset="0"/>
                <a:cs typeface="Arial" panose="020B0604020202020204" pitchFamily="34" charset="0"/>
              </a:rPr>
              <a:t>Detalle de lo que ha consumido de Luz (que se mide en kWh), comparado con meses anteriores.</a:t>
            </a:r>
          </a:p>
        </p:txBody>
      </p:sp>
      <p:sp>
        <p:nvSpPr>
          <p:cNvPr id="15" name="Elipse 34"/>
          <p:cNvSpPr/>
          <p:nvPr/>
        </p:nvSpPr>
        <p:spPr>
          <a:xfrm>
            <a:off x="6471314" y="5232242"/>
            <a:ext cx="230188" cy="23018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r>
              <a:rPr lang="es-ES" dirty="0" smtClean="0"/>
              <a:t>5</a:t>
            </a:r>
            <a:endParaRPr lang="es-ES" dirty="0"/>
          </a:p>
        </p:txBody>
      </p:sp>
      <p:cxnSp>
        <p:nvCxnSpPr>
          <p:cNvPr id="16" name="Conector recto 11"/>
          <p:cNvCxnSpPr/>
          <p:nvPr/>
        </p:nvCxnSpPr>
        <p:spPr>
          <a:xfrm>
            <a:off x="6332466" y="1124744"/>
            <a:ext cx="0" cy="5112568"/>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 name="Rectangle 2"/>
          <p:cNvSpPr/>
          <p:nvPr/>
        </p:nvSpPr>
        <p:spPr>
          <a:xfrm>
            <a:off x="264889" y="917115"/>
            <a:ext cx="3027103" cy="79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9720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9 Rectángulo"/>
          <p:cNvSpPr/>
          <p:nvPr/>
        </p:nvSpPr>
        <p:spPr>
          <a:xfrm>
            <a:off x="332256" y="4170256"/>
            <a:ext cx="4038898" cy="1098625"/>
          </a:xfrm>
          <a:prstGeom prst="rect">
            <a:avLst/>
          </a:prstGeom>
          <a:solidFill>
            <a:srgbClr val="FFFFCC"/>
          </a:solidFill>
          <a:ln w="12700" algn="ctr">
            <a:solidFill>
              <a:srgbClr val="808080"/>
            </a:solidFill>
            <a:round/>
            <a:headEnd/>
            <a:tailEnd/>
          </a:ln>
          <a:effectLst>
            <a:outerShdw blurRad="50800" dist="38100" dir="2700000" algn="tl" rotWithShape="0">
              <a:prstClr val="black">
                <a:alpha val="40000"/>
              </a:prstClr>
            </a:outerShdw>
          </a:effectLst>
        </p:spPr>
        <p:txBody>
          <a:bodyPr wrap="square" lIns="36000" tIns="36000" rIns="36000" bIns="36000">
            <a:spAutoFit/>
          </a:bodyPr>
          <a:lstStyle/>
          <a:p>
            <a:pPr defTabSz="913490">
              <a:lnSpc>
                <a:spcPts val="1600"/>
              </a:lnSpc>
              <a:spcBef>
                <a:spcPts val="600"/>
              </a:spcBef>
            </a:pPr>
            <a:r>
              <a:rPr lang="es-ES" sz="1400" dirty="0">
                <a:solidFill>
                  <a:srgbClr val="002060"/>
                </a:solidFill>
                <a:latin typeface="Arial" panose="020B0604020202020204" pitchFamily="34" charset="0"/>
                <a:cs typeface="Arial" panose="020B0604020202020204" pitchFamily="34" charset="0"/>
              </a:rPr>
              <a:t>A qué destina la empresa suministradora lo que paga el Cliente en su factura (impuestos, la producción de energía, los costes regulados como por ejemplo subvenciones a renovables o el coste del transporte de la Luz).</a:t>
            </a:r>
          </a:p>
        </p:txBody>
      </p:sp>
      <p:sp>
        <p:nvSpPr>
          <p:cNvPr id="6" name="39 Rectángulo"/>
          <p:cNvSpPr/>
          <p:nvPr/>
        </p:nvSpPr>
        <p:spPr>
          <a:xfrm>
            <a:off x="332255" y="2978069"/>
            <a:ext cx="4038898" cy="893441"/>
          </a:xfrm>
          <a:prstGeom prst="rect">
            <a:avLst/>
          </a:prstGeom>
          <a:solidFill>
            <a:srgbClr val="FFFFCC"/>
          </a:solidFill>
          <a:ln w="12700" algn="ctr">
            <a:solidFill>
              <a:srgbClr val="808080"/>
            </a:solidFill>
            <a:round/>
            <a:headEnd/>
            <a:tailEnd/>
          </a:ln>
          <a:effectLst>
            <a:outerShdw blurRad="50800" dist="38100" dir="2700000" algn="tl" rotWithShape="0">
              <a:prstClr val="black">
                <a:alpha val="40000"/>
              </a:prstClr>
            </a:outerShdw>
          </a:effectLst>
        </p:spPr>
        <p:txBody>
          <a:bodyPr wrap="square" lIns="36000" tIns="36000" rIns="36000" bIns="36000">
            <a:spAutoFit/>
          </a:bodyPr>
          <a:lstStyle/>
          <a:p>
            <a:pPr defTabSz="913490">
              <a:lnSpc>
                <a:spcPts val="1600"/>
              </a:lnSpc>
              <a:spcBef>
                <a:spcPts val="600"/>
              </a:spcBef>
            </a:pPr>
            <a:r>
              <a:rPr lang="es-ES" sz="1400" dirty="0">
                <a:solidFill>
                  <a:srgbClr val="002060"/>
                </a:solidFill>
                <a:latin typeface="Arial" panose="020B0604020202020204" pitchFamily="34" charset="0"/>
                <a:cs typeface="Arial" panose="020B0604020202020204" pitchFamily="34" charset="0"/>
              </a:rPr>
              <a:t> Muestra los datos del titular y las características del suministro (Potencia contratada - que se mide en kW, cómo se factura –según un perfil medio o por horas).</a:t>
            </a:r>
          </a:p>
        </p:txBody>
      </p:sp>
      <p:sp>
        <p:nvSpPr>
          <p:cNvPr id="7" name="Elipse 83"/>
          <p:cNvSpPr/>
          <p:nvPr/>
        </p:nvSpPr>
        <p:spPr>
          <a:xfrm>
            <a:off x="217161" y="2882158"/>
            <a:ext cx="230188" cy="23177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r>
              <a:rPr lang="es-ES" dirty="0"/>
              <a:t>6</a:t>
            </a:r>
          </a:p>
        </p:txBody>
      </p:sp>
      <p:sp>
        <p:nvSpPr>
          <p:cNvPr id="8" name="Elipse 85"/>
          <p:cNvSpPr/>
          <p:nvPr/>
        </p:nvSpPr>
        <p:spPr>
          <a:xfrm>
            <a:off x="174050" y="4085670"/>
            <a:ext cx="230188" cy="23018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r>
              <a:rPr lang="es-ES" dirty="0" smtClean="0"/>
              <a:t>7</a:t>
            </a:r>
            <a:endParaRPr lang="es-ES" dirty="0"/>
          </a:p>
        </p:txBody>
      </p:sp>
      <p:pic>
        <p:nvPicPr>
          <p:cNvPr id="9" name="Imagen 2"/>
          <p:cNvPicPr>
            <a:picLocks noChangeAspect="1"/>
          </p:cNvPicPr>
          <p:nvPr/>
        </p:nvPicPr>
        <p:blipFill>
          <a:blip r:embed="rId2"/>
          <a:stretch>
            <a:fillRect/>
          </a:stretch>
        </p:blipFill>
        <p:spPr>
          <a:xfrm>
            <a:off x="332255" y="913528"/>
            <a:ext cx="8075306" cy="1872208"/>
          </a:xfrm>
          <a:prstGeom prst="rect">
            <a:avLst/>
          </a:prstGeom>
        </p:spPr>
      </p:pic>
      <p:pic>
        <p:nvPicPr>
          <p:cNvPr id="10" name="Imagen 8"/>
          <p:cNvPicPr>
            <a:picLocks noChangeAspect="1"/>
          </p:cNvPicPr>
          <p:nvPr/>
        </p:nvPicPr>
        <p:blipFill>
          <a:blip r:embed="rId3"/>
          <a:stretch>
            <a:fillRect/>
          </a:stretch>
        </p:blipFill>
        <p:spPr>
          <a:xfrm>
            <a:off x="4572000" y="2789071"/>
            <a:ext cx="4327288" cy="3655812"/>
          </a:xfrm>
          <a:prstGeom prst="rect">
            <a:avLst/>
          </a:prstGeom>
        </p:spPr>
      </p:pic>
      <p:cxnSp>
        <p:nvCxnSpPr>
          <p:cNvPr id="11" name="Conector recto 10"/>
          <p:cNvCxnSpPr/>
          <p:nvPr/>
        </p:nvCxnSpPr>
        <p:spPr>
          <a:xfrm>
            <a:off x="4499992" y="2882158"/>
            <a:ext cx="0" cy="364318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Conector recto 12"/>
          <p:cNvCxnSpPr/>
          <p:nvPr/>
        </p:nvCxnSpPr>
        <p:spPr>
          <a:xfrm flipH="1">
            <a:off x="447349" y="2890171"/>
            <a:ext cx="4052643"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 name="Elipse 15"/>
          <p:cNvSpPr/>
          <p:nvPr/>
        </p:nvSpPr>
        <p:spPr>
          <a:xfrm>
            <a:off x="8248610" y="2820300"/>
            <a:ext cx="376370" cy="35549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r>
              <a:rPr lang="es-ES" dirty="0" smtClean="0"/>
              <a:t>7</a:t>
            </a:r>
            <a:endParaRPr lang="es-ES" dirty="0"/>
          </a:p>
        </p:txBody>
      </p:sp>
      <p:sp>
        <p:nvSpPr>
          <p:cNvPr id="14" name="Elipse 16"/>
          <p:cNvSpPr/>
          <p:nvPr/>
        </p:nvSpPr>
        <p:spPr>
          <a:xfrm>
            <a:off x="4311807" y="889315"/>
            <a:ext cx="376370" cy="35549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r>
              <a:rPr lang="es-ES" dirty="0" smtClean="0"/>
              <a:t>6</a:t>
            </a:r>
            <a:endParaRPr lang="es-ES" dirty="0"/>
          </a:p>
        </p:txBody>
      </p:sp>
    </p:spTree>
    <p:extLst>
      <p:ext uri="{BB962C8B-B14F-4D97-AF65-F5344CB8AC3E}">
        <p14:creationId xmlns:p14="http://schemas.microsoft.com/office/powerpoint/2010/main" val="959545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467544" y="548680"/>
            <a:ext cx="8280919"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400" dirty="0" smtClean="0">
                <a:solidFill>
                  <a:schemeClr val="tx2">
                    <a:lumMod val="50000"/>
                  </a:schemeClr>
                </a:solidFill>
              </a:rPr>
              <a:t>¿Qué recomendarías en cada situación?</a:t>
            </a:r>
            <a:endParaRPr lang="es-ES" sz="4400" dirty="0">
              <a:solidFill>
                <a:schemeClr val="tx2">
                  <a:lumMod val="50000"/>
                </a:schemeClr>
              </a:solidFill>
            </a:endParaRPr>
          </a:p>
          <a:p>
            <a:endParaRPr lang="es-ES" b="1" dirty="0"/>
          </a:p>
          <a:p>
            <a:pPr lvl="1"/>
            <a:endParaRPr lang="es-ES" dirty="0"/>
          </a:p>
        </p:txBody>
      </p:sp>
      <p:grpSp>
        <p:nvGrpSpPr>
          <p:cNvPr id="3" name="Grupo 2"/>
          <p:cNvGrpSpPr/>
          <p:nvPr/>
        </p:nvGrpSpPr>
        <p:grpSpPr>
          <a:xfrm>
            <a:off x="2987824" y="2780928"/>
            <a:ext cx="3096344" cy="2797686"/>
            <a:chOff x="2555776" y="2274728"/>
            <a:chExt cx="4104456" cy="4239990"/>
          </a:xfrm>
        </p:grpSpPr>
        <p:pic>
          <p:nvPicPr>
            <p:cNvPr id="5" name="Picture 4" descr="Brillante, idea, brillante, bombilla, dientes Vector Gra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274728"/>
              <a:ext cx="4104456" cy="4104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211960" y="6299274"/>
              <a:ext cx="1943820" cy="215444"/>
            </a:xfrm>
            <a:prstGeom prst="rect">
              <a:avLst/>
            </a:prstGeom>
            <a:noFill/>
          </p:spPr>
          <p:txBody>
            <a:bodyPr wrap="square" rtlCol="0">
              <a:spAutoFit/>
            </a:bodyPr>
            <a:lstStyle/>
            <a:p>
              <a:r>
                <a:rPr lang="es-ES" sz="800" dirty="0"/>
                <a:t>Imagen </a:t>
              </a:r>
              <a:r>
                <a:rPr lang="es-ES" sz="800" dirty="0" err="1"/>
                <a:t>Freepik</a:t>
              </a:r>
              <a:endParaRPr lang="es-ES" sz="800" dirty="0"/>
            </a:p>
          </p:txBody>
        </p:sp>
      </p:grpSp>
    </p:spTree>
    <p:extLst>
      <p:ext uri="{BB962C8B-B14F-4D97-AF65-F5344CB8AC3E}">
        <p14:creationId xmlns:p14="http://schemas.microsoft.com/office/powerpoint/2010/main" val="971230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uadroTexto"/>
          <p:cNvSpPr txBox="1"/>
          <p:nvPr/>
        </p:nvSpPr>
        <p:spPr>
          <a:xfrm>
            <a:off x="7109" y="519063"/>
            <a:ext cx="7877259" cy="461665"/>
          </a:xfrm>
          <a:prstGeom prst="rect">
            <a:avLst/>
          </a:prstGeom>
          <a:noFill/>
        </p:spPr>
        <p:txBody>
          <a:bodyPr wrap="square" rtlCol="0">
            <a:spAutoFit/>
          </a:bodyPr>
          <a:lstStyle/>
          <a:p>
            <a:r>
              <a:rPr lang="es-ES_tradnl" sz="2400" b="1" dirty="0">
                <a:solidFill>
                  <a:schemeClr val="tx2">
                    <a:lumMod val="50000"/>
                  </a:schemeClr>
                </a:solidFill>
                <a:cs typeface="Arial" pitchFamily="34" charset="0"/>
              </a:rPr>
              <a:t>¿Qué potencia tengo contratada?</a:t>
            </a:r>
            <a:endParaRPr lang="es-ES" sz="2400" b="1" dirty="0">
              <a:solidFill>
                <a:schemeClr val="tx2">
                  <a:lumMod val="50000"/>
                </a:schemeClr>
              </a:solidFill>
              <a:cs typeface="Arial" pitchFamily="34" charset="0"/>
            </a:endParaRPr>
          </a:p>
        </p:txBody>
      </p:sp>
      <p:pic>
        <p:nvPicPr>
          <p:cNvPr id="5" name="Imagen 4"/>
          <p:cNvPicPr>
            <a:picLocks noChangeAspect="1"/>
          </p:cNvPicPr>
          <p:nvPr/>
        </p:nvPicPr>
        <p:blipFill>
          <a:blip r:embed="rId2"/>
          <a:stretch>
            <a:fillRect/>
          </a:stretch>
        </p:blipFill>
        <p:spPr>
          <a:xfrm>
            <a:off x="490000" y="1628800"/>
            <a:ext cx="7078634" cy="3960440"/>
          </a:xfrm>
          <a:prstGeom prst="rect">
            <a:avLst/>
          </a:prstGeom>
        </p:spPr>
      </p:pic>
    </p:spTree>
    <p:extLst>
      <p:ext uri="{BB962C8B-B14F-4D97-AF65-F5344CB8AC3E}">
        <p14:creationId xmlns:p14="http://schemas.microsoft.com/office/powerpoint/2010/main" val="1219268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número de diapositiva"/>
          <p:cNvSpPr>
            <a:spLocks noGrp="1"/>
          </p:cNvSpPr>
          <p:nvPr>
            <p:ph type="sldNum" sz="quarter" idx="12"/>
          </p:nvPr>
        </p:nvSpPr>
        <p:spPr>
          <a:xfrm>
            <a:off x="6553200" y="6356350"/>
            <a:ext cx="2133600" cy="365125"/>
          </a:xfrm>
        </p:spPr>
        <p:txBody>
          <a:bodyPr/>
          <a:lstStyle/>
          <a:p>
            <a:fld id="{26CE6A5C-72EE-479F-B623-885451A926E5}" type="slidenum">
              <a:rPr lang="es-ES" smtClean="0"/>
              <a:pPr/>
              <a:t>21</a:t>
            </a:fld>
            <a:endParaRPr lang="es-ES" dirty="0"/>
          </a:p>
        </p:txBody>
      </p:sp>
      <p:sp>
        <p:nvSpPr>
          <p:cNvPr id="6" name="4 CuadroTexto"/>
          <p:cNvSpPr txBox="1"/>
          <p:nvPr/>
        </p:nvSpPr>
        <p:spPr>
          <a:xfrm>
            <a:off x="-2003425" y="172380"/>
            <a:ext cx="8064500" cy="461962"/>
          </a:xfrm>
          <a:prstGeom prst="rect">
            <a:avLst/>
          </a:prstGeom>
          <a:noFill/>
        </p:spPr>
        <p:txBody>
          <a:bodyPr>
            <a:spAutoFit/>
          </a:bodyPr>
          <a:lstStyle/>
          <a:p>
            <a:pPr algn="ctr" defTabSz="913490" fontAlgn="auto">
              <a:spcBef>
                <a:spcPts val="0"/>
              </a:spcBef>
              <a:spcAft>
                <a:spcPts val="0"/>
              </a:spcAft>
              <a:defRPr/>
            </a:pPr>
            <a:r>
              <a:rPr lang="es-ES" sz="2400" b="1" dirty="0" smtClean="0">
                <a:solidFill>
                  <a:schemeClr val="bg1"/>
                </a:solidFill>
                <a:latin typeface="Arial" pitchFamily="34" charset="0"/>
                <a:cs typeface="Arial" pitchFamily="34" charset="0"/>
              </a:rPr>
              <a:t>3- Potencia</a:t>
            </a:r>
            <a:endParaRPr lang="es-ES" sz="2400" dirty="0">
              <a:solidFill>
                <a:schemeClr val="bg1"/>
              </a:solidFill>
              <a:latin typeface="Arial" pitchFamily="34" charset="0"/>
              <a:cs typeface="Arial" pitchFamily="34" charset="0"/>
            </a:endParaRPr>
          </a:p>
        </p:txBody>
      </p:sp>
      <p:sp>
        <p:nvSpPr>
          <p:cNvPr id="7" name="Segnaposto numero diapositiva 4"/>
          <p:cNvSpPr txBox="1">
            <a:spLocks/>
          </p:cNvSpPr>
          <p:nvPr/>
        </p:nvSpPr>
        <p:spPr>
          <a:xfrm>
            <a:off x="8172450" y="6356350"/>
            <a:ext cx="514350" cy="365125"/>
          </a:xfrm>
          <a:prstGeom prst="rect">
            <a:avLst/>
          </a:prstGeom>
        </p:spPr>
        <p:txBody>
          <a:bodyPr/>
          <a:lstStyle>
            <a:defPPr>
              <a:defRPr lang="es-ES"/>
            </a:defPPr>
            <a:lvl1pPr marL="0" algn="r" defTabSz="914400" rtl="0" eaLnBrk="1" latinLnBrk="0" hangingPunct="1">
              <a:defRPr sz="1200" kern="1200">
                <a:solidFill>
                  <a:srgbClr val="A8A9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00CA9A3-9FF2-47CF-8C5F-52462FBD7B1B}" type="slidenum">
              <a:rPr lang="it-IT" smtClean="0"/>
              <a:pPr>
                <a:defRPr/>
              </a:pPr>
              <a:t>21</a:t>
            </a:fld>
            <a:endParaRPr lang="it-IT" dirty="0"/>
          </a:p>
        </p:txBody>
      </p:sp>
      <p:sp>
        <p:nvSpPr>
          <p:cNvPr id="8" name="20 CuadroTexto"/>
          <p:cNvSpPr txBox="1"/>
          <p:nvPr/>
        </p:nvSpPr>
        <p:spPr>
          <a:xfrm>
            <a:off x="323528" y="649582"/>
            <a:ext cx="7165834" cy="646331"/>
          </a:xfrm>
          <a:prstGeom prst="rect">
            <a:avLst/>
          </a:prstGeom>
          <a:noFill/>
        </p:spPr>
        <p:txBody>
          <a:bodyPr wrap="square" rtlCol="0">
            <a:spAutoFit/>
          </a:bodyPr>
          <a:lstStyle/>
          <a:p>
            <a:pPr>
              <a:lnSpc>
                <a:spcPct val="150000"/>
              </a:lnSpc>
            </a:pPr>
            <a:r>
              <a:rPr lang="es-ES" sz="2400" b="1" dirty="0" smtClean="0">
                <a:solidFill>
                  <a:schemeClr val="tx2">
                    <a:lumMod val="50000"/>
                  </a:schemeClr>
                </a:solidFill>
                <a:cs typeface="Arial" panose="020B0604020202020204" pitchFamily="34" charset="0"/>
              </a:rPr>
              <a:t>¿Qué es la Potencia contratada?</a:t>
            </a:r>
            <a:endParaRPr lang="es-ES" sz="2400" b="1" dirty="0">
              <a:solidFill>
                <a:schemeClr val="tx2">
                  <a:lumMod val="50000"/>
                </a:schemeClr>
              </a:solidFill>
              <a:cs typeface="Arial" panose="020B0604020202020204" pitchFamily="34" charset="0"/>
            </a:endParaRPr>
          </a:p>
        </p:txBody>
      </p:sp>
      <p:pic>
        <p:nvPicPr>
          <p:cNvPr id="9" name="Picture 2" descr="http://4.bp.blogspot.com/-EOs3E5fheLc/VPVHQXKK7nI/AAAAAAAADvI/3V1mxl8wekc/s1600/firmadoelalumnofilosofo.png"/>
          <p:cNvPicPr>
            <a:picLocks noChangeAspect="1" noChangeArrowheads="1"/>
          </p:cNvPicPr>
          <p:nvPr/>
        </p:nvPicPr>
        <p:blipFill>
          <a:blip r:embed="rId2" cstate="print"/>
          <a:srcRect/>
          <a:stretch>
            <a:fillRect/>
          </a:stretch>
        </p:blipFill>
        <p:spPr bwMode="auto">
          <a:xfrm>
            <a:off x="7783629" y="1227432"/>
            <a:ext cx="1291992" cy="1672480"/>
          </a:xfrm>
          <a:prstGeom prst="rect">
            <a:avLst/>
          </a:prstGeom>
          <a:noFill/>
        </p:spPr>
      </p:pic>
      <p:sp>
        <p:nvSpPr>
          <p:cNvPr id="11" name="20 CuadroTexto"/>
          <p:cNvSpPr txBox="1"/>
          <p:nvPr/>
        </p:nvSpPr>
        <p:spPr>
          <a:xfrm>
            <a:off x="323528" y="1365963"/>
            <a:ext cx="7404720" cy="815608"/>
          </a:xfrm>
          <a:prstGeom prst="rect">
            <a:avLst/>
          </a:prstGeom>
          <a:noFill/>
        </p:spPr>
        <p:txBody>
          <a:bodyPr wrap="square" rtlCol="0">
            <a:spAutoFit/>
          </a:bodyPr>
          <a:lstStyle/>
          <a:p>
            <a:pPr algn="just">
              <a:spcAft>
                <a:spcPts val="600"/>
              </a:spcAft>
            </a:pPr>
            <a:r>
              <a:rPr lang="es-ES" sz="1400" dirty="0" smtClean="0">
                <a:solidFill>
                  <a:srgbClr val="002060"/>
                </a:solidFill>
                <a:cs typeface="Arial" panose="020B0604020202020204" pitchFamily="34" charset="0"/>
              </a:rPr>
              <a:t>Es la capacidad </a:t>
            </a:r>
            <a:r>
              <a:rPr lang="es-ES" sz="1400" b="1" dirty="0" smtClean="0">
                <a:solidFill>
                  <a:srgbClr val="002060"/>
                </a:solidFill>
                <a:cs typeface="Arial" panose="020B0604020202020204" pitchFamily="34" charset="0"/>
              </a:rPr>
              <a:t>máxima</a:t>
            </a:r>
            <a:r>
              <a:rPr lang="es-ES" sz="1400" dirty="0" smtClean="0">
                <a:solidFill>
                  <a:srgbClr val="002060"/>
                </a:solidFill>
                <a:cs typeface="Arial" panose="020B0604020202020204" pitchFamily="34" charset="0"/>
              </a:rPr>
              <a:t> que permite la instalación si se conectaran </a:t>
            </a:r>
            <a:r>
              <a:rPr lang="es-ES" sz="1400" b="1" dirty="0" smtClean="0">
                <a:solidFill>
                  <a:srgbClr val="002060"/>
                </a:solidFill>
                <a:cs typeface="Arial" panose="020B0604020202020204" pitchFamily="34" charset="0"/>
              </a:rPr>
              <a:t>todos los equipos eléctricos simultáneamente</a:t>
            </a:r>
            <a:r>
              <a:rPr lang="es-ES" sz="1400" dirty="0" smtClean="0">
                <a:solidFill>
                  <a:srgbClr val="002060"/>
                </a:solidFill>
                <a:cs typeface="Arial" panose="020B0604020202020204" pitchFamily="34" charset="0"/>
              </a:rPr>
              <a:t>.</a:t>
            </a:r>
          </a:p>
          <a:p>
            <a:pPr algn="just">
              <a:spcAft>
                <a:spcPts val="600"/>
              </a:spcAft>
            </a:pPr>
            <a:r>
              <a:rPr lang="es-ES" sz="1400" dirty="0" smtClean="0">
                <a:solidFill>
                  <a:srgbClr val="002060"/>
                </a:solidFill>
                <a:cs typeface="Arial" panose="020B0604020202020204" pitchFamily="34" charset="0"/>
              </a:rPr>
              <a:t>En la factura se denomina “Potencia” y se mide por una </a:t>
            </a:r>
            <a:r>
              <a:rPr lang="es-ES" sz="1400" b="1" dirty="0" smtClean="0">
                <a:solidFill>
                  <a:srgbClr val="002060"/>
                </a:solidFill>
                <a:cs typeface="Arial" panose="020B0604020202020204" pitchFamily="34" charset="0"/>
              </a:rPr>
              <a:t>cifra seguida de la unidad de medida kW</a:t>
            </a:r>
            <a:r>
              <a:rPr lang="es-ES" sz="1400" dirty="0" smtClean="0">
                <a:solidFill>
                  <a:srgbClr val="002060"/>
                </a:solidFill>
                <a:cs typeface="Arial" panose="020B0604020202020204" pitchFamily="34" charset="0"/>
              </a:rPr>
              <a:t>. </a:t>
            </a:r>
            <a:endParaRPr lang="es-ES" sz="1400" dirty="0">
              <a:solidFill>
                <a:srgbClr val="002060"/>
              </a:solidFill>
              <a:cs typeface="Arial" panose="020B0604020202020204" pitchFamily="34" charset="0"/>
            </a:endParaRPr>
          </a:p>
        </p:txBody>
      </p:sp>
      <p:pic>
        <p:nvPicPr>
          <p:cNvPr id="12" name="Imagen 11"/>
          <p:cNvPicPr>
            <a:picLocks noChangeAspect="1"/>
          </p:cNvPicPr>
          <p:nvPr/>
        </p:nvPicPr>
        <p:blipFill>
          <a:blip r:embed="rId3" cstate="print"/>
          <a:stretch>
            <a:fillRect/>
          </a:stretch>
        </p:blipFill>
        <p:spPr>
          <a:xfrm>
            <a:off x="472669" y="3284984"/>
            <a:ext cx="2570208" cy="3410024"/>
          </a:xfrm>
          <a:prstGeom prst="rect">
            <a:avLst/>
          </a:prstGeom>
        </p:spPr>
      </p:pic>
      <p:sp>
        <p:nvSpPr>
          <p:cNvPr id="16" name="Rectángulo 15"/>
          <p:cNvSpPr/>
          <p:nvPr/>
        </p:nvSpPr>
        <p:spPr>
          <a:xfrm>
            <a:off x="2065118" y="5395937"/>
            <a:ext cx="974135" cy="86288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2" descr="http://vgfornes.com/wp-content/uploads/2014/12/search-icon-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4764" y="5337197"/>
            <a:ext cx="882798" cy="88279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p:cNvGrpSpPr/>
          <p:nvPr/>
        </p:nvGrpSpPr>
        <p:grpSpPr>
          <a:xfrm>
            <a:off x="3454503" y="3525470"/>
            <a:ext cx="4095724" cy="1780032"/>
            <a:chOff x="4619652" y="2226438"/>
            <a:chExt cx="4095724" cy="1780032"/>
          </a:xfrm>
        </p:grpSpPr>
        <p:pic>
          <p:nvPicPr>
            <p:cNvPr id="20" name="Imagen 19"/>
            <p:cNvPicPr>
              <a:picLocks noChangeAspect="1"/>
            </p:cNvPicPr>
            <p:nvPr/>
          </p:nvPicPr>
          <p:blipFill>
            <a:blip r:embed="rId5" cstate="print"/>
            <a:stretch>
              <a:fillRect/>
            </a:stretch>
          </p:blipFill>
          <p:spPr>
            <a:xfrm>
              <a:off x="4619652" y="2226438"/>
              <a:ext cx="4095724" cy="1780032"/>
            </a:xfrm>
            <a:prstGeom prst="rect">
              <a:avLst/>
            </a:prstGeom>
            <a:ln w="38100">
              <a:solidFill>
                <a:srgbClr val="FFC000"/>
              </a:solidFill>
            </a:ln>
          </p:spPr>
        </p:pic>
        <p:sp>
          <p:nvSpPr>
            <p:cNvPr id="21" name="Rectángulo 20"/>
            <p:cNvSpPr/>
            <p:nvPr/>
          </p:nvSpPr>
          <p:spPr>
            <a:xfrm>
              <a:off x="4619652" y="2593294"/>
              <a:ext cx="1383115" cy="2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4619652" y="3535126"/>
              <a:ext cx="3427068" cy="39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3" name="Picture 2" descr="http://vgfornes.com/wp-content/uploads/2014/12/search-icon-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3355" y="3336385"/>
            <a:ext cx="1789082" cy="178908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335958" y="2420888"/>
            <a:ext cx="7416219" cy="738664"/>
          </a:xfrm>
          <a:prstGeom prst="rect">
            <a:avLst/>
          </a:prstGeom>
          <a:noFill/>
        </p:spPr>
        <p:txBody>
          <a:bodyPr wrap="square" rtlCol="0">
            <a:spAutoFit/>
          </a:bodyPr>
          <a:lstStyle/>
          <a:p>
            <a:r>
              <a:rPr lang="es-ES" sz="1400" dirty="0">
                <a:solidFill>
                  <a:srgbClr val="002060"/>
                </a:solidFill>
                <a:cs typeface="Arial" panose="020B0604020202020204" pitchFamily="34" charset="0"/>
              </a:rPr>
              <a:t>Es un elemento importante de su factura, ya que </a:t>
            </a:r>
            <a:r>
              <a:rPr lang="es-ES" sz="1400" b="1" dirty="0">
                <a:solidFill>
                  <a:srgbClr val="FF0000"/>
                </a:solidFill>
                <a:cs typeface="Arial" panose="020B0604020202020204" pitchFamily="34" charset="0"/>
              </a:rPr>
              <a:t>supone casi la mitad del importe (38%)</a:t>
            </a:r>
            <a:r>
              <a:rPr lang="es-ES" sz="1400" dirty="0">
                <a:solidFill>
                  <a:srgbClr val="FF0000"/>
                </a:solidFill>
                <a:cs typeface="Arial" panose="020B0604020202020204" pitchFamily="34" charset="0"/>
              </a:rPr>
              <a:t>. </a:t>
            </a:r>
            <a:r>
              <a:rPr lang="es-ES" sz="1400" dirty="0">
                <a:solidFill>
                  <a:srgbClr val="002060"/>
                </a:solidFill>
                <a:cs typeface="Arial" panose="020B0604020202020204" pitchFamily="34" charset="0"/>
              </a:rPr>
              <a:t>Podemos </a:t>
            </a:r>
            <a:r>
              <a:rPr lang="es-ES" sz="1400" b="1" dirty="0">
                <a:solidFill>
                  <a:srgbClr val="002060"/>
                </a:solidFill>
                <a:cs typeface="Arial" panose="020B0604020202020204" pitchFamily="34" charset="0"/>
              </a:rPr>
              <a:t>ayudarle a calcular la que realmente necesita </a:t>
            </a:r>
            <a:r>
              <a:rPr lang="es-ES" sz="1400" dirty="0">
                <a:solidFill>
                  <a:srgbClr val="002060"/>
                </a:solidFill>
                <a:cs typeface="Arial" panose="020B0604020202020204" pitchFamily="34" charset="0"/>
              </a:rPr>
              <a:t>según las necesidades de su instalación. </a:t>
            </a:r>
          </a:p>
          <a:p>
            <a:endParaRPr lang="es-ES" sz="1400" dirty="0"/>
          </a:p>
        </p:txBody>
      </p:sp>
    </p:spTree>
    <p:extLst>
      <p:ext uri="{BB962C8B-B14F-4D97-AF65-F5344CB8AC3E}">
        <p14:creationId xmlns:p14="http://schemas.microsoft.com/office/powerpoint/2010/main" val="2633498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ón 2 4"/>
          <p:cNvSpPr/>
          <p:nvPr/>
        </p:nvSpPr>
        <p:spPr>
          <a:xfrm>
            <a:off x="5649272" y="516968"/>
            <a:ext cx="3037528" cy="15791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4 CuadroTexto"/>
          <p:cNvSpPr txBox="1"/>
          <p:nvPr/>
        </p:nvSpPr>
        <p:spPr>
          <a:xfrm>
            <a:off x="-2003425" y="172380"/>
            <a:ext cx="8064500" cy="461962"/>
          </a:xfrm>
          <a:prstGeom prst="rect">
            <a:avLst/>
          </a:prstGeom>
          <a:noFill/>
        </p:spPr>
        <p:txBody>
          <a:bodyPr>
            <a:spAutoFit/>
          </a:bodyPr>
          <a:lstStyle/>
          <a:p>
            <a:pPr algn="ctr" defTabSz="913490" fontAlgn="auto">
              <a:spcBef>
                <a:spcPts val="0"/>
              </a:spcBef>
              <a:spcAft>
                <a:spcPts val="0"/>
              </a:spcAft>
              <a:defRPr/>
            </a:pPr>
            <a:r>
              <a:rPr lang="es-ES" sz="2400" b="1" dirty="0" smtClean="0">
                <a:solidFill>
                  <a:schemeClr val="bg1"/>
                </a:solidFill>
                <a:latin typeface="Arial" pitchFamily="34" charset="0"/>
                <a:cs typeface="Arial" pitchFamily="34" charset="0"/>
              </a:rPr>
              <a:t>3- Potencia</a:t>
            </a:r>
            <a:endParaRPr lang="es-ES" sz="2400" dirty="0">
              <a:solidFill>
                <a:schemeClr val="bg1"/>
              </a:solidFill>
              <a:latin typeface="Arial" pitchFamily="34" charset="0"/>
              <a:cs typeface="Arial" pitchFamily="34" charset="0"/>
            </a:endParaRPr>
          </a:p>
        </p:txBody>
      </p:sp>
      <p:sp>
        <p:nvSpPr>
          <p:cNvPr id="20" name="15 CuadroTexto"/>
          <p:cNvSpPr txBox="1"/>
          <p:nvPr/>
        </p:nvSpPr>
        <p:spPr>
          <a:xfrm>
            <a:off x="103945" y="476672"/>
            <a:ext cx="5188135" cy="461665"/>
          </a:xfrm>
          <a:prstGeom prst="rect">
            <a:avLst/>
          </a:prstGeom>
          <a:noFill/>
        </p:spPr>
        <p:txBody>
          <a:bodyPr wrap="square" rtlCol="0">
            <a:spAutoFit/>
          </a:bodyPr>
          <a:lstStyle/>
          <a:p>
            <a:r>
              <a:rPr lang="es-ES_tradnl" sz="2400" b="1" dirty="0" smtClean="0">
                <a:solidFill>
                  <a:schemeClr val="tx2">
                    <a:lumMod val="50000"/>
                  </a:schemeClr>
                </a:solidFill>
                <a:cs typeface="Arial" pitchFamily="34" charset="0"/>
              </a:rPr>
              <a:t>¿Qué potencia contrato?</a:t>
            </a:r>
            <a:endParaRPr lang="es-ES" sz="2400" b="1" dirty="0" smtClean="0">
              <a:solidFill>
                <a:schemeClr val="tx2">
                  <a:lumMod val="50000"/>
                </a:schemeClr>
              </a:solidFill>
              <a:cs typeface="Arial" pitchFamily="34" charset="0"/>
            </a:endParaRPr>
          </a:p>
        </p:txBody>
      </p:sp>
      <p:sp>
        <p:nvSpPr>
          <p:cNvPr id="56" name="20 CuadroTexto"/>
          <p:cNvSpPr txBox="1"/>
          <p:nvPr/>
        </p:nvSpPr>
        <p:spPr>
          <a:xfrm>
            <a:off x="248153" y="5440527"/>
            <a:ext cx="8292398" cy="738664"/>
          </a:xfrm>
          <a:prstGeom prst="rect">
            <a:avLst/>
          </a:prstGeom>
          <a:noFill/>
        </p:spPr>
        <p:txBody>
          <a:bodyPr wrap="square" rtlCol="0">
            <a:spAutoFit/>
          </a:bodyPr>
          <a:lstStyle/>
          <a:p>
            <a:pPr algn="ctr"/>
            <a:r>
              <a:rPr lang="es-ES" sz="1400" dirty="0">
                <a:cs typeface="Arial" pitchFamily="34" charset="0"/>
              </a:rPr>
              <a:t>En una vivienda convencional, en torno a los 4 </a:t>
            </a:r>
            <a:r>
              <a:rPr lang="es-ES" sz="1400" dirty="0" err="1">
                <a:cs typeface="Arial" pitchFamily="34" charset="0"/>
              </a:rPr>
              <a:t>kW</a:t>
            </a:r>
            <a:r>
              <a:rPr lang="es-ES" sz="1400" dirty="0">
                <a:cs typeface="Arial" pitchFamily="34" charset="0"/>
              </a:rPr>
              <a:t> debería ser suficiente.</a:t>
            </a:r>
          </a:p>
          <a:p>
            <a:pPr algn="ctr"/>
            <a:r>
              <a:rPr lang="es-ES" sz="1400" dirty="0" smtClean="0">
                <a:cs typeface="Arial" pitchFamily="34" charset="0"/>
              </a:rPr>
              <a:t>Pasando </a:t>
            </a:r>
            <a:r>
              <a:rPr lang="es-ES" sz="1400" dirty="0">
                <a:cs typeface="Arial" pitchFamily="34" charset="0"/>
              </a:rPr>
              <a:t>de </a:t>
            </a:r>
            <a:r>
              <a:rPr lang="es-ES" sz="1400" b="1" dirty="0">
                <a:cs typeface="Arial" pitchFamily="34" charset="0"/>
              </a:rPr>
              <a:t>5,75 kW </a:t>
            </a:r>
            <a:r>
              <a:rPr lang="es-ES" sz="1400" dirty="0">
                <a:cs typeface="Arial" pitchFamily="34" charset="0"/>
              </a:rPr>
              <a:t>a </a:t>
            </a:r>
            <a:r>
              <a:rPr lang="es-ES" sz="1400" b="1" dirty="0">
                <a:cs typeface="Arial" pitchFamily="34" charset="0"/>
              </a:rPr>
              <a:t>3,45 kW</a:t>
            </a:r>
          </a:p>
          <a:p>
            <a:pPr algn="ctr"/>
            <a:r>
              <a:rPr lang="es-ES" sz="1400" dirty="0">
                <a:cs typeface="Arial" pitchFamily="34" charset="0"/>
              </a:rPr>
              <a:t>ahorramos </a:t>
            </a:r>
            <a:r>
              <a:rPr lang="es-ES" sz="1400" b="1" dirty="0">
                <a:cs typeface="Arial" pitchFamily="34" charset="0"/>
              </a:rPr>
              <a:t>123 € </a:t>
            </a:r>
            <a:r>
              <a:rPr lang="es-ES" sz="1400" dirty="0">
                <a:cs typeface="Arial" pitchFamily="34" charset="0"/>
              </a:rPr>
              <a:t>al año</a:t>
            </a:r>
          </a:p>
        </p:txBody>
      </p:sp>
      <p:grpSp>
        <p:nvGrpSpPr>
          <p:cNvPr id="57" name="32 Grupo"/>
          <p:cNvGrpSpPr/>
          <p:nvPr/>
        </p:nvGrpSpPr>
        <p:grpSpPr>
          <a:xfrm>
            <a:off x="33263" y="1572393"/>
            <a:ext cx="4464496" cy="1701482"/>
            <a:chOff x="1380954" y="566057"/>
            <a:chExt cx="5364107" cy="2015940"/>
          </a:xfrm>
        </p:grpSpPr>
        <p:pic>
          <p:nvPicPr>
            <p:cNvPr id="58" name="Imagen 1"/>
            <p:cNvPicPr>
              <a:picLocks noChangeAspect="1"/>
            </p:cNvPicPr>
            <p:nvPr/>
          </p:nvPicPr>
          <p:blipFill>
            <a:blip r:embed="rId2" cstate="print"/>
            <a:stretch>
              <a:fillRect/>
            </a:stretch>
          </p:blipFill>
          <p:spPr>
            <a:xfrm>
              <a:off x="1380954" y="566057"/>
              <a:ext cx="1519457" cy="2015940"/>
            </a:xfrm>
            <a:prstGeom prst="rect">
              <a:avLst/>
            </a:prstGeom>
          </p:spPr>
        </p:pic>
        <p:grpSp>
          <p:nvGrpSpPr>
            <p:cNvPr id="59" name="Grupo 5"/>
            <p:cNvGrpSpPr/>
            <p:nvPr/>
          </p:nvGrpSpPr>
          <p:grpSpPr>
            <a:xfrm>
              <a:off x="3570514" y="1186544"/>
              <a:ext cx="3174547" cy="1173230"/>
              <a:chOff x="4619652" y="2226438"/>
              <a:chExt cx="4095724" cy="1780032"/>
            </a:xfrm>
          </p:grpSpPr>
          <p:pic>
            <p:nvPicPr>
              <p:cNvPr id="64" name="Imagen 3"/>
              <p:cNvPicPr>
                <a:picLocks noChangeAspect="1"/>
              </p:cNvPicPr>
              <p:nvPr/>
            </p:nvPicPr>
            <p:blipFill>
              <a:blip r:embed="rId3" cstate="print"/>
              <a:stretch>
                <a:fillRect/>
              </a:stretch>
            </p:blipFill>
            <p:spPr>
              <a:xfrm>
                <a:off x="4619652" y="2226438"/>
                <a:ext cx="4095724" cy="1780032"/>
              </a:xfrm>
              <a:prstGeom prst="rect">
                <a:avLst/>
              </a:prstGeom>
              <a:ln w="38100">
                <a:solidFill>
                  <a:srgbClr val="FFC000"/>
                </a:solidFill>
              </a:ln>
            </p:spPr>
          </p:pic>
          <p:sp>
            <p:nvSpPr>
              <p:cNvPr id="65" name="Rectángulo 4"/>
              <p:cNvSpPr/>
              <p:nvPr/>
            </p:nvSpPr>
            <p:spPr>
              <a:xfrm>
                <a:off x="4619652" y="2593294"/>
                <a:ext cx="1383115" cy="2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Rectángulo 16"/>
              <p:cNvSpPr/>
              <p:nvPr/>
            </p:nvSpPr>
            <p:spPr>
              <a:xfrm>
                <a:off x="4619652" y="3535126"/>
                <a:ext cx="3427068" cy="39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60" name="Picture 2" descr="http://vgfornes.com/wp-content/uploads/2014/12/search-icon-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1228" y="920150"/>
              <a:ext cx="1166562" cy="1166562"/>
            </a:xfrm>
            <a:prstGeom prst="rect">
              <a:avLst/>
            </a:prstGeom>
            <a:noFill/>
            <a:extLst>
              <a:ext uri="{909E8E84-426E-40DD-AFC4-6F175D3DCCD1}">
                <a14:hiddenFill xmlns:a14="http://schemas.microsoft.com/office/drawing/2010/main">
                  <a:solidFill>
                    <a:srgbClr val="FFFFFF"/>
                  </a:solidFill>
                </a14:hiddenFill>
              </a:ext>
            </a:extLst>
          </p:spPr>
        </p:pic>
        <p:sp>
          <p:nvSpPr>
            <p:cNvPr id="61" name="Rectángulo 2"/>
            <p:cNvSpPr/>
            <p:nvPr/>
          </p:nvSpPr>
          <p:spPr>
            <a:xfrm>
              <a:off x="2329543" y="1872341"/>
              <a:ext cx="503259" cy="5328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2" name="Picture 2" descr="http://vgfornes.com/wp-content/uploads/2014/12/search-icon-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5911" y="1821217"/>
              <a:ext cx="545199" cy="545199"/>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30 Conector recto de flecha"/>
            <p:cNvCxnSpPr/>
            <p:nvPr/>
          </p:nvCxnSpPr>
          <p:spPr>
            <a:xfrm flipV="1">
              <a:off x="2831348" y="1589314"/>
              <a:ext cx="739165" cy="47339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68" name="3 Rectángulo"/>
          <p:cNvSpPr/>
          <p:nvPr/>
        </p:nvSpPr>
        <p:spPr>
          <a:xfrm>
            <a:off x="4658477" y="2002777"/>
            <a:ext cx="4028324" cy="738664"/>
          </a:xfrm>
          <a:prstGeom prst="rect">
            <a:avLst/>
          </a:prstGeom>
        </p:spPr>
        <p:txBody>
          <a:bodyPr wrap="square">
            <a:spAutoFit/>
          </a:bodyPr>
          <a:lstStyle/>
          <a:p>
            <a:pPr indent="-342900" algn="just"/>
            <a:r>
              <a:rPr lang="es-ES" sz="1400" dirty="0">
                <a:cs typeface="Arial" panose="020B0604020202020204" pitchFamily="34" charset="0"/>
              </a:rPr>
              <a:t>La potencia es la capacidad máxima que permite la instalación si se conectaran todos los equipos eléctricos simultáneamente</a:t>
            </a:r>
          </a:p>
        </p:txBody>
      </p:sp>
      <p:sp>
        <p:nvSpPr>
          <p:cNvPr id="69" name="15 Rectángulo"/>
          <p:cNvSpPr/>
          <p:nvPr/>
        </p:nvSpPr>
        <p:spPr>
          <a:xfrm>
            <a:off x="65002" y="3146698"/>
            <a:ext cx="8640960" cy="415498"/>
          </a:xfrm>
          <a:prstGeom prst="rect">
            <a:avLst/>
          </a:prstGeom>
        </p:spPr>
        <p:txBody>
          <a:bodyPr wrap="square">
            <a:spAutoFit/>
          </a:bodyPr>
          <a:lstStyle/>
          <a:p>
            <a:pPr indent="-342900" algn="ctr">
              <a:lnSpc>
                <a:spcPct val="150000"/>
              </a:lnSpc>
            </a:pPr>
            <a:r>
              <a:rPr lang="es-ES" sz="1400" b="1" dirty="0">
                <a:cs typeface="Arial" pitchFamily="34" charset="0"/>
              </a:rPr>
              <a:t>Supone aproximadamente el 38% del importe total de la factura</a:t>
            </a:r>
          </a:p>
        </p:txBody>
      </p:sp>
      <p:sp>
        <p:nvSpPr>
          <p:cNvPr id="70" name="17 Rectángulo"/>
          <p:cNvSpPr/>
          <p:nvPr/>
        </p:nvSpPr>
        <p:spPr>
          <a:xfrm>
            <a:off x="248153" y="4026026"/>
            <a:ext cx="3816424" cy="523220"/>
          </a:xfrm>
          <a:prstGeom prst="rect">
            <a:avLst/>
          </a:prstGeom>
          <a:solidFill>
            <a:schemeClr val="accent3">
              <a:lumMod val="40000"/>
              <a:lumOff val="60000"/>
            </a:schemeClr>
          </a:solidFill>
        </p:spPr>
        <p:txBody>
          <a:bodyPr wrap="square">
            <a:spAutoFit/>
          </a:bodyPr>
          <a:lstStyle/>
          <a:p>
            <a:pPr indent="-342900" algn="ctr"/>
            <a:r>
              <a:rPr lang="es-ES" sz="1400" dirty="0">
                <a:cs typeface="Arial" pitchFamily="34" charset="0"/>
              </a:rPr>
              <a:t>Ahorro mensual directo: </a:t>
            </a:r>
          </a:p>
          <a:p>
            <a:pPr indent="-342900" algn="ctr"/>
            <a:r>
              <a:rPr lang="es-ES" sz="1400" dirty="0">
                <a:cs typeface="Arial" pitchFamily="34" charset="0"/>
              </a:rPr>
              <a:t>Unos 5 € por </a:t>
            </a:r>
            <a:r>
              <a:rPr lang="es-ES" sz="1400" dirty="0" err="1">
                <a:cs typeface="Arial" pitchFamily="34" charset="0"/>
              </a:rPr>
              <a:t>kW</a:t>
            </a:r>
            <a:r>
              <a:rPr lang="es-ES" sz="1400" dirty="0">
                <a:cs typeface="Arial" pitchFamily="34" charset="0"/>
              </a:rPr>
              <a:t>.</a:t>
            </a:r>
          </a:p>
        </p:txBody>
      </p:sp>
      <p:sp>
        <p:nvSpPr>
          <p:cNvPr id="71" name="19 Rectángulo"/>
          <p:cNvSpPr/>
          <p:nvPr/>
        </p:nvSpPr>
        <p:spPr>
          <a:xfrm>
            <a:off x="248153" y="3697354"/>
            <a:ext cx="8282054" cy="257364"/>
          </a:xfrm>
          <a:prstGeom prst="rect">
            <a:avLst/>
          </a:prstGeom>
          <a:solidFill>
            <a:srgbClr val="0082B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¿Y si bajo la potencia?</a:t>
            </a:r>
          </a:p>
        </p:txBody>
      </p:sp>
      <p:sp>
        <p:nvSpPr>
          <p:cNvPr id="72" name="20 Rectángulo"/>
          <p:cNvSpPr/>
          <p:nvPr/>
        </p:nvSpPr>
        <p:spPr>
          <a:xfrm>
            <a:off x="5073823" y="4722042"/>
            <a:ext cx="3456384" cy="584775"/>
          </a:xfrm>
          <a:prstGeom prst="rect">
            <a:avLst/>
          </a:prstGeom>
          <a:solidFill>
            <a:schemeClr val="accent6">
              <a:lumMod val="40000"/>
              <a:lumOff val="60000"/>
            </a:schemeClr>
          </a:solidFill>
        </p:spPr>
        <p:txBody>
          <a:bodyPr wrap="square">
            <a:spAutoFit/>
          </a:bodyPr>
          <a:lstStyle/>
          <a:p>
            <a:pPr indent="-342900" algn="ctr"/>
            <a:r>
              <a:rPr lang="es-ES" sz="1600" dirty="0">
                <a:cs typeface="Arial" pitchFamily="34" charset="0"/>
              </a:rPr>
              <a:t>No tener encendidos equipos o lámparas de forma innecesaria</a:t>
            </a:r>
            <a:endParaRPr lang="es-ES" sz="1600" dirty="0">
              <a:solidFill>
                <a:srgbClr val="002060"/>
              </a:solidFill>
              <a:cs typeface="Arial" pitchFamily="34" charset="0"/>
            </a:endParaRPr>
          </a:p>
        </p:txBody>
      </p:sp>
      <p:sp>
        <p:nvSpPr>
          <p:cNvPr id="73" name="22 Rectángulo"/>
          <p:cNvSpPr/>
          <p:nvPr/>
        </p:nvSpPr>
        <p:spPr>
          <a:xfrm>
            <a:off x="248153" y="4722042"/>
            <a:ext cx="3816424" cy="523220"/>
          </a:xfrm>
          <a:prstGeom prst="rect">
            <a:avLst/>
          </a:prstGeom>
          <a:solidFill>
            <a:schemeClr val="accent3">
              <a:lumMod val="40000"/>
              <a:lumOff val="60000"/>
            </a:schemeClr>
          </a:solidFill>
        </p:spPr>
        <p:txBody>
          <a:bodyPr wrap="square">
            <a:spAutoFit/>
          </a:bodyPr>
          <a:lstStyle/>
          <a:p>
            <a:pPr indent="-342900" algn="ctr"/>
            <a:r>
              <a:rPr lang="es-ES" sz="1400" dirty="0">
                <a:cs typeface="Arial" pitchFamily="34" charset="0"/>
              </a:rPr>
              <a:t>Control en el consumo, al poder encender menos aparatos</a:t>
            </a:r>
          </a:p>
        </p:txBody>
      </p:sp>
      <p:sp>
        <p:nvSpPr>
          <p:cNvPr id="74" name="23 Rectángulo"/>
          <p:cNvSpPr/>
          <p:nvPr/>
        </p:nvSpPr>
        <p:spPr>
          <a:xfrm>
            <a:off x="5073823" y="4026026"/>
            <a:ext cx="3456384" cy="523220"/>
          </a:xfrm>
          <a:prstGeom prst="rect">
            <a:avLst/>
          </a:prstGeom>
          <a:solidFill>
            <a:schemeClr val="accent6">
              <a:lumMod val="40000"/>
              <a:lumOff val="60000"/>
            </a:schemeClr>
          </a:solidFill>
        </p:spPr>
        <p:txBody>
          <a:bodyPr wrap="square">
            <a:spAutoFit/>
          </a:bodyPr>
          <a:lstStyle/>
          <a:p>
            <a:pPr indent="-342900" algn="ctr"/>
            <a:r>
              <a:rPr lang="es-ES" sz="1400" dirty="0">
                <a:cs typeface="Arial" pitchFamily="34" charset="0"/>
              </a:rPr>
              <a:t>Coste de gestión: </a:t>
            </a:r>
            <a:r>
              <a:rPr lang="es-ES" sz="1400" b="1" dirty="0">
                <a:cs typeface="Arial" pitchFamily="34" charset="0"/>
              </a:rPr>
              <a:t>10,94€ </a:t>
            </a:r>
            <a:r>
              <a:rPr lang="es-ES" sz="1400" dirty="0" smtClean="0">
                <a:cs typeface="Arial" pitchFamily="34" charset="0"/>
              </a:rPr>
              <a:t>(reduciendo 2 KW en </a:t>
            </a:r>
            <a:r>
              <a:rPr lang="es-ES" sz="1400" dirty="0">
                <a:cs typeface="Arial" pitchFamily="34" charset="0"/>
              </a:rPr>
              <a:t>1 mes ya lo has amortizado)</a:t>
            </a:r>
          </a:p>
        </p:txBody>
      </p:sp>
      <p:sp>
        <p:nvSpPr>
          <p:cNvPr id="2" name="CuadroTexto 1"/>
          <p:cNvSpPr txBox="1"/>
          <p:nvPr/>
        </p:nvSpPr>
        <p:spPr>
          <a:xfrm>
            <a:off x="6228184" y="901169"/>
            <a:ext cx="1296144" cy="1015663"/>
          </a:xfrm>
          <a:prstGeom prst="rect">
            <a:avLst/>
          </a:prstGeom>
          <a:noFill/>
        </p:spPr>
        <p:txBody>
          <a:bodyPr wrap="square" rtlCol="0">
            <a:spAutoFit/>
          </a:bodyPr>
          <a:lstStyle/>
          <a:p>
            <a:pPr algn="ctr"/>
            <a:r>
              <a:rPr lang="es-ES" sz="1200" b="1" dirty="0" smtClean="0">
                <a:solidFill>
                  <a:srgbClr val="FF0000"/>
                </a:solidFill>
              </a:rPr>
              <a:t>Ahora ya es posible contratar la potencia en tramos múltiplos de 0,1 KW</a:t>
            </a:r>
            <a:endParaRPr lang="es-ES" sz="1200" b="1" dirty="0">
              <a:solidFill>
                <a:srgbClr val="FF0000"/>
              </a:solidFill>
            </a:endParaRPr>
          </a:p>
        </p:txBody>
      </p:sp>
    </p:spTree>
    <p:extLst>
      <p:ext uri="{BB962C8B-B14F-4D97-AF65-F5344CB8AC3E}">
        <p14:creationId xmlns:p14="http://schemas.microsoft.com/office/powerpoint/2010/main" val="273307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3" name="10 Imagen" descr="supervalle.bmp"/>
          <p:cNvPicPr>
            <a:picLocks noChangeAspect="1"/>
          </p:cNvPicPr>
          <p:nvPr/>
        </p:nvPicPr>
        <p:blipFill>
          <a:blip r:embed="rId2" cstate="print"/>
          <a:srcRect/>
          <a:stretch>
            <a:fillRect/>
          </a:stretch>
        </p:blipFill>
        <p:spPr bwMode="auto">
          <a:xfrm>
            <a:off x="1258888" y="5103514"/>
            <a:ext cx="3168650" cy="1493838"/>
          </a:xfrm>
          <a:prstGeom prst="rect">
            <a:avLst/>
          </a:prstGeom>
          <a:noFill/>
          <a:ln w="9525">
            <a:noFill/>
            <a:miter lim="800000"/>
            <a:headEnd/>
            <a:tailEnd/>
          </a:ln>
        </p:spPr>
      </p:pic>
      <p:pic>
        <p:nvPicPr>
          <p:cNvPr id="60417" name="39 Imagen" descr="fact2.bmp"/>
          <p:cNvPicPr>
            <a:picLocks noChangeAspect="1"/>
          </p:cNvPicPr>
          <p:nvPr/>
        </p:nvPicPr>
        <p:blipFill>
          <a:blip r:embed="rId3" cstate="print"/>
          <a:srcRect/>
          <a:stretch>
            <a:fillRect/>
          </a:stretch>
        </p:blipFill>
        <p:spPr bwMode="auto">
          <a:xfrm>
            <a:off x="5292725" y="693390"/>
            <a:ext cx="3457575" cy="4895850"/>
          </a:xfrm>
          <a:prstGeom prst="rect">
            <a:avLst/>
          </a:prstGeom>
          <a:noFill/>
          <a:ln w="9525">
            <a:noFill/>
            <a:miter lim="800000"/>
            <a:headEnd/>
            <a:tailEnd/>
          </a:ln>
        </p:spPr>
      </p:pic>
      <p:sp>
        <p:nvSpPr>
          <p:cNvPr id="16" name="15 Rectángulo"/>
          <p:cNvSpPr/>
          <p:nvPr/>
        </p:nvSpPr>
        <p:spPr>
          <a:xfrm>
            <a:off x="179388" y="549275"/>
            <a:ext cx="5256212" cy="460375"/>
          </a:xfrm>
          <a:prstGeom prst="rect">
            <a:avLst/>
          </a:prstGeom>
        </p:spPr>
        <p:txBody>
          <a:bodyPr>
            <a:spAutoFit/>
          </a:bodyPr>
          <a:lstStyle/>
          <a:p>
            <a:pPr algn="just" defTabSz="913490" fontAlgn="auto">
              <a:spcBef>
                <a:spcPts val="0"/>
              </a:spcBef>
              <a:spcAft>
                <a:spcPts val="0"/>
              </a:spcAft>
              <a:defRPr/>
            </a:pPr>
            <a:endParaRPr lang="es-ES" sz="1200" dirty="0">
              <a:solidFill>
                <a:schemeClr val="tx2"/>
              </a:solidFill>
              <a:latin typeface="Arial" pitchFamily="34" charset="0"/>
              <a:cs typeface="Arial" pitchFamily="34" charset="0"/>
            </a:endParaRPr>
          </a:p>
          <a:p>
            <a:pPr marL="358775" indent="-228600" algn="just" defTabSz="913490" fontAlgn="auto">
              <a:spcBef>
                <a:spcPts val="0"/>
              </a:spcBef>
              <a:spcAft>
                <a:spcPts val="0"/>
              </a:spcAft>
              <a:buFont typeface="Arial" pitchFamily="34" charset="0"/>
              <a:buChar char="•"/>
              <a:tabLst>
                <a:tab pos="355600" algn="l"/>
              </a:tabLst>
              <a:defRPr/>
            </a:pPr>
            <a:endParaRPr lang="es-ES" sz="1200" dirty="0">
              <a:solidFill>
                <a:schemeClr val="tx2"/>
              </a:solidFill>
              <a:latin typeface="Arial" pitchFamily="34" charset="0"/>
              <a:cs typeface="Arial" pitchFamily="34" charset="0"/>
            </a:endParaRPr>
          </a:p>
        </p:txBody>
      </p:sp>
      <p:sp>
        <p:nvSpPr>
          <p:cNvPr id="3" name="CuadroTexto 2"/>
          <p:cNvSpPr txBox="1"/>
          <p:nvPr/>
        </p:nvSpPr>
        <p:spPr>
          <a:xfrm>
            <a:off x="182504" y="519063"/>
            <a:ext cx="3210046" cy="461665"/>
          </a:xfrm>
          <a:prstGeom prst="rect">
            <a:avLst/>
          </a:prstGeom>
          <a:noFill/>
        </p:spPr>
        <p:txBody>
          <a:bodyPr wrap="none">
            <a:spAutoFit/>
          </a:bodyPr>
          <a:lstStyle/>
          <a:p>
            <a:pPr defTabSz="913490" fontAlgn="auto">
              <a:spcBef>
                <a:spcPts val="0"/>
              </a:spcBef>
              <a:spcAft>
                <a:spcPts val="0"/>
              </a:spcAft>
              <a:defRPr/>
            </a:pPr>
            <a:r>
              <a:rPr lang="es-ES" sz="2400" b="1" dirty="0" smtClean="0">
                <a:solidFill>
                  <a:schemeClr val="tx2">
                    <a:lumMod val="50000"/>
                  </a:schemeClr>
                </a:solidFill>
                <a:cs typeface="Arial" pitchFamily="34" charset="0"/>
              </a:rPr>
              <a:t>Peaje o Tarifa de acceso</a:t>
            </a:r>
            <a:endParaRPr lang="es-ES" sz="2400" b="1" dirty="0">
              <a:solidFill>
                <a:schemeClr val="tx2">
                  <a:lumMod val="50000"/>
                </a:schemeClr>
              </a:solidFill>
              <a:cs typeface="Arial" pitchFamily="34" charset="0"/>
            </a:endParaRPr>
          </a:p>
        </p:txBody>
      </p:sp>
      <p:sp>
        <p:nvSpPr>
          <p:cNvPr id="4" name="Rectángulo 3"/>
          <p:cNvSpPr/>
          <p:nvPr/>
        </p:nvSpPr>
        <p:spPr>
          <a:xfrm>
            <a:off x="250825" y="858838"/>
            <a:ext cx="4572000" cy="3939540"/>
          </a:xfrm>
          <a:prstGeom prst="rect">
            <a:avLst/>
          </a:prstGeom>
        </p:spPr>
        <p:txBody>
          <a:bodyPr>
            <a:spAutoFit/>
          </a:bodyPr>
          <a:lstStyle/>
          <a:p>
            <a:pPr algn="just" defTabSz="913490" fontAlgn="auto">
              <a:spcBef>
                <a:spcPts val="0"/>
              </a:spcBef>
              <a:spcAft>
                <a:spcPts val="0"/>
              </a:spcAft>
              <a:defRPr/>
            </a:pPr>
            <a:endParaRPr lang="es-ES" sz="1200" dirty="0">
              <a:solidFill>
                <a:schemeClr val="tx2"/>
              </a:solidFill>
              <a:cs typeface="Arial" pitchFamily="34" charset="0"/>
            </a:endParaRPr>
          </a:p>
          <a:p>
            <a:pPr marL="342900" indent="-342900" algn="just" defTabSz="913490" fontAlgn="auto">
              <a:spcBef>
                <a:spcPts val="0"/>
              </a:spcBef>
              <a:spcAft>
                <a:spcPts val="0"/>
              </a:spcAft>
              <a:defRPr/>
            </a:pPr>
            <a:r>
              <a:rPr lang="es-ES" sz="1400" dirty="0">
                <a:cs typeface="Arial" pitchFamily="34" charset="0"/>
              </a:rPr>
              <a:t>Existen </a:t>
            </a:r>
            <a:r>
              <a:rPr lang="es-ES" sz="1400" b="1" dirty="0">
                <a:cs typeface="Arial" pitchFamily="34" charset="0"/>
              </a:rPr>
              <a:t>3 tipos de tarifas de acceso</a:t>
            </a:r>
            <a:r>
              <a:rPr lang="es-ES" sz="1400" dirty="0">
                <a:cs typeface="Arial" pitchFamily="34" charset="0"/>
              </a:rPr>
              <a:t>:</a:t>
            </a:r>
          </a:p>
          <a:p>
            <a:pPr marL="342900" indent="-342900" algn="just" defTabSz="913490" fontAlgn="auto">
              <a:spcBef>
                <a:spcPts val="0"/>
              </a:spcBef>
              <a:spcAft>
                <a:spcPts val="0"/>
              </a:spcAft>
              <a:buClr>
                <a:schemeClr val="tx2">
                  <a:lumMod val="50000"/>
                </a:schemeClr>
              </a:buClr>
              <a:defRPr/>
            </a:pPr>
            <a:endParaRPr lang="es-ES" sz="1400" b="1" dirty="0">
              <a:cs typeface="Arial" pitchFamily="34" charset="0"/>
            </a:endParaRPr>
          </a:p>
          <a:p>
            <a:pPr marL="285295" indent="-285750" algn="just" defTabSz="913490">
              <a:buClr>
                <a:schemeClr val="tx2">
                  <a:lumMod val="50000"/>
                </a:schemeClr>
              </a:buClr>
              <a:buFont typeface="Wingdings" panose="05000000000000000000" pitchFamily="2" charset="2"/>
              <a:buChar char="ü"/>
              <a:defRPr/>
            </a:pPr>
            <a:r>
              <a:rPr lang="es-ES" sz="1400" dirty="0">
                <a:cs typeface="Arial" pitchFamily="34" charset="0"/>
              </a:rPr>
              <a:t>Sin discriminación horaria (2.0A): el precio del </a:t>
            </a:r>
            <a:r>
              <a:rPr lang="es-ES" sz="1400" dirty="0" err="1">
                <a:cs typeface="Arial" pitchFamily="34" charset="0"/>
              </a:rPr>
              <a:t>kWh</a:t>
            </a:r>
            <a:r>
              <a:rPr lang="es-ES" sz="1400" dirty="0">
                <a:cs typeface="Arial" pitchFamily="34" charset="0"/>
              </a:rPr>
              <a:t> es el mismo en todo el periodo de facturación.</a:t>
            </a:r>
          </a:p>
          <a:p>
            <a:pPr marL="285295" indent="-285750" algn="just" defTabSz="913490">
              <a:buClr>
                <a:schemeClr val="tx2">
                  <a:lumMod val="50000"/>
                </a:schemeClr>
              </a:buClr>
              <a:buFont typeface="Wingdings" panose="05000000000000000000" pitchFamily="2" charset="2"/>
              <a:buChar char="ü"/>
              <a:defRPr/>
            </a:pPr>
            <a:endParaRPr lang="es-ES" sz="1400" dirty="0">
              <a:cs typeface="Arial" pitchFamily="34" charset="0"/>
            </a:endParaRPr>
          </a:p>
          <a:p>
            <a:pPr marL="285295" indent="-285750" algn="just" defTabSz="913490">
              <a:buClr>
                <a:schemeClr val="tx2">
                  <a:lumMod val="50000"/>
                </a:schemeClr>
              </a:buClr>
              <a:buFont typeface="Wingdings" panose="05000000000000000000" pitchFamily="2" charset="2"/>
              <a:buChar char="ü"/>
              <a:defRPr/>
            </a:pPr>
            <a:r>
              <a:rPr lang="es-ES" sz="1400" dirty="0">
                <a:cs typeface="Arial" pitchFamily="34" charset="0"/>
              </a:rPr>
              <a:t>Con discriminación horaria de dos periodos (2.0DHA)</a:t>
            </a:r>
          </a:p>
          <a:p>
            <a:pPr marL="285295" indent="-285750" algn="just" defTabSz="913490">
              <a:buClr>
                <a:schemeClr val="tx2">
                  <a:lumMod val="50000"/>
                </a:schemeClr>
              </a:buClr>
              <a:buFont typeface="Wingdings" panose="05000000000000000000" pitchFamily="2" charset="2"/>
              <a:buChar char="ü"/>
              <a:defRPr/>
            </a:pPr>
            <a:endParaRPr lang="es-ES" sz="1400" dirty="0">
              <a:cs typeface="Arial" pitchFamily="34" charset="0"/>
            </a:endParaRPr>
          </a:p>
          <a:p>
            <a:pPr marL="285295" indent="-285750" algn="just" defTabSz="913490">
              <a:buClr>
                <a:schemeClr val="tx2">
                  <a:lumMod val="50000"/>
                </a:schemeClr>
              </a:buClr>
              <a:buFont typeface="Wingdings" panose="05000000000000000000" pitchFamily="2" charset="2"/>
              <a:buChar char="ü"/>
              <a:defRPr/>
            </a:pPr>
            <a:endParaRPr lang="es-ES" sz="1400" dirty="0">
              <a:cs typeface="Arial" pitchFamily="34" charset="0"/>
            </a:endParaRPr>
          </a:p>
          <a:p>
            <a:pPr marL="285295" indent="-285750" algn="just" defTabSz="913490">
              <a:buClr>
                <a:schemeClr val="tx2">
                  <a:lumMod val="50000"/>
                </a:schemeClr>
              </a:buClr>
              <a:buFont typeface="Wingdings" panose="05000000000000000000" pitchFamily="2" charset="2"/>
              <a:buChar char="ü"/>
              <a:defRPr/>
            </a:pPr>
            <a:endParaRPr lang="es-ES" sz="1400" dirty="0">
              <a:cs typeface="Arial" pitchFamily="34" charset="0"/>
            </a:endParaRPr>
          </a:p>
          <a:p>
            <a:pPr marL="285295" indent="-285750" algn="just" defTabSz="913490">
              <a:buClr>
                <a:schemeClr val="tx2">
                  <a:lumMod val="50000"/>
                </a:schemeClr>
              </a:buClr>
              <a:buFont typeface="Wingdings" panose="05000000000000000000" pitchFamily="2" charset="2"/>
              <a:buChar char="ü"/>
              <a:defRPr/>
            </a:pPr>
            <a:endParaRPr lang="es-ES" sz="1400" dirty="0">
              <a:cs typeface="Arial" pitchFamily="34" charset="0"/>
            </a:endParaRPr>
          </a:p>
          <a:p>
            <a:pPr marL="285295" indent="-285750" algn="just" defTabSz="913490">
              <a:buClr>
                <a:schemeClr val="tx2">
                  <a:lumMod val="50000"/>
                </a:schemeClr>
              </a:buClr>
              <a:buFont typeface="Wingdings" panose="05000000000000000000" pitchFamily="2" charset="2"/>
              <a:buChar char="ü"/>
              <a:defRPr/>
            </a:pPr>
            <a:endParaRPr lang="es-ES" sz="1400" dirty="0">
              <a:cs typeface="Arial" pitchFamily="34" charset="0"/>
            </a:endParaRPr>
          </a:p>
          <a:p>
            <a:pPr marL="285295" indent="-285750" algn="just" defTabSz="913490">
              <a:buClr>
                <a:schemeClr val="tx2">
                  <a:lumMod val="50000"/>
                </a:schemeClr>
              </a:buClr>
              <a:buFont typeface="Wingdings" panose="05000000000000000000" pitchFamily="2" charset="2"/>
              <a:buChar char="ü"/>
              <a:defRPr/>
            </a:pPr>
            <a:endParaRPr lang="es-ES" sz="1400" dirty="0">
              <a:cs typeface="Arial" pitchFamily="34" charset="0"/>
            </a:endParaRPr>
          </a:p>
          <a:p>
            <a:pPr marL="285295" indent="-285750" algn="just" defTabSz="913490">
              <a:buClr>
                <a:schemeClr val="tx2">
                  <a:lumMod val="50000"/>
                </a:schemeClr>
              </a:buClr>
              <a:buFont typeface="Wingdings" panose="05000000000000000000" pitchFamily="2" charset="2"/>
              <a:buChar char="ü"/>
              <a:defRPr/>
            </a:pPr>
            <a:endParaRPr lang="es-ES" sz="1400" dirty="0">
              <a:cs typeface="Arial" pitchFamily="34" charset="0"/>
            </a:endParaRPr>
          </a:p>
          <a:p>
            <a:pPr marL="285295" indent="-285750" algn="just" defTabSz="913490">
              <a:buClr>
                <a:schemeClr val="tx2">
                  <a:lumMod val="50000"/>
                </a:schemeClr>
              </a:buClr>
              <a:defRPr/>
            </a:pPr>
            <a:endParaRPr lang="es-ES" sz="1400" dirty="0">
              <a:cs typeface="Arial" pitchFamily="34" charset="0"/>
            </a:endParaRPr>
          </a:p>
          <a:p>
            <a:pPr marL="285295" indent="-285750" algn="just" defTabSz="913490">
              <a:buClr>
                <a:schemeClr val="tx2">
                  <a:lumMod val="50000"/>
                </a:schemeClr>
              </a:buClr>
              <a:defRPr/>
            </a:pPr>
            <a:endParaRPr lang="es-ES" sz="1400" dirty="0">
              <a:cs typeface="Arial" pitchFamily="34" charset="0"/>
            </a:endParaRPr>
          </a:p>
          <a:p>
            <a:pPr marL="285295" indent="-285750" algn="just" defTabSz="913490">
              <a:buClr>
                <a:schemeClr val="tx2">
                  <a:lumMod val="50000"/>
                </a:schemeClr>
              </a:buClr>
              <a:buFont typeface="Wingdings" panose="05000000000000000000" pitchFamily="2" charset="2"/>
              <a:buChar char="ü"/>
              <a:defRPr/>
            </a:pPr>
            <a:r>
              <a:rPr lang="es-ES" sz="1400" dirty="0">
                <a:cs typeface="Arial" pitchFamily="34" charset="0"/>
              </a:rPr>
              <a:t>Con discriminación horaria </a:t>
            </a:r>
            <a:r>
              <a:rPr lang="es-ES" sz="1400" dirty="0" err="1">
                <a:cs typeface="Arial" pitchFamily="34" charset="0"/>
              </a:rPr>
              <a:t>supervalle</a:t>
            </a:r>
            <a:r>
              <a:rPr lang="es-ES" sz="1400" dirty="0">
                <a:cs typeface="Arial" pitchFamily="34" charset="0"/>
              </a:rPr>
              <a:t>, 3 periodos (2.0DHS) </a:t>
            </a:r>
          </a:p>
        </p:txBody>
      </p:sp>
      <p:pic>
        <p:nvPicPr>
          <p:cNvPr id="60422" name="Picture 4" descr="http://www.csasistemas.com/uploads/images/calefaccion/Discriminacion_horaria.gif"/>
          <p:cNvPicPr>
            <a:picLocks noChangeAspect="1" noChangeArrowheads="1"/>
          </p:cNvPicPr>
          <p:nvPr/>
        </p:nvPicPr>
        <p:blipFill>
          <a:blip r:embed="rId4" cstate="print"/>
          <a:srcRect/>
          <a:stretch>
            <a:fillRect/>
          </a:stretch>
        </p:blipFill>
        <p:spPr bwMode="auto">
          <a:xfrm>
            <a:off x="1212850" y="2420888"/>
            <a:ext cx="3214688" cy="1689100"/>
          </a:xfrm>
          <a:prstGeom prst="rect">
            <a:avLst/>
          </a:prstGeom>
          <a:noFill/>
          <a:ln w="9525">
            <a:noFill/>
            <a:miter lim="800000"/>
            <a:headEnd/>
            <a:tailEnd/>
          </a:ln>
        </p:spPr>
      </p:pic>
      <p:cxnSp>
        <p:nvCxnSpPr>
          <p:cNvPr id="18" name="17 Conector recto de flecha"/>
          <p:cNvCxnSpPr>
            <a:stCxn id="17" idx="1"/>
          </p:cNvCxnSpPr>
          <p:nvPr/>
        </p:nvCxnSpPr>
        <p:spPr>
          <a:xfrm flipH="1" flipV="1">
            <a:off x="4822825" y="1772816"/>
            <a:ext cx="685800" cy="12367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5508625" y="2937377"/>
            <a:ext cx="2735263" cy="144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endParaRPr lang="es-ES"/>
          </a:p>
        </p:txBody>
      </p:sp>
      <p:pic>
        <p:nvPicPr>
          <p:cNvPr id="60426" name="35 Imagen" descr="precio fijoDHA2.bmp"/>
          <p:cNvPicPr>
            <a:picLocks noChangeAspect="1"/>
          </p:cNvPicPr>
          <p:nvPr/>
        </p:nvPicPr>
        <p:blipFill rotWithShape="1">
          <a:blip r:embed="rId5" cstate="print"/>
          <a:srcRect b="31619"/>
          <a:stretch/>
        </p:blipFill>
        <p:spPr bwMode="auto">
          <a:xfrm>
            <a:off x="5220072" y="3284984"/>
            <a:ext cx="3582987" cy="3456384"/>
          </a:xfrm>
          <a:prstGeom prst="rect">
            <a:avLst/>
          </a:prstGeom>
          <a:noFill/>
          <a:ln w="9525">
            <a:noFill/>
            <a:miter lim="800000"/>
            <a:headEnd/>
            <a:tailEnd/>
          </a:ln>
        </p:spPr>
      </p:pic>
      <p:sp>
        <p:nvSpPr>
          <p:cNvPr id="37" name="36 Rectángulo"/>
          <p:cNvSpPr/>
          <p:nvPr/>
        </p:nvSpPr>
        <p:spPr>
          <a:xfrm>
            <a:off x="5465908" y="5250309"/>
            <a:ext cx="2736850" cy="311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90" fontAlgn="auto">
              <a:spcBef>
                <a:spcPts val="0"/>
              </a:spcBef>
              <a:spcAft>
                <a:spcPts val="0"/>
              </a:spcAft>
              <a:defRPr/>
            </a:pPr>
            <a:endParaRPr lang="es-ES"/>
          </a:p>
        </p:txBody>
      </p:sp>
      <p:cxnSp>
        <p:nvCxnSpPr>
          <p:cNvPr id="38" name="37 Conector recto de flecha"/>
          <p:cNvCxnSpPr>
            <a:stCxn id="37" idx="1"/>
          </p:cNvCxnSpPr>
          <p:nvPr/>
        </p:nvCxnSpPr>
        <p:spPr>
          <a:xfrm flipH="1" flipV="1">
            <a:off x="4572001" y="2671118"/>
            <a:ext cx="893907" cy="27347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438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uadroTexto"/>
          <p:cNvSpPr txBox="1"/>
          <p:nvPr/>
        </p:nvSpPr>
        <p:spPr>
          <a:xfrm>
            <a:off x="611560" y="476672"/>
            <a:ext cx="6637205" cy="830997"/>
          </a:xfrm>
          <a:prstGeom prst="rect">
            <a:avLst/>
          </a:prstGeom>
          <a:noFill/>
        </p:spPr>
        <p:txBody>
          <a:bodyPr wrap="square" rtlCol="0">
            <a:spAutoFit/>
          </a:bodyPr>
          <a:lstStyle/>
          <a:p>
            <a:r>
              <a:rPr lang="es-ES" sz="2400" b="1" dirty="0" smtClean="0">
                <a:solidFill>
                  <a:schemeClr val="tx2">
                    <a:lumMod val="50000"/>
                  </a:schemeClr>
                </a:solidFill>
                <a:cs typeface="Arial" pitchFamily="34" charset="0"/>
              </a:rPr>
              <a:t>Comparativa entre tarifas 2.0A y 2.0DHA</a:t>
            </a:r>
          </a:p>
          <a:p>
            <a:endParaRPr lang="es-ES" sz="2400" b="1" dirty="0" smtClean="0">
              <a:solidFill>
                <a:schemeClr val="accent6">
                  <a:lumMod val="75000"/>
                </a:schemeClr>
              </a:solidFill>
              <a:latin typeface="Arial" pitchFamily="34" charset="0"/>
              <a:cs typeface="Arial" pitchFamily="34" charset="0"/>
            </a:endParaRPr>
          </a:p>
        </p:txBody>
      </p:sp>
      <p:sp>
        <p:nvSpPr>
          <p:cNvPr id="19" name="18 CuadroTexto"/>
          <p:cNvSpPr txBox="1"/>
          <p:nvPr/>
        </p:nvSpPr>
        <p:spPr>
          <a:xfrm>
            <a:off x="591903" y="1220267"/>
            <a:ext cx="6336704" cy="3000821"/>
          </a:xfrm>
          <a:prstGeom prst="rect">
            <a:avLst/>
          </a:prstGeom>
          <a:noFill/>
        </p:spPr>
        <p:txBody>
          <a:bodyPr wrap="square" rtlCol="0">
            <a:spAutoFit/>
          </a:bodyPr>
          <a:lstStyle/>
          <a:p>
            <a:pPr marL="342900" indent="-342900" algn="just">
              <a:spcBef>
                <a:spcPts val="600"/>
              </a:spcBef>
              <a:buFont typeface="Arial" pitchFamily="34" charset="0"/>
              <a:buChar char="•"/>
            </a:pPr>
            <a:r>
              <a:rPr lang="es-ES" sz="1400" dirty="0" smtClean="0">
                <a:cs typeface="Arial" pitchFamily="34" charset="0"/>
              </a:rPr>
              <a:t>El coste del </a:t>
            </a:r>
            <a:r>
              <a:rPr lang="es-ES" sz="1400" b="1" dirty="0" smtClean="0">
                <a:cs typeface="Arial" pitchFamily="34" charset="0"/>
              </a:rPr>
              <a:t>término de potencia </a:t>
            </a:r>
            <a:r>
              <a:rPr lang="es-ES" sz="1400" dirty="0" smtClean="0">
                <a:cs typeface="Arial" pitchFamily="34" charset="0"/>
              </a:rPr>
              <a:t>es el </a:t>
            </a:r>
            <a:r>
              <a:rPr lang="es-ES" sz="1400" b="1" dirty="0" smtClean="0">
                <a:cs typeface="Arial" pitchFamily="34" charset="0"/>
              </a:rPr>
              <a:t>mismo</a:t>
            </a:r>
          </a:p>
          <a:p>
            <a:pPr marL="342900" indent="-342900" algn="just">
              <a:spcBef>
                <a:spcPts val="600"/>
              </a:spcBef>
              <a:buFont typeface="Arial" pitchFamily="34" charset="0"/>
              <a:buChar char="•"/>
            </a:pPr>
            <a:r>
              <a:rPr lang="es-ES" sz="1400" dirty="0" smtClean="0">
                <a:cs typeface="Arial" pitchFamily="34" charset="0"/>
              </a:rPr>
              <a:t>Los </a:t>
            </a:r>
            <a:r>
              <a:rPr lang="es-ES" sz="1400" b="1" dirty="0" smtClean="0">
                <a:cs typeface="Arial" pitchFamily="34" charset="0"/>
              </a:rPr>
              <a:t>impuestos</a:t>
            </a:r>
            <a:r>
              <a:rPr lang="es-ES" sz="1400" dirty="0" smtClean="0">
                <a:cs typeface="Arial" pitchFamily="34" charset="0"/>
              </a:rPr>
              <a:t> son los </a:t>
            </a:r>
            <a:r>
              <a:rPr lang="es-ES" sz="1400" b="1" dirty="0" smtClean="0">
                <a:cs typeface="Arial" pitchFamily="34" charset="0"/>
              </a:rPr>
              <a:t>mismos</a:t>
            </a:r>
          </a:p>
          <a:p>
            <a:pPr marL="342900" indent="-342900" algn="just">
              <a:spcBef>
                <a:spcPts val="600"/>
              </a:spcBef>
              <a:buFont typeface="Arial" pitchFamily="34" charset="0"/>
              <a:buChar char="•"/>
            </a:pPr>
            <a:r>
              <a:rPr lang="es-ES" sz="1400" dirty="0" smtClean="0">
                <a:cs typeface="Arial" pitchFamily="34" charset="0"/>
              </a:rPr>
              <a:t>El </a:t>
            </a:r>
            <a:r>
              <a:rPr lang="es-ES" sz="1400" b="1" dirty="0" smtClean="0">
                <a:cs typeface="Arial" pitchFamily="34" charset="0"/>
              </a:rPr>
              <a:t>IVA</a:t>
            </a:r>
            <a:r>
              <a:rPr lang="es-ES" sz="1400" dirty="0" smtClean="0">
                <a:cs typeface="Arial" pitchFamily="34" charset="0"/>
              </a:rPr>
              <a:t> es el </a:t>
            </a:r>
            <a:r>
              <a:rPr lang="es-ES" sz="1400" b="1" dirty="0" smtClean="0">
                <a:cs typeface="Arial" pitchFamily="34" charset="0"/>
              </a:rPr>
              <a:t>mismo</a:t>
            </a:r>
          </a:p>
          <a:p>
            <a:pPr marL="342900" indent="-342900" algn="just">
              <a:spcBef>
                <a:spcPts val="600"/>
              </a:spcBef>
              <a:buFont typeface="Arial" pitchFamily="34" charset="0"/>
              <a:buChar char="•"/>
            </a:pPr>
            <a:r>
              <a:rPr lang="es-ES" sz="1400" b="1" dirty="0" smtClean="0">
                <a:solidFill>
                  <a:srgbClr val="FF0000"/>
                </a:solidFill>
                <a:cs typeface="Arial" pitchFamily="34" charset="0"/>
              </a:rPr>
              <a:t>Varía el coste de la energía (</a:t>
            </a:r>
            <a:r>
              <a:rPr lang="es-ES" sz="1400" b="1" dirty="0" err="1" smtClean="0">
                <a:solidFill>
                  <a:srgbClr val="FF0000"/>
                </a:solidFill>
                <a:cs typeface="Arial" pitchFamily="34" charset="0"/>
              </a:rPr>
              <a:t>kWh</a:t>
            </a:r>
            <a:r>
              <a:rPr lang="es-ES" sz="1400" b="1" dirty="0" smtClean="0">
                <a:solidFill>
                  <a:srgbClr val="FF0000"/>
                </a:solidFill>
                <a:cs typeface="Arial" pitchFamily="34" charset="0"/>
              </a:rPr>
              <a:t>), por lo que si contratamos la tarifa con discriminación horaria y se modifican algunos hábitos, podemos ahorrar en la factura en función de las horas de consumo punta que traspasemos a consumo valle. </a:t>
            </a:r>
          </a:p>
          <a:p>
            <a:pPr algn="just">
              <a:spcBef>
                <a:spcPts val="600"/>
              </a:spcBef>
            </a:pPr>
            <a:endParaRPr lang="es-ES" sz="1400" dirty="0" smtClean="0">
              <a:solidFill>
                <a:schemeClr val="tx2">
                  <a:lumMod val="75000"/>
                </a:schemeClr>
              </a:solidFill>
              <a:cs typeface="Arial" pitchFamily="34" charset="0"/>
            </a:endParaRPr>
          </a:p>
          <a:p>
            <a:pPr algn="just">
              <a:spcBef>
                <a:spcPts val="600"/>
              </a:spcBef>
            </a:pPr>
            <a:endParaRPr lang="es-ES" sz="1400" dirty="0" smtClean="0">
              <a:solidFill>
                <a:schemeClr val="tx2">
                  <a:lumMod val="75000"/>
                </a:schemeClr>
              </a:solidFill>
              <a:cs typeface="Arial" pitchFamily="34" charset="0"/>
            </a:endParaRPr>
          </a:p>
          <a:p>
            <a:pPr algn="just">
              <a:spcBef>
                <a:spcPts val="600"/>
              </a:spcBef>
            </a:pPr>
            <a:endParaRPr lang="es-ES" sz="1400" b="1" dirty="0" smtClean="0">
              <a:solidFill>
                <a:srgbClr val="C00000"/>
              </a:solidFill>
              <a:cs typeface="Arial" pitchFamily="34" charset="0"/>
            </a:endParaRPr>
          </a:p>
          <a:p>
            <a:pPr algn="just">
              <a:spcBef>
                <a:spcPts val="600"/>
              </a:spcBef>
            </a:pPr>
            <a:endParaRPr lang="es-ES" sz="1400" b="1" dirty="0" smtClean="0">
              <a:solidFill>
                <a:schemeClr val="tx2">
                  <a:lumMod val="75000"/>
                </a:schemeClr>
              </a:solidFill>
              <a:cs typeface="Arial" pitchFamily="34" charset="0"/>
            </a:endParaRPr>
          </a:p>
        </p:txBody>
      </p:sp>
      <p:pic>
        <p:nvPicPr>
          <p:cNvPr id="2050" name="Picture 2" descr="http://infohuevar.es/wp-content/uploads/2015/10/1366_20002.jpg"/>
          <p:cNvPicPr>
            <a:picLocks noChangeAspect="1" noChangeArrowheads="1"/>
          </p:cNvPicPr>
          <p:nvPr/>
        </p:nvPicPr>
        <p:blipFill>
          <a:blip r:embed="rId2" cstate="print"/>
          <a:srcRect/>
          <a:stretch>
            <a:fillRect/>
          </a:stretch>
        </p:blipFill>
        <p:spPr bwMode="auto">
          <a:xfrm>
            <a:off x="1246122" y="3227895"/>
            <a:ext cx="6360858" cy="3493580"/>
          </a:xfrm>
          <a:prstGeom prst="rect">
            <a:avLst/>
          </a:prstGeom>
          <a:noFill/>
        </p:spPr>
      </p:pic>
    </p:spTree>
    <p:extLst>
      <p:ext uri="{BB962C8B-B14F-4D97-AF65-F5344CB8AC3E}">
        <p14:creationId xmlns:p14="http://schemas.microsoft.com/office/powerpoint/2010/main" val="1202567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4"/>
          <p:cNvSpPr txBox="1"/>
          <p:nvPr/>
        </p:nvSpPr>
        <p:spPr>
          <a:xfrm>
            <a:off x="323528" y="1513864"/>
            <a:ext cx="4542042" cy="4616648"/>
          </a:xfrm>
          <a:prstGeom prst="rect">
            <a:avLst/>
          </a:prstGeom>
          <a:noFill/>
        </p:spPr>
        <p:txBody>
          <a:bodyPr wrap="square" rtlCol="0">
            <a:spAutoFit/>
          </a:bodyPr>
          <a:lstStyle/>
          <a:p>
            <a:pPr marL="180975" indent="-180975">
              <a:buClr>
                <a:srgbClr val="C00000"/>
              </a:buClr>
              <a:buSzPct val="100000"/>
              <a:buFont typeface="Arial" panose="020B0604020202020204" pitchFamily="34" charset="0"/>
              <a:buChar char="•"/>
            </a:pPr>
            <a:r>
              <a:rPr lang="es-ES" sz="1600" dirty="0" smtClean="0"/>
              <a:t>Comercializadora </a:t>
            </a:r>
            <a:r>
              <a:rPr lang="es-ES" sz="2200" b="1" dirty="0" smtClean="0">
                <a:solidFill>
                  <a:schemeClr val="tx2">
                    <a:lumMod val="50000"/>
                  </a:schemeClr>
                </a:solidFill>
              </a:rPr>
              <a:t>mercado regulado</a:t>
            </a:r>
            <a:endParaRPr lang="es-ES" sz="2200" dirty="0">
              <a:solidFill>
                <a:schemeClr val="tx2">
                  <a:lumMod val="50000"/>
                </a:schemeClr>
              </a:solidFill>
            </a:endParaRPr>
          </a:p>
          <a:p>
            <a:pPr marL="214313" indent="-214313">
              <a:buClr>
                <a:srgbClr val="C00000"/>
              </a:buClr>
              <a:buSzPct val="100000"/>
              <a:buFont typeface="Arial" panose="020B0604020202020204" pitchFamily="34" charset="0"/>
              <a:buChar char="•"/>
            </a:pPr>
            <a:r>
              <a:rPr lang="es-ES" sz="1600" dirty="0"/>
              <a:t>Ofrece precios de luz y gas establecidos por el Gobierno (PVPC/Precio fijo en electricidad y la tarifa TUR en gas).</a:t>
            </a:r>
          </a:p>
          <a:p>
            <a:pPr marL="214313" indent="-214313" fontAlgn="ctr">
              <a:buClr>
                <a:srgbClr val="C00000"/>
              </a:buClr>
              <a:buFont typeface="Arial" panose="020B0604020202020204" pitchFamily="34" charset="0"/>
              <a:buChar char="•"/>
            </a:pPr>
            <a:r>
              <a:rPr lang="es-ES" sz="1600" dirty="0"/>
              <a:t>El precio de la tarifa PVPC cambia cada hora y cada día en función del mercado de electricidad.</a:t>
            </a:r>
          </a:p>
          <a:p>
            <a:pPr marL="214313" indent="-214313">
              <a:buClr>
                <a:srgbClr val="C00000"/>
              </a:buClr>
              <a:buFont typeface="Arial" panose="020B0604020202020204" pitchFamily="34" charset="0"/>
              <a:buChar char="•"/>
            </a:pPr>
            <a:r>
              <a:rPr lang="es-ES" sz="1600" dirty="0"/>
              <a:t>Las tarifas reguladas no llevan asociadas </a:t>
            </a:r>
            <a:r>
              <a:rPr lang="es-ES" sz="1600" dirty="0" smtClean="0"/>
              <a:t>servicios </a:t>
            </a:r>
            <a:r>
              <a:rPr lang="es-ES" sz="1600" dirty="0"/>
              <a:t>extras como mantenimientos</a:t>
            </a:r>
          </a:p>
          <a:p>
            <a:pPr marL="214313" indent="-214313" fontAlgn="ctr">
              <a:buClr>
                <a:srgbClr val="C00000"/>
              </a:buClr>
              <a:buFont typeface="Arial" panose="020B0604020202020204" pitchFamily="34" charset="0"/>
              <a:buChar char="•"/>
            </a:pPr>
            <a:r>
              <a:rPr lang="es-ES" sz="1600" dirty="0"/>
              <a:t>Permite contratar el Bono Social (electricidad)</a:t>
            </a:r>
          </a:p>
          <a:p>
            <a:pPr marL="214313" indent="-214313" fontAlgn="ctr">
              <a:buClr>
                <a:srgbClr val="C00000"/>
              </a:buClr>
              <a:buFont typeface="Arial" panose="020B0604020202020204" pitchFamily="34" charset="0"/>
              <a:buChar char="•"/>
            </a:pPr>
            <a:r>
              <a:rPr lang="es-ES" sz="1600" dirty="0"/>
              <a:t>La potencia eléctrica en la tarifa PVPC debe ser  &lt;10 kW.</a:t>
            </a:r>
          </a:p>
          <a:p>
            <a:pPr marL="214313" indent="-214313" fontAlgn="ctr">
              <a:buClr>
                <a:srgbClr val="C00000"/>
              </a:buClr>
              <a:buFont typeface="Arial" panose="020B0604020202020204" pitchFamily="34" charset="0"/>
              <a:buChar char="•"/>
            </a:pPr>
            <a:r>
              <a:rPr lang="es-ES" sz="1600" dirty="0"/>
              <a:t>En gas, la TUR aplica a los consumidores de presión inferior a 4bar y consumo anual hasta 50.000kWh/año</a:t>
            </a:r>
          </a:p>
          <a:p>
            <a:pPr marL="214313" indent="-214313" fontAlgn="ctr">
              <a:buClr>
                <a:srgbClr val="C00000"/>
              </a:buClr>
              <a:buFont typeface="Arial" panose="020B0604020202020204" pitchFamily="34" charset="0"/>
              <a:buChar char="•"/>
            </a:pPr>
            <a:r>
              <a:rPr lang="es-ES" sz="1600" dirty="0"/>
              <a:t>El Cliente solo puede contratar el PVPC con las comercializadoras de referencia, y la TUR con las comercializadoras de último recurso</a:t>
            </a:r>
          </a:p>
          <a:p>
            <a:pPr marL="214313" indent="-214313" fontAlgn="ctr">
              <a:buClr>
                <a:srgbClr val="C00000"/>
              </a:buClr>
              <a:buFont typeface="Arial" panose="020B0604020202020204" pitchFamily="34" charset="0"/>
              <a:buChar char="•"/>
            </a:pPr>
            <a:r>
              <a:rPr lang="es-ES" sz="1600" dirty="0"/>
              <a:t>No existe compromiso de permanencia</a:t>
            </a:r>
          </a:p>
        </p:txBody>
      </p:sp>
      <p:sp>
        <p:nvSpPr>
          <p:cNvPr id="7" name="CuadroTexto 5"/>
          <p:cNvSpPr txBox="1"/>
          <p:nvPr/>
        </p:nvSpPr>
        <p:spPr>
          <a:xfrm>
            <a:off x="4865570" y="1503559"/>
            <a:ext cx="4026910" cy="4124206"/>
          </a:xfrm>
          <a:prstGeom prst="rect">
            <a:avLst/>
          </a:prstGeom>
          <a:noFill/>
        </p:spPr>
        <p:txBody>
          <a:bodyPr wrap="square" rtlCol="0">
            <a:spAutoFit/>
          </a:bodyPr>
          <a:lstStyle/>
          <a:p>
            <a:pPr marL="214313" indent="-214313" fontAlgn="ctr">
              <a:buClr>
                <a:srgbClr val="6DACD5"/>
              </a:buClr>
              <a:buFont typeface="Arial" panose="020B0604020202020204" pitchFamily="34" charset="0"/>
              <a:buChar char="•"/>
            </a:pPr>
            <a:r>
              <a:rPr lang="es-ES" sz="1600" dirty="0" smtClean="0"/>
              <a:t>Comercializadora </a:t>
            </a:r>
            <a:r>
              <a:rPr lang="es-ES" sz="2200" b="1" dirty="0" smtClean="0">
                <a:solidFill>
                  <a:schemeClr val="tx2">
                    <a:lumMod val="50000"/>
                  </a:schemeClr>
                </a:solidFill>
              </a:rPr>
              <a:t>mercado libre</a:t>
            </a:r>
            <a:endParaRPr lang="es-ES" sz="2200" b="1" dirty="0">
              <a:solidFill>
                <a:schemeClr val="tx2">
                  <a:lumMod val="50000"/>
                </a:schemeClr>
              </a:solidFill>
            </a:endParaRPr>
          </a:p>
          <a:p>
            <a:pPr marL="214313" indent="-214313" fontAlgn="ctr">
              <a:buClr>
                <a:srgbClr val="6DACD5"/>
              </a:buClr>
              <a:buFont typeface="Arial" panose="020B0604020202020204" pitchFamily="34" charset="0"/>
              <a:buChar char="•"/>
            </a:pPr>
            <a:r>
              <a:rPr lang="es-ES" sz="1600" dirty="0"/>
              <a:t>El precio de las tarifas está marcado por las comercializadoras</a:t>
            </a:r>
          </a:p>
          <a:p>
            <a:pPr marL="214313" indent="-214313" fontAlgn="ctr">
              <a:buClr>
                <a:srgbClr val="6DACD5"/>
              </a:buClr>
              <a:buFont typeface="Arial" panose="020B0604020202020204" pitchFamily="34" charset="0"/>
              <a:buChar char="•"/>
            </a:pPr>
            <a:r>
              <a:rPr lang="es-ES" sz="1600" dirty="0"/>
              <a:t>El precio se determina en el contrato que se firma entre Cliente y comercializadora</a:t>
            </a:r>
          </a:p>
          <a:p>
            <a:pPr marL="214313" indent="-214313">
              <a:buClr>
                <a:srgbClr val="6DACD5"/>
              </a:buClr>
              <a:buFont typeface="Arial" panose="020B0604020202020204" pitchFamily="34" charset="0"/>
              <a:buChar char="•"/>
            </a:pPr>
            <a:r>
              <a:rPr lang="es-ES" sz="1600" dirty="0"/>
              <a:t>Ofrece servicios de valor añadido</a:t>
            </a:r>
          </a:p>
          <a:p>
            <a:pPr marL="214313" indent="-214313" fontAlgn="ctr">
              <a:buClr>
                <a:srgbClr val="6DACD5"/>
              </a:buClr>
              <a:buFont typeface="Arial" panose="020B0604020202020204" pitchFamily="34" charset="0"/>
              <a:buChar char="•"/>
            </a:pPr>
            <a:r>
              <a:rPr lang="es-ES" sz="1600" dirty="0"/>
              <a:t>Ofrece distintas tarifas y descuentos en electricidad</a:t>
            </a:r>
          </a:p>
          <a:p>
            <a:pPr marL="214313" indent="-214313" fontAlgn="ctr">
              <a:buClr>
                <a:srgbClr val="6DACD5"/>
              </a:buClr>
              <a:buFont typeface="Arial" panose="020B0604020202020204" pitchFamily="34" charset="0"/>
              <a:buChar char="•"/>
            </a:pPr>
            <a:r>
              <a:rPr lang="es-ES" sz="1600" dirty="0"/>
              <a:t>Ofrece distintas tarifas y descuentos de gas</a:t>
            </a:r>
          </a:p>
          <a:p>
            <a:pPr marL="214313" indent="-214313" fontAlgn="ctr">
              <a:buClr>
                <a:srgbClr val="6DACD5"/>
              </a:buClr>
              <a:buFont typeface="Arial" panose="020B0604020202020204" pitchFamily="34" charset="0"/>
              <a:buChar char="•"/>
            </a:pPr>
            <a:r>
              <a:rPr lang="es-ES" sz="1600" dirty="0"/>
              <a:t>Sin opción del Bono Social (electricidad)</a:t>
            </a:r>
          </a:p>
          <a:p>
            <a:pPr marL="214313" indent="-214313" fontAlgn="ctr">
              <a:buClr>
                <a:srgbClr val="6DACD5"/>
              </a:buClr>
              <a:buFont typeface="Arial" panose="020B0604020202020204" pitchFamily="34" charset="0"/>
              <a:buChar char="•"/>
            </a:pPr>
            <a:r>
              <a:rPr lang="es-ES" sz="1600" dirty="0"/>
              <a:t>Hay tarifas para todas las potencias contratadas (electricidad) y todos los consumos anuales (gas)</a:t>
            </a:r>
          </a:p>
          <a:p>
            <a:pPr marL="214313" indent="-214313" fontAlgn="ctr">
              <a:buClr>
                <a:srgbClr val="6DACD5"/>
              </a:buClr>
              <a:buFont typeface="Arial" panose="020B0604020202020204" pitchFamily="34" charset="0"/>
              <a:buChar char="•"/>
            </a:pPr>
            <a:r>
              <a:rPr lang="es-ES" sz="1600" dirty="0"/>
              <a:t>El Cliente puede contratar con cualquier comercializadora</a:t>
            </a:r>
          </a:p>
          <a:p>
            <a:pPr marL="214313" indent="-214313" fontAlgn="ctr">
              <a:buClr>
                <a:srgbClr val="6DACD5"/>
              </a:buClr>
              <a:buFont typeface="Arial" panose="020B0604020202020204" pitchFamily="34" charset="0"/>
              <a:buChar char="•"/>
            </a:pPr>
            <a:r>
              <a:rPr lang="es-ES" sz="1600" dirty="0"/>
              <a:t>Puede existir permanencia</a:t>
            </a:r>
          </a:p>
        </p:txBody>
      </p:sp>
      <p:sp>
        <p:nvSpPr>
          <p:cNvPr id="5" name="Rectángulo 7"/>
          <p:cNvSpPr/>
          <p:nvPr/>
        </p:nvSpPr>
        <p:spPr>
          <a:xfrm>
            <a:off x="539552" y="764704"/>
            <a:ext cx="5145208" cy="461665"/>
          </a:xfrm>
          <a:prstGeom prst="rect">
            <a:avLst/>
          </a:prstGeom>
        </p:spPr>
        <p:txBody>
          <a:bodyPr wrap="square">
            <a:spAutoFit/>
          </a:bodyPr>
          <a:lstStyle/>
          <a:p>
            <a:r>
              <a:rPr lang="es-ES" sz="2400" b="1" dirty="0">
                <a:solidFill>
                  <a:schemeClr val="tx2">
                    <a:lumMod val="50000"/>
                  </a:schemeClr>
                </a:solidFill>
                <a:latin typeface="+mj-lt"/>
              </a:rPr>
              <a:t>Diferencias entre </a:t>
            </a:r>
            <a:r>
              <a:rPr lang="es-ES" sz="2400" b="1" dirty="0" smtClean="0">
                <a:solidFill>
                  <a:schemeClr val="tx2">
                    <a:lumMod val="50000"/>
                  </a:schemeClr>
                </a:solidFill>
                <a:latin typeface="+mj-lt"/>
              </a:rPr>
              <a:t>los mercados</a:t>
            </a:r>
            <a:endParaRPr lang="es-ES" sz="2400" b="1" dirty="0">
              <a:solidFill>
                <a:schemeClr val="tx2">
                  <a:lumMod val="50000"/>
                </a:schemeClr>
              </a:solidFill>
              <a:latin typeface="+mj-lt"/>
            </a:endParaRPr>
          </a:p>
        </p:txBody>
      </p:sp>
    </p:spTree>
    <p:extLst>
      <p:ext uri="{BB962C8B-B14F-4D97-AF65-F5344CB8AC3E}">
        <p14:creationId xmlns:p14="http://schemas.microsoft.com/office/powerpoint/2010/main" val="72067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uadroTexto"/>
          <p:cNvSpPr txBox="1"/>
          <p:nvPr/>
        </p:nvSpPr>
        <p:spPr>
          <a:xfrm>
            <a:off x="107504" y="764704"/>
            <a:ext cx="8748464" cy="830997"/>
          </a:xfrm>
          <a:prstGeom prst="rect">
            <a:avLst/>
          </a:prstGeom>
          <a:noFill/>
        </p:spPr>
        <p:txBody>
          <a:bodyPr wrap="square" rtlCol="0">
            <a:spAutoFit/>
          </a:bodyPr>
          <a:lstStyle/>
          <a:p>
            <a:r>
              <a:rPr lang="es-ES_tradnl" sz="2400" dirty="0" smtClean="0">
                <a:solidFill>
                  <a:schemeClr val="tx2">
                    <a:lumMod val="50000"/>
                  </a:schemeClr>
                </a:solidFill>
                <a:latin typeface="+mj-lt"/>
                <a:cs typeface="Arial" pitchFamily="34" charset="0"/>
              </a:rPr>
              <a:t>La </a:t>
            </a:r>
            <a:r>
              <a:rPr lang="es-ES_tradnl" sz="2400" b="1" dirty="0" smtClean="0">
                <a:solidFill>
                  <a:schemeClr val="tx2">
                    <a:lumMod val="50000"/>
                  </a:schemeClr>
                </a:solidFill>
                <a:latin typeface="+mj-lt"/>
                <a:cs typeface="Arial" pitchFamily="34" charset="0"/>
              </a:rPr>
              <a:t>energía que consumimos (</a:t>
            </a:r>
            <a:r>
              <a:rPr lang="es-ES_tradnl" sz="2400" b="1" dirty="0" err="1" smtClean="0">
                <a:solidFill>
                  <a:schemeClr val="tx2">
                    <a:lumMod val="50000"/>
                  </a:schemeClr>
                </a:solidFill>
                <a:latin typeface="+mj-lt"/>
                <a:cs typeface="Arial" pitchFamily="34" charset="0"/>
              </a:rPr>
              <a:t>kWh</a:t>
            </a:r>
            <a:r>
              <a:rPr lang="es-ES_tradnl" sz="2400" b="1" dirty="0" smtClean="0">
                <a:solidFill>
                  <a:schemeClr val="tx2">
                    <a:lumMod val="50000"/>
                  </a:schemeClr>
                </a:solidFill>
                <a:latin typeface="+mj-lt"/>
                <a:cs typeface="Arial" pitchFamily="34" charset="0"/>
              </a:rPr>
              <a:t>) </a:t>
            </a:r>
            <a:r>
              <a:rPr lang="es-ES_tradnl" sz="2400" dirty="0" smtClean="0">
                <a:solidFill>
                  <a:schemeClr val="tx2">
                    <a:lumMod val="50000"/>
                  </a:schemeClr>
                </a:solidFill>
                <a:latin typeface="+mj-lt"/>
                <a:cs typeface="Arial" pitchFamily="34" charset="0"/>
              </a:rPr>
              <a:t>y la </a:t>
            </a:r>
            <a:r>
              <a:rPr lang="es-ES_tradnl" sz="2400" b="1" dirty="0" smtClean="0">
                <a:solidFill>
                  <a:schemeClr val="tx2">
                    <a:lumMod val="50000"/>
                  </a:schemeClr>
                </a:solidFill>
                <a:latin typeface="+mj-lt"/>
                <a:cs typeface="Arial" pitchFamily="34" charset="0"/>
              </a:rPr>
              <a:t>potencia que contratamos (</a:t>
            </a:r>
            <a:r>
              <a:rPr lang="es-ES_tradnl" sz="2400" b="1" dirty="0" err="1" smtClean="0">
                <a:solidFill>
                  <a:schemeClr val="tx2">
                    <a:lumMod val="50000"/>
                  </a:schemeClr>
                </a:solidFill>
                <a:latin typeface="+mj-lt"/>
                <a:cs typeface="Arial" pitchFamily="34" charset="0"/>
              </a:rPr>
              <a:t>kW</a:t>
            </a:r>
            <a:r>
              <a:rPr lang="es-ES_tradnl" sz="2400" b="1" dirty="0" smtClean="0">
                <a:solidFill>
                  <a:schemeClr val="tx2">
                    <a:lumMod val="50000"/>
                  </a:schemeClr>
                </a:solidFill>
                <a:latin typeface="+mj-lt"/>
                <a:cs typeface="Arial" pitchFamily="34" charset="0"/>
              </a:rPr>
              <a:t>) </a:t>
            </a:r>
            <a:r>
              <a:rPr lang="es-ES_tradnl" sz="2400" dirty="0" smtClean="0">
                <a:solidFill>
                  <a:schemeClr val="tx2">
                    <a:lumMod val="50000"/>
                  </a:schemeClr>
                </a:solidFill>
                <a:latin typeface="+mj-lt"/>
                <a:cs typeface="Arial" pitchFamily="34" charset="0"/>
              </a:rPr>
              <a:t>es </a:t>
            </a:r>
            <a:r>
              <a:rPr lang="es-ES_tradnl" sz="2400" b="1" dirty="0" smtClean="0">
                <a:solidFill>
                  <a:schemeClr val="tx2">
                    <a:lumMod val="50000"/>
                  </a:schemeClr>
                </a:solidFill>
                <a:latin typeface="+mj-lt"/>
                <a:cs typeface="Arial" pitchFamily="34" charset="0"/>
              </a:rPr>
              <a:t>aproximadamente el 75% </a:t>
            </a:r>
            <a:r>
              <a:rPr lang="es-ES_tradnl" sz="2400" dirty="0" smtClean="0">
                <a:solidFill>
                  <a:schemeClr val="tx2">
                    <a:lumMod val="50000"/>
                  </a:schemeClr>
                </a:solidFill>
                <a:latin typeface="+mj-lt"/>
                <a:cs typeface="Arial" pitchFamily="34" charset="0"/>
              </a:rPr>
              <a:t>de la factura</a:t>
            </a:r>
            <a:endParaRPr lang="es-ES" sz="2400" b="1" dirty="0" smtClean="0">
              <a:solidFill>
                <a:schemeClr val="tx2">
                  <a:lumMod val="50000"/>
                </a:schemeClr>
              </a:solidFill>
              <a:latin typeface="+mj-lt"/>
              <a:cs typeface="Arial" pitchFamily="34" charset="0"/>
            </a:endParaRPr>
          </a:p>
        </p:txBody>
      </p:sp>
      <p:sp>
        <p:nvSpPr>
          <p:cNvPr id="16" name="15 CuadroTexto"/>
          <p:cNvSpPr txBox="1"/>
          <p:nvPr/>
        </p:nvSpPr>
        <p:spPr>
          <a:xfrm>
            <a:off x="0" y="2204864"/>
            <a:ext cx="9144000" cy="461665"/>
          </a:xfrm>
          <a:prstGeom prst="rect">
            <a:avLst/>
          </a:prstGeom>
          <a:noFill/>
        </p:spPr>
        <p:txBody>
          <a:bodyPr wrap="square" rtlCol="0">
            <a:spAutoFit/>
          </a:bodyPr>
          <a:lstStyle/>
          <a:p>
            <a:r>
              <a:rPr lang="es-ES_tradnl" sz="2400" b="1" dirty="0" smtClean="0">
                <a:solidFill>
                  <a:schemeClr val="tx2">
                    <a:lumMod val="50000"/>
                  </a:schemeClr>
                </a:solidFill>
                <a:latin typeface="+mj-lt"/>
                <a:cs typeface="Arial" pitchFamily="34" charset="0"/>
              </a:rPr>
              <a:t>¿De dónde sale el resto?</a:t>
            </a:r>
            <a:endParaRPr lang="es-ES" sz="2400" b="1" dirty="0" smtClean="0">
              <a:solidFill>
                <a:schemeClr val="tx2">
                  <a:lumMod val="50000"/>
                </a:schemeClr>
              </a:solidFill>
              <a:latin typeface="+mj-lt"/>
              <a:cs typeface="Arial" pitchFamily="34" charset="0"/>
            </a:endParaRPr>
          </a:p>
        </p:txBody>
      </p:sp>
      <p:sp>
        <p:nvSpPr>
          <p:cNvPr id="17" name="16 Rectángulo"/>
          <p:cNvSpPr/>
          <p:nvPr/>
        </p:nvSpPr>
        <p:spPr>
          <a:xfrm>
            <a:off x="395536" y="2996952"/>
            <a:ext cx="8352928" cy="316835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CuadroTexto"/>
          <p:cNvSpPr txBox="1"/>
          <p:nvPr/>
        </p:nvSpPr>
        <p:spPr>
          <a:xfrm>
            <a:off x="395536" y="3086958"/>
            <a:ext cx="8280920" cy="2646878"/>
          </a:xfrm>
          <a:prstGeom prst="rect">
            <a:avLst/>
          </a:prstGeom>
          <a:noFill/>
        </p:spPr>
        <p:txBody>
          <a:bodyPr wrap="square" rtlCol="0">
            <a:spAutoFit/>
          </a:bodyPr>
          <a:lstStyle/>
          <a:p>
            <a:pPr algn="just"/>
            <a:r>
              <a:rPr lang="es-ES" b="1" dirty="0" smtClean="0">
                <a:latin typeface="+mj-lt"/>
                <a:cs typeface="Arial" pitchFamily="34" charset="0"/>
              </a:rPr>
              <a:t>Impuestos sobre la electricidad:</a:t>
            </a:r>
            <a:r>
              <a:rPr lang="es-ES" dirty="0" smtClean="0">
                <a:latin typeface="+mj-lt"/>
                <a:cs typeface="Arial" pitchFamily="34" charset="0"/>
              </a:rPr>
              <a:t> </a:t>
            </a:r>
            <a:r>
              <a:rPr lang="es-ES" sz="1400" dirty="0" smtClean="0">
                <a:latin typeface="+mj-lt"/>
                <a:cs typeface="Arial" pitchFamily="34" charset="0"/>
              </a:rPr>
              <a:t>El impuesto sobre la electricidad, entra dentro del grupo de impuestos especiales. </a:t>
            </a:r>
            <a:r>
              <a:rPr lang="es-ES" sz="1400" b="1" dirty="0" smtClean="0">
                <a:latin typeface="+mj-lt"/>
                <a:cs typeface="Arial" pitchFamily="34" charset="0"/>
              </a:rPr>
              <a:t>Se aplica al consumo y a la potencia</a:t>
            </a:r>
            <a:r>
              <a:rPr lang="es-ES" sz="1400" dirty="0" smtClean="0">
                <a:latin typeface="+mj-lt"/>
                <a:cs typeface="Arial" pitchFamily="34" charset="0"/>
              </a:rPr>
              <a:t>. </a:t>
            </a:r>
          </a:p>
          <a:p>
            <a:pPr algn="just"/>
            <a:endParaRPr lang="es-ES" sz="1400" dirty="0" smtClean="0">
              <a:latin typeface="+mj-lt"/>
              <a:cs typeface="Arial" pitchFamily="34" charset="0"/>
            </a:endParaRPr>
          </a:p>
          <a:p>
            <a:pPr algn="just"/>
            <a:r>
              <a:rPr lang="es-ES" b="1" dirty="0" smtClean="0">
                <a:latin typeface="+mj-lt"/>
                <a:cs typeface="Arial" pitchFamily="34" charset="0"/>
              </a:rPr>
              <a:t>Alquiler de equipos: </a:t>
            </a:r>
            <a:r>
              <a:rPr lang="es-ES" sz="1400" dirty="0" smtClean="0">
                <a:latin typeface="+mj-lt"/>
                <a:cs typeface="Arial" pitchFamily="34" charset="0"/>
              </a:rPr>
              <a:t>El contador es recomendable que se alquile a la empresa distribuidora, también existe la posibilidad de adquirirlo pero el cliente tiene que asumir los costes de mantenimiento-reparación y que se cumplan los protocolos de homologación del equipo de </a:t>
            </a:r>
            <a:r>
              <a:rPr lang="es-ES" sz="1400" dirty="0" err="1" smtClean="0">
                <a:latin typeface="+mj-lt"/>
                <a:cs typeface="Arial" pitchFamily="34" charset="0"/>
              </a:rPr>
              <a:t>telegestión</a:t>
            </a:r>
            <a:r>
              <a:rPr lang="es-ES" sz="1400" dirty="0" smtClean="0">
                <a:latin typeface="+mj-lt"/>
                <a:cs typeface="Arial" pitchFamily="34" charset="0"/>
              </a:rPr>
              <a:t>. </a:t>
            </a:r>
          </a:p>
          <a:p>
            <a:pPr algn="ctr"/>
            <a:r>
              <a:rPr lang="es-ES" sz="1400" b="1" dirty="0" smtClean="0">
                <a:latin typeface="+mj-lt"/>
                <a:cs typeface="Arial" pitchFamily="34" charset="0"/>
              </a:rPr>
              <a:t>Costes del contador monofásico:</a:t>
            </a:r>
          </a:p>
          <a:p>
            <a:pPr algn="ctr"/>
            <a:r>
              <a:rPr lang="es-ES" sz="1400" dirty="0" smtClean="0">
                <a:latin typeface="+mj-lt"/>
                <a:cs typeface="Arial" pitchFamily="34" charset="0"/>
              </a:rPr>
              <a:t>0,54 €/mes el contador sin DH: analógico o contador digital no integrado</a:t>
            </a:r>
          </a:p>
          <a:p>
            <a:pPr algn="ctr"/>
            <a:r>
              <a:rPr lang="es-ES" sz="1400" dirty="0" smtClean="0">
                <a:latin typeface="+mj-lt"/>
                <a:cs typeface="Arial" pitchFamily="34" charset="0"/>
              </a:rPr>
              <a:t>0,81€/mes contador digital integrado en el sistema de </a:t>
            </a:r>
            <a:r>
              <a:rPr lang="es-ES" sz="1400" dirty="0" err="1" smtClean="0">
                <a:latin typeface="+mj-lt"/>
                <a:cs typeface="Arial" pitchFamily="34" charset="0"/>
              </a:rPr>
              <a:t>telegestión</a:t>
            </a:r>
            <a:r>
              <a:rPr lang="es-ES" sz="1400" dirty="0" smtClean="0">
                <a:latin typeface="+mj-lt"/>
                <a:cs typeface="Arial" pitchFamily="34" charset="0"/>
              </a:rPr>
              <a:t> </a:t>
            </a:r>
          </a:p>
          <a:p>
            <a:endParaRPr lang="es-ES" sz="1400" b="1" dirty="0" smtClean="0">
              <a:latin typeface="+mj-lt"/>
              <a:cs typeface="Arial" pitchFamily="34" charset="0"/>
            </a:endParaRPr>
          </a:p>
          <a:p>
            <a:r>
              <a:rPr lang="es-ES" b="1" dirty="0" smtClean="0">
                <a:latin typeface="+mj-lt"/>
                <a:cs typeface="Arial" pitchFamily="34" charset="0"/>
              </a:rPr>
              <a:t>IVA: </a:t>
            </a:r>
            <a:r>
              <a:rPr lang="es-ES" sz="1400" dirty="0" smtClean="0">
                <a:latin typeface="+mj-lt"/>
                <a:cs typeface="Arial" pitchFamily="34" charset="0"/>
              </a:rPr>
              <a:t>El IVA aplicable en este caso es el 21% del total </a:t>
            </a:r>
            <a:endParaRPr lang="es-ES" sz="1400" b="1" dirty="0">
              <a:latin typeface="+mj-lt"/>
              <a:cs typeface="Arial" pitchFamily="34" charset="0"/>
            </a:endParaRPr>
          </a:p>
        </p:txBody>
      </p:sp>
      <p:sp>
        <p:nvSpPr>
          <p:cNvPr id="7" name="4 CuadroTexto"/>
          <p:cNvSpPr txBox="1"/>
          <p:nvPr/>
        </p:nvSpPr>
        <p:spPr>
          <a:xfrm>
            <a:off x="-2628800"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smtClean="0">
                <a:solidFill>
                  <a:schemeClr val="bg1"/>
                </a:solidFill>
                <a:latin typeface="Arial" pitchFamily="34" charset="0"/>
                <a:cs typeface="Arial" pitchFamily="34" charset="0"/>
              </a:rPr>
              <a:t>Otros</a:t>
            </a:r>
            <a:endParaRPr lang="es-ES" sz="2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06476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0 CuadroTexto"/>
          <p:cNvSpPr txBox="1"/>
          <p:nvPr/>
        </p:nvSpPr>
        <p:spPr>
          <a:xfrm>
            <a:off x="2831249" y="1628800"/>
            <a:ext cx="3202782" cy="1003031"/>
          </a:xfrm>
          <a:prstGeom prst="rect">
            <a:avLst/>
          </a:prstGeom>
          <a:noFill/>
        </p:spPr>
        <p:txBody>
          <a:bodyPr wrap="square" rtlCol="0">
            <a:spAutoFit/>
          </a:bodyPr>
          <a:lstStyle/>
          <a:p>
            <a:pPr algn="ctr">
              <a:lnSpc>
                <a:spcPct val="150000"/>
              </a:lnSpc>
            </a:pPr>
            <a:r>
              <a:rPr lang="es-ES" sz="4400" b="1" dirty="0" smtClean="0">
                <a:solidFill>
                  <a:schemeClr val="tx2">
                    <a:lumMod val="50000"/>
                  </a:schemeClr>
                </a:solidFill>
                <a:latin typeface="+mj-lt"/>
                <a:cs typeface="Arial" pitchFamily="34" charset="0"/>
              </a:rPr>
              <a:t>Bono Social</a:t>
            </a:r>
            <a:endParaRPr lang="es-ES" sz="4400" b="1" dirty="0">
              <a:solidFill>
                <a:schemeClr val="tx2">
                  <a:lumMod val="50000"/>
                </a:schemeClr>
              </a:solidFill>
              <a:latin typeface="+mj-lt"/>
              <a:cs typeface="Arial" pitchFamily="34" charset="0"/>
            </a:endParaRPr>
          </a:p>
        </p:txBody>
      </p:sp>
      <p:pic>
        <p:nvPicPr>
          <p:cNvPr id="10" name="Picture 2" descr="https://www.holaluz.com/images/preguntas/Que-es-el-bono-social.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153" r="31841"/>
          <a:stretch/>
        </p:blipFill>
        <p:spPr bwMode="auto">
          <a:xfrm>
            <a:off x="2895558" y="2686505"/>
            <a:ext cx="3074164" cy="3210394"/>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003425" y="172380"/>
            <a:ext cx="8064500" cy="461962"/>
          </a:xfrm>
          <a:prstGeom prst="rect">
            <a:avLst/>
          </a:prstGeom>
          <a:noFill/>
        </p:spPr>
        <p:txBody>
          <a:bodyPr>
            <a:spAutoFit/>
          </a:bodyPr>
          <a:lstStyle/>
          <a:p>
            <a:pPr algn="ctr" defTabSz="913490" fontAlgn="auto">
              <a:spcBef>
                <a:spcPts val="0"/>
              </a:spcBef>
              <a:spcAft>
                <a:spcPts val="0"/>
              </a:spcAft>
              <a:defRPr/>
            </a:pPr>
            <a:r>
              <a:rPr lang="es-ES" sz="2400" b="1" dirty="0" smtClean="0">
                <a:solidFill>
                  <a:schemeClr val="bg1"/>
                </a:solidFill>
                <a:latin typeface="Arial" pitchFamily="34" charset="0"/>
                <a:cs typeface="Arial" pitchFamily="34" charset="0"/>
              </a:rPr>
              <a:t>6- Bono Social</a:t>
            </a:r>
            <a:endParaRPr lang="es-ES" sz="2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24701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0 CuadroTexto"/>
          <p:cNvSpPr txBox="1"/>
          <p:nvPr/>
        </p:nvSpPr>
        <p:spPr>
          <a:xfrm>
            <a:off x="358494" y="404664"/>
            <a:ext cx="7165834" cy="589072"/>
          </a:xfrm>
          <a:prstGeom prst="rect">
            <a:avLst/>
          </a:prstGeom>
          <a:noFill/>
        </p:spPr>
        <p:txBody>
          <a:bodyPr wrap="square" rtlCol="0">
            <a:spAutoFit/>
          </a:bodyPr>
          <a:lstStyle/>
          <a:p>
            <a:pPr algn="just">
              <a:lnSpc>
                <a:spcPct val="150000"/>
              </a:lnSpc>
            </a:pPr>
            <a:r>
              <a:rPr lang="es-ES" sz="2400" b="1" dirty="0" smtClean="0">
                <a:solidFill>
                  <a:schemeClr val="tx2">
                    <a:lumMod val="50000"/>
                  </a:schemeClr>
                </a:solidFill>
                <a:latin typeface="+mj-lt"/>
                <a:cs typeface="Arial" pitchFamily="34" charset="0"/>
              </a:rPr>
              <a:t>¿Qué es el Bono Social?</a:t>
            </a:r>
            <a:endParaRPr lang="es-ES" sz="2400" b="1" dirty="0">
              <a:solidFill>
                <a:schemeClr val="tx2">
                  <a:lumMod val="50000"/>
                </a:schemeClr>
              </a:solidFill>
              <a:latin typeface="+mj-lt"/>
              <a:cs typeface="Arial" pitchFamily="34" charset="0"/>
            </a:endParaRPr>
          </a:p>
        </p:txBody>
      </p:sp>
      <p:sp>
        <p:nvSpPr>
          <p:cNvPr id="4" name="20 CuadroTexto"/>
          <p:cNvSpPr txBox="1"/>
          <p:nvPr/>
        </p:nvSpPr>
        <p:spPr>
          <a:xfrm>
            <a:off x="419456" y="1122029"/>
            <a:ext cx="8112984" cy="5196294"/>
          </a:xfrm>
          <a:prstGeom prst="rect">
            <a:avLst/>
          </a:prstGeom>
          <a:noFill/>
        </p:spPr>
        <p:txBody>
          <a:bodyPr wrap="square" rtlCol="0">
            <a:spAutoFit/>
          </a:bodyPr>
          <a:lstStyle/>
          <a:p>
            <a:pPr marL="342900" indent="-342900" algn="just">
              <a:lnSpc>
                <a:spcPts val="2200"/>
              </a:lnSpc>
              <a:spcBef>
                <a:spcPts val="1800"/>
              </a:spcBef>
              <a:buClr>
                <a:schemeClr val="tx2">
                  <a:lumMod val="50000"/>
                </a:schemeClr>
              </a:buClr>
              <a:buFont typeface="Wingdings" panose="05000000000000000000" pitchFamily="2" charset="2"/>
              <a:buChar char="ü"/>
            </a:pPr>
            <a:r>
              <a:rPr lang="es-ES" sz="2000" dirty="0">
                <a:cs typeface="Arial" pitchFamily="34" charset="0"/>
              </a:rPr>
              <a:t>El </a:t>
            </a:r>
            <a:r>
              <a:rPr lang="es-ES" sz="2000" b="1" dirty="0">
                <a:cs typeface="Arial" pitchFamily="34" charset="0"/>
              </a:rPr>
              <a:t>bono social</a:t>
            </a:r>
            <a:r>
              <a:rPr lang="es-ES" sz="2000" dirty="0">
                <a:cs typeface="Arial" pitchFamily="34" charset="0"/>
              </a:rPr>
              <a:t> es un </a:t>
            </a:r>
            <a:r>
              <a:rPr lang="es-ES" sz="2000" b="1" dirty="0">
                <a:cs typeface="Arial" pitchFamily="34" charset="0"/>
              </a:rPr>
              <a:t>descuento</a:t>
            </a:r>
            <a:r>
              <a:rPr lang="es-ES" sz="2000" dirty="0">
                <a:cs typeface="Arial" pitchFamily="34" charset="0"/>
              </a:rPr>
              <a:t> fijado por el Gobierno sobre el Precio Voluntario para el Pequeño Consumidor </a:t>
            </a:r>
            <a:r>
              <a:rPr lang="es-ES" sz="2000" b="1" dirty="0">
                <a:cs typeface="Arial" pitchFamily="34" charset="0"/>
              </a:rPr>
              <a:t>(PVPC), </a:t>
            </a:r>
            <a:r>
              <a:rPr lang="es-ES" sz="2000" dirty="0">
                <a:cs typeface="Arial" pitchFamily="34" charset="0"/>
              </a:rPr>
              <a:t>y pretende proteger a los hogares con menos posibilidades económicas, considerados </a:t>
            </a:r>
            <a:r>
              <a:rPr lang="es-ES" sz="2000" b="1" dirty="0">
                <a:cs typeface="Arial" pitchFamily="34" charset="0"/>
              </a:rPr>
              <a:t>Vulnerables</a:t>
            </a:r>
            <a:r>
              <a:rPr lang="es-ES" sz="2000" dirty="0">
                <a:cs typeface="Arial" pitchFamily="34" charset="0"/>
              </a:rPr>
              <a:t>.</a:t>
            </a:r>
          </a:p>
          <a:p>
            <a:pPr marL="342900" lvl="0" indent="-342900" algn="just">
              <a:lnSpc>
                <a:spcPts val="2200"/>
              </a:lnSpc>
              <a:spcBef>
                <a:spcPts val="1800"/>
              </a:spcBef>
              <a:buClr>
                <a:schemeClr val="tx2">
                  <a:lumMod val="50000"/>
                </a:schemeClr>
              </a:buClr>
              <a:buFont typeface="Wingdings" panose="05000000000000000000" pitchFamily="2" charset="2"/>
              <a:buChar char="ü"/>
            </a:pPr>
            <a:r>
              <a:rPr lang="es-ES" sz="2000" dirty="0">
                <a:cs typeface="Arial" pitchFamily="34" charset="0"/>
              </a:rPr>
              <a:t>Dependiendo del grado de Vulnerabilidad se consigue un </a:t>
            </a:r>
            <a:r>
              <a:rPr lang="es-ES" sz="2000" b="1" dirty="0">
                <a:cs typeface="Arial" pitchFamily="34" charset="0"/>
              </a:rPr>
              <a:t>descuento en la tarifa regulada del PVPC del 25% (vulnerables) </a:t>
            </a:r>
            <a:r>
              <a:rPr lang="es-ES" sz="2000" dirty="0">
                <a:cs typeface="Arial" pitchFamily="34" charset="0"/>
              </a:rPr>
              <a:t>o del </a:t>
            </a:r>
            <a:r>
              <a:rPr lang="es-ES" sz="2000" b="1" dirty="0">
                <a:cs typeface="Arial" pitchFamily="34" charset="0"/>
              </a:rPr>
              <a:t>40% (vulnerables severos)</a:t>
            </a:r>
            <a:r>
              <a:rPr lang="es-ES" sz="2000" dirty="0">
                <a:cs typeface="Arial" pitchFamily="34" charset="0"/>
              </a:rPr>
              <a:t>, en la factura de electricidad aunque siempre con un límite de consumo.</a:t>
            </a:r>
            <a:endParaRPr lang="es-ES" sz="2000" b="1" dirty="0">
              <a:cs typeface="Arial" pitchFamily="34" charset="0"/>
            </a:endParaRPr>
          </a:p>
          <a:p>
            <a:pPr marL="342900" lvl="0" indent="-342900" algn="just">
              <a:lnSpc>
                <a:spcPts val="2200"/>
              </a:lnSpc>
              <a:spcBef>
                <a:spcPts val="1800"/>
              </a:spcBef>
              <a:buClr>
                <a:schemeClr val="tx2">
                  <a:lumMod val="50000"/>
                </a:schemeClr>
              </a:buClr>
              <a:buFont typeface="Wingdings" panose="05000000000000000000" pitchFamily="2" charset="2"/>
              <a:buChar char="ü"/>
            </a:pPr>
            <a:r>
              <a:rPr lang="es-ES" sz="2000" dirty="0">
                <a:cs typeface="Arial" pitchFamily="34" charset="0"/>
              </a:rPr>
              <a:t>Para poder beneficiarse del Bono Social, es necesario tener el contrato de luz en </a:t>
            </a:r>
            <a:r>
              <a:rPr lang="es-ES" sz="2000" dirty="0" smtClean="0">
                <a:cs typeface="Arial" pitchFamily="34" charset="0"/>
              </a:rPr>
              <a:t>PVPC (tarifa regulada).</a:t>
            </a:r>
            <a:endParaRPr lang="es-ES" sz="2000" dirty="0">
              <a:cs typeface="Arial" pitchFamily="34" charset="0"/>
            </a:endParaRPr>
          </a:p>
          <a:p>
            <a:pPr marL="342900" lvl="0" indent="-342900" algn="just">
              <a:lnSpc>
                <a:spcPts val="2200"/>
              </a:lnSpc>
              <a:spcBef>
                <a:spcPts val="1800"/>
              </a:spcBef>
              <a:buClr>
                <a:schemeClr val="tx2">
                  <a:lumMod val="50000"/>
                </a:schemeClr>
              </a:buClr>
              <a:buFont typeface="Wingdings" panose="05000000000000000000" pitchFamily="2" charset="2"/>
              <a:buChar char="ü"/>
            </a:pPr>
            <a:r>
              <a:rPr lang="es-ES" sz="2000" dirty="0">
                <a:cs typeface="Arial" pitchFamily="34" charset="0"/>
              </a:rPr>
              <a:t>Está limitado a hogares con </a:t>
            </a:r>
            <a:r>
              <a:rPr lang="es-ES" sz="2000" b="1" dirty="0">
                <a:cs typeface="Arial" pitchFamily="34" charset="0"/>
              </a:rPr>
              <a:t>menos de 10 kW </a:t>
            </a:r>
            <a:r>
              <a:rPr lang="es-ES" sz="2000" dirty="0">
                <a:cs typeface="Arial" pitchFamily="34" charset="0"/>
              </a:rPr>
              <a:t>de potencia contratada y es compatible con la discriminación horaria, pero únicamente </a:t>
            </a:r>
            <a:r>
              <a:rPr lang="es-ES" sz="2000" b="1" dirty="0">
                <a:cs typeface="Arial" pitchFamily="34" charset="0"/>
              </a:rPr>
              <a:t>puede solicitarse para la residencia habitual,</a:t>
            </a:r>
            <a:r>
              <a:rPr lang="es-ES" sz="2000" dirty="0">
                <a:cs typeface="Arial" pitchFamily="34" charset="0"/>
              </a:rPr>
              <a:t> por lo que un mismo titular no puede tener activada este descuento en dos viviendas.</a:t>
            </a:r>
          </a:p>
          <a:p>
            <a:pPr algn="just">
              <a:lnSpc>
                <a:spcPct val="150000"/>
              </a:lnSpc>
            </a:pPr>
            <a:endParaRPr lang="es-ES" sz="2000" dirty="0">
              <a:solidFill>
                <a:schemeClr val="tx2">
                  <a:lumMod val="50000"/>
                </a:schemeClr>
              </a:solidFill>
              <a:cs typeface="Arial" pitchFamily="34" charset="0"/>
            </a:endParaRPr>
          </a:p>
        </p:txBody>
      </p:sp>
    </p:spTree>
    <p:extLst>
      <p:ext uri="{BB962C8B-B14F-4D97-AF65-F5344CB8AC3E}">
        <p14:creationId xmlns:p14="http://schemas.microsoft.com/office/powerpoint/2010/main" val="566956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3"/>
          <p:cNvSpPr/>
          <p:nvPr/>
        </p:nvSpPr>
        <p:spPr>
          <a:xfrm>
            <a:off x="251520" y="1492910"/>
            <a:ext cx="8178105" cy="5016758"/>
          </a:xfrm>
          <a:prstGeom prst="rect">
            <a:avLst/>
          </a:prstGeom>
        </p:spPr>
        <p:txBody>
          <a:bodyPr wrap="square">
            <a:spAutoFit/>
          </a:bodyPr>
          <a:lstStyle/>
          <a:p>
            <a:pPr algn="just">
              <a:spcBef>
                <a:spcPts val="600"/>
              </a:spcBef>
            </a:pPr>
            <a:r>
              <a:rPr lang="es-ES" sz="2000" dirty="0">
                <a:latin typeface="+mj-lt"/>
                <a:cs typeface="Arial" pitchFamily="34" charset="0"/>
              </a:rPr>
              <a:t>Los descuentos </a:t>
            </a:r>
            <a:r>
              <a:rPr lang="es-ES" sz="2000" b="1" dirty="0">
                <a:latin typeface="+mj-lt"/>
                <a:cs typeface="Arial" pitchFamily="34" charset="0"/>
              </a:rPr>
              <a:t>del 25% y 40%</a:t>
            </a:r>
            <a:r>
              <a:rPr lang="es-ES" sz="2000" dirty="0">
                <a:latin typeface="+mj-lt"/>
                <a:cs typeface="Arial" pitchFamily="34" charset="0"/>
              </a:rPr>
              <a:t> se aplican al término de energía hasta un </a:t>
            </a:r>
            <a:r>
              <a:rPr lang="es-ES" sz="2000" b="1" dirty="0">
                <a:latin typeface="+mj-lt"/>
                <a:cs typeface="Arial" pitchFamily="34" charset="0"/>
              </a:rPr>
              <a:t>límite en el consumo </a:t>
            </a:r>
            <a:r>
              <a:rPr lang="es-ES" sz="2000" dirty="0">
                <a:latin typeface="+mj-lt"/>
                <a:cs typeface="Arial" pitchFamily="34" charset="0"/>
              </a:rPr>
              <a:t>de energía. Por encima de ese límite se aplicará la tarifa PVPC sin descuento:</a:t>
            </a:r>
          </a:p>
          <a:p>
            <a:pPr marL="800100" lvl="1" indent="-342900" algn="just">
              <a:spcBef>
                <a:spcPts val="600"/>
              </a:spcBef>
              <a:buFont typeface="Arial" panose="020B0604020202020204" pitchFamily="34" charset="0"/>
              <a:buChar char="•"/>
            </a:pPr>
            <a:r>
              <a:rPr lang="es-ES" sz="2000" b="1" dirty="0" smtClean="0">
                <a:latin typeface="+mj-lt"/>
                <a:cs typeface="Arial" pitchFamily="34" charset="0"/>
              </a:rPr>
              <a:t>Unidad familiar </a:t>
            </a:r>
            <a:r>
              <a:rPr lang="es-ES" sz="2000" b="1" dirty="0">
                <a:latin typeface="+mj-lt"/>
                <a:cs typeface="Arial" pitchFamily="34" charset="0"/>
              </a:rPr>
              <a:t>sin </a:t>
            </a:r>
            <a:r>
              <a:rPr lang="es-ES" sz="2000" b="1" dirty="0" smtClean="0">
                <a:latin typeface="+mj-lt"/>
                <a:cs typeface="Arial" pitchFamily="34" charset="0"/>
              </a:rPr>
              <a:t>menores/demandante individual</a:t>
            </a:r>
            <a:r>
              <a:rPr lang="es-ES" sz="2000" dirty="0" smtClean="0">
                <a:latin typeface="+mj-lt"/>
                <a:cs typeface="Arial" pitchFamily="34" charset="0"/>
              </a:rPr>
              <a:t>:</a:t>
            </a:r>
            <a:r>
              <a:rPr lang="es-ES" sz="2000" dirty="0">
                <a:latin typeface="+mj-lt"/>
                <a:cs typeface="Arial" pitchFamily="34" charset="0"/>
              </a:rPr>
              <a:t> </a:t>
            </a:r>
            <a:r>
              <a:rPr lang="es-ES" sz="2000" dirty="0" smtClean="0">
                <a:latin typeface="+mj-lt"/>
                <a:cs typeface="Arial" pitchFamily="34" charset="0"/>
              </a:rPr>
              <a:t>1.380 </a:t>
            </a:r>
            <a:r>
              <a:rPr lang="es-ES" sz="2000" dirty="0" err="1">
                <a:latin typeface="+mj-lt"/>
                <a:cs typeface="Arial" pitchFamily="34" charset="0"/>
              </a:rPr>
              <a:t>kWh</a:t>
            </a:r>
            <a:r>
              <a:rPr lang="es-ES" sz="2000" dirty="0">
                <a:latin typeface="+mj-lt"/>
                <a:cs typeface="Arial" pitchFamily="34" charset="0"/>
              </a:rPr>
              <a:t>/año.</a:t>
            </a:r>
          </a:p>
          <a:p>
            <a:pPr marL="800100" lvl="1" indent="-342900" algn="just">
              <a:spcBef>
                <a:spcPts val="600"/>
              </a:spcBef>
              <a:buFont typeface="Arial" panose="020B0604020202020204" pitchFamily="34" charset="0"/>
              <a:buChar char="•"/>
            </a:pPr>
            <a:r>
              <a:rPr lang="es-ES" sz="2000" b="1" dirty="0" smtClean="0">
                <a:latin typeface="+mj-lt"/>
                <a:cs typeface="Arial" pitchFamily="34" charset="0"/>
              </a:rPr>
              <a:t>Unidad familiar </a:t>
            </a:r>
            <a:r>
              <a:rPr lang="es-ES" sz="2000" b="1" dirty="0">
                <a:latin typeface="+mj-lt"/>
                <a:cs typeface="Arial" pitchFamily="34" charset="0"/>
              </a:rPr>
              <a:t>con un </a:t>
            </a:r>
            <a:r>
              <a:rPr lang="es-ES" sz="2000" b="1" dirty="0" smtClean="0">
                <a:latin typeface="+mj-lt"/>
                <a:cs typeface="Arial" pitchFamily="34" charset="0"/>
              </a:rPr>
              <a:t>menor</a:t>
            </a:r>
            <a:r>
              <a:rPr lang="es-ES" sz="2000" dirty="0" smtClean="0">
                <a:latin typeface="+mj-lt"/>
                <a:cs typeface="Arial" pitchFamily="34" charset="0"/>
              </a:rPr>
              <a:t>:</a:t>
            </a:r>
            <a:r>
              <a:rPr lang="es-ES" sz="2000" dirty="0">
                <a:latin typeface="+mj-lt"/>
                <a:cs typeface="Arial" pitchFamily="34" charset="0"/>
              </a:rPr>
              <a:t> </a:t>
            </a:r>
            <a:r>
              <a:rPr lang="es-ES" sz="2000" dirty="0" smtClean="0">
                <a:latin typeface="+mj-lt"/>
                <a:cs typeface="Arial" pitchFamily="34" charset="0"/>
              </a:rPr>
              <a:t>1.932 </a:t>
            </a:r>
            <a:r>
              <a:rPr lang="es-ES" sz="2000" dirty="0" err="1">
                <a:latin typeface="+mj-lt"/>
                <a:cs typeface="Arial" pitchFamily="34" charset="0"/>
              </a:rPr>
              <a:t>kWh</a:t>
            </a:r>
            <a:r>
              <a:rPr lang="es-ES" sz="2000" dirty="0">
                <a:latin typeface="+mj-lt"/>
                <a:cs typeface="Arial" pitchFamily="34" charset="0"/>
              </a:rPr>
              <a:t>/año.</a:t>
            </a:r>
          </a:p>
          <a:p>
            <a:pPr marL="800100" lvl="1" indent="-342900" algn="just">
              <a:spcBef>
                <a:spcPts val="600"/>
              </a:spcBef>
              <a:buFont typeface="Arial" panose="020B0604020202020204" pitchFamily="34" charset="0"/>
              <a:buChar char="•"/>
            </a:pPr>
            <a:r>
              <a:rPr lang="es-ES" sz="2000" b="1" dirty="0" smtClean="0">
                <a:latin typeface="+mj-lt"/>
                <a:cs typeface="Arial" pitchFamily="34" charset="0"/>
              </a:rPr>
              <a:t>Unidad familiar </a:t>
            </a:r>
            <a:r>
              <a:rPr lang="es-ES" sz="2000" b="1" dirty="0">
                <a:latin typeface="+mj-lt"/>
                <a:cs typeface="Arial" pitchFamily="34" charset="0"/>
              </a:rPr>
              <a:t>con dos </a:t>
            </a:r>
            <a:r>
              <a:rPr lang="es-ES" sz="2000" b="1" dirty="0" smtClean="0">
                <a:latin typeface="+mj-lt"/>
                <a:cs typeface="Arial" pitchFamily="34" charset="0"/>
              </a:rPr>
              <a:t>menores</a:t>
            </a:r>
            <a:r>
              <a:rPr lang="es-ES" sz="2000" dirty="0" smtClean="0">
                <a:latin typeface="+mj-lt"/>
                <a:cs typeface="Arial" pitchFamily="34" charset="0"/>
              </a:rPr>
              <a:t>:</a:t>
            </a:r>
            <a:r>
              <a:rPr lang="es-ES" sz="2000" dirty="0">
                <a:latin typeface="+mj-lt"/>
                <a:cs typeface="Arial" pitchFamily="34" charset="0"/>
              </a:rPr>
              <a:t> </a:t>
            </a:r>
            <a:r>
              <a:rPr lang="es-ES" sz="2000" dirty="0" smtClean="0">
                <a:latin typeface="+mj-lt"/>
                <a:cs typeface="Arial" pitchFamily="34" charset="0"/>
              </a:rPr>
              <a:t>2.346 </a:t>
            </a:r>
            <a:r>
              <a:rPr lang="es-ES" sz="2000" dirty="0" err="1">
                <a:latin typeface="+mj-lt"/>
                <a:cs typeface="Arial" pitchFamily="34" charset="0"/>
              </a:rPr>
              <a:t>kWh</a:t>
            </a:r>
            <a:r>
              <a:rPr lang="es-ES" sz="2000" dirty="0">
                <a:latin typeface="+mj-lt"/>
                <a:cs typeface="Arial" pitchFamily="34" charset="0"/>
              </a:rPr>
              <a:t>/año</a:t>
            </a:r>
            <a:r>
              <a:rPr lang="es-ES" sz="2000" dirty="0" smtClean="0">
                <a:latin typeface="+mj-lt"/>
                <a:cs typeface="Arial" pitchFamily="34" charset="0"/>
              </a:rPr>
              <a:t>.</a:t>
            </a:r>
          </a:p>
          <a:p>
            <a:pPr marL="800100" lvl="1" indent="-342900" algn="just">
              <a:spcBef>
                <a:spcPts val="600"/>
              </a:spcBef>
              <a:buFont typeface="Arial" panose="020B0604020202020204" pitchFamily="34" charset="0"/>
              <a:buChar char="•"/>
            </a:pPr>
            <a:r>
              <a:rPr lang="es-ES" sz="2000" b="1" dirty="0">
                <a:latin typeface="+mj-lt"/>
                <a:cs typeface="Arial" pitchFamily="34" charset="0"/>
              </a:rPr>
              <a:t>Familias numerosas</a:t>
            </a:r>
            <a:r>
              <a:rPr lang="es-ES" sz="2000" dirty="0">
                <a:latin typeface="+mj-lt"/>
                <a:cs typeface="Arial" pitchFamily="34" charset="0"/>
              </a:rPr>
              <a:t>: </a:t>
            </a:r>
            <a:r>
              <a:rPr lang="es-ES" sz="2000" dirty="0" smtClean="0">
                <a:latin typeface="+mj-lt"/>
                <a:cs typeface="Arial" pitchFamily="34" charset="0"/>
              </a:rPr>
              <a:t>4.140 </a:t>
            </a:r>
            <a:r>
              <a:rPr lang="es-ES" sz="2000" dirty="0" err="1">
                <a:latin typeface="+mj-lt"/>
                <a:cs typeface="Arial" pitchFamily="34" charset="0"/>
              </a:rPr>
              <a:t>kWh</a:t>
            </a:r>
            <a:r>
              <a:rPr lang="es-ES" sz="2000" dirty="0">
                <a:latin typeface="+mj-lt"/>
                <a:cs typeface="Arial" pitchFamily="34" charset="0"/>
              </a:rPr>
              <a:t>/año</a:t>
            </a:r>
            <a:r>
              <a:rPr lang="es-ES" sz="2000" dirty="0" smtClean="0">
                <a:latin typeface="+mj-lt"/>
                <a:cs typeface="Arial" pitchFamily="34" charset="0"/>
              </a:rPr>
              <a:t>.</a:t>
            </a:r>
          </a:p>
          <a:p>
            <a:pPr marL="800100" lvl="1" indent="-342900" algn="just">
              <a:spcBef>
                <a:spcPts val="600"/>
              </a:spcBef>
              <a:buFont typeface="Arial" panose="020B0604020202020204" pitchFamily="34" charset="0"/>
              <a:buChar char="•"/>
            </a:pPr>
            <a:r>
              <a:rPr lang="es-ES" sz="2000" b="1" dirty="0">
                <a:latin typeface="+mj-lt"/>
                <a:cs typeface="Arial" pitchFamily="34" charset="0"/>
              </a:rPr>
              <a:t>Pensionistas</a:t>
            </a:r>
            <a:r>
              <a:rPr lang="es-ES" sz="2000" dirty="0">
                <a:latin typeface="+mj-lt"/>
                <a:cs typeface="Arial" pitchFamily="34" charset="0"/>
              </a:rPr>
              <a:t>: </a:t>
            </a:r>
            <a:r>
              <a:rPr lang="es-ES" sz="2000" dirty="0" smtClean="0">
                <a:latin typeface="+mj-lt"/>
                <a:cs typeface="Arial" pitchFamily="34" charset="0"/>
              </a:rPr>
              <a:t>1.932 </a:t>
            </a:r>
            <a:r>
              <a:rPr lang="es-ES" sz="2000" dirty="0" err="1">
                <a:latin typeface="+mj-lt"/>
                <a:cs typeface="Arial" pitchFamily="34" charset="0"/>
              </a:rPr>
              <a:t>kWh</a:t>
            </a:r>
            <a:r>
              <a:rPr lang="es-ES" sz="2000" dirty="0">
                <a:latin typeface="+mj-lt"/>
                <a:cs typeface="Arial" pitchFamily="34" charset="0"/>
              </a:rPr>
              <a:t> </a:t>
            </a:r>
            <a:endParaRPr lang="es-ES" sz="2000" dirty="0" smtClean="0">
              <a:latin typeface="+mj-lt"/>
              <a:cs typeface="Arial" pitchFamily="34" charset="0"/>
            </a:endParaRPr>
          </a:p>
          <a:p>
            <a:pPr algn="just">
              <a:spcBef>
                <a:spcPts val="600"/>
              </a:spcBef>
            </a:pPr>
            <a:r>
              <a:rPr lang="es-ES" sz="2000" i="1" dirty="0" smtClean="0">
                <a:latin typeface="+mj-lt"/>
                <a:cs typeface="Arial" pitchFamily="34" charset="0"/>
              </a:rPr>
              <a:t>Los límites de consumo han sido incrementados un 15% tras la reforma del BS de Octubre 2018</a:t>
            </a:r>
          </a:p>
          <a:p>
            <a:pPr algn="just">
              <a:spcBef>
                <a:spcPts val="600"/>
              </a:spcBef>
            </a:pPr>
            <a:r>
              <a:rPr lang="es-ES" sz="2000" i="1" dirty="0" smtClean="0">
                <a:latin typeface="+mj-lt"/>
                <a:cs typeface="Arial" pitchFamily="34" charset="0"/>
              </a:rPr>
              <a:t>Los límites de consumo serán acumulables a lo largo del año tras la reforma del BS de Octubre 2018</a:t>
            </a:r>
          </a:p>
          <a:p>
            <a:pPr marL="800100" lvl="1" indent="-342900" algn="just">
              <a:spcBef>
                <a:spcPts val="600"/>
              </a:spcBef>
              <a:buFont typeface="Wingdings" panose="05000000000000000000" pitchFamily="2" charset="2"/>
              <a:buChar char="q"/>
            </a:pPr>
            <a:endParaRPr lang="es-ES" sz="2000" dirty="0">
              <a:latin typeface="+mj-lt"/>
              <a:cs typeface="Arial" pitchFamily="34" charset="0"/>
            </a:endParaRPr>
          </a:p>
        </p:txBody>
      </p:sp>
      <p:sp>
        <p:nvSpPr>
          <p:cNvPr id="8" name="20 CuadroTexto"/>
          <p:cNvSpPr txBox="1"/>
          <p:nvPr/>
        </p:nvSpPr>
        <p:spPr>
          <a:xfrm>
            <a:off x="251520" y="620688"/>
            <a:ext cx="8136904" cy="589072"/>
          </a:xfrm>
          <a:prstGeom prst="rect">
            <a:avLst/>
          </a:prstGeom>
          <a:noFill/>
        </p:spPr>
        <p:txBody>
          <a:bodyPr wrap="square" rtlCol="0">
            <a:spAutoFit/>
          </a:bodyPr>
          <a:lstStyle/>
          <a:p>
            <a:pPr algn="just">
              <a:lnSpc>
                <a:spcPct val="150000"/>
              </a:lnSpc>
            </a:pPr>
            <a:r>
              <a:rPr lang="es-ES" sz="2400" b="1" dirty="0" smtClean="0">
                <a:solidFill>
                  <a:schemeClr val="tx2">
                    <a:lumMod val="50000"/>
                  </a:schemeClr>
                </a:solidFill>
                <a:latin typeface="+mj-lt"/>
                <a:cs typeface="Arial" pitchFamily="34" charset="0"/>
              </a:rPr>
              <a:t>Límites de energía sobre la que se aplicará el descuento</a:t>
            </a:r>
            <a:endParaRPr lang="es-ES" sz="2400" b="1" dirty="0">
              <a:solidFill>
                <a:schemeClr val="tx2">
                  <a:lumMod val="50000"/>
                </a:schemeClr>
              </a:solidFill>
              <a:latin typeface="+mj-lt"/>
              <a:cs typeface="Arial" pitchFamily="34" charset="0"/>
            </a:endParaRPr>
          </a:p>
        </p:txBody>
      </p:sp>
    </p:spTree>
    <p:extLst>
      <p:ext uri="{BB962C8B-B14F-4D97-AF65-F5344CB8AC3E}">
        <p14:creationId xmlns:p14="http://schemas.microsoft.com/office/powerpoint/2010/main" val="2279159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044" r="27866"/>
          <a:stretch/>
        </p:blipFill>
        <p:spPr>
          <a:xfrm>
            <a:off x="6516216" y="692696"/>
            <a:ext cx="2160240" cy="4492090"/>
          </a:xfrm>
          <a:prstGeom prst="rect">
            <a:avLst/>
          </a:prstGeom>
        </p:spPr>
      </p:pic>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827980" y="548680"/>
            <a:ext cx="5832252" cy="49770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400" dirty="0">
                <a:solidFill>
                  <a:schemeClr val="tx2">
                    <a:lumMod val="50000"/>
                  </a:schemeClr>
                </a:solidFill>
              </a:rPr>
              <a:t>¿Qué puedes hacer para reducir tu factura y por tanto tu vulnerabilidad energética</a:t>
            </a:r>
            <a:r>
              <a:rPr lang="es-ES" sz="4400" dirty="0" smtClean="0">
                <a:solidFill>
                  <a:schemeClr val="tx2">
                    <a:lumMod val="50000"/>
                  </a:schemeClr>
                </a:solidFill>
              </a:rPr>
              <a:t>?</a:t>
            </a:r>
          </a:p>
          <a:p>
            <a:pPr marL="0" indent="0" algn="ctr">
              <a:buNone/>
            </a:pPr>
            <a:endParaRPr lang="es-ES" b="1" dirty="0"/>
          </a:p>
          <a:p>
            <a:pPr lvl="1">
              <a:buFont typeface="Wingdings" panose="05000000000000000000" pitchFamily="2" charset="2"/>
              <a:buChar char="ü"/>
            </a:pPr>
            <a:r>
              <a:rPr lang="es-ES" sz="2000" b="1" dirty="0"/>
              <a:t>Mejorar la gestión </a:t>
            </a:r>
            <a:r>
              <a:rPr lang="es-ES" sz="2000" dirty="0"/>
              <a:t>de contratos, tarifas, servicios contratados</a:t>
            </a:r>
          </a:p>
          <a:p>
            <a:pPr lvl="1">
              <a:buFont typeface="Wingdings" panose="05000000000000000000" pitchFamily="2" charset="2"/>
              <a:buChar char="ü"/>
            </a:pPr>
            <a:r>
              <a:rPr lang="es-ES" sz="2000" b="1" dirty="0"/>
              <a:t>Mejorar hábitos </a:t>
            </a:r>
            <a:r>
              <a:rPr lang="es-ES" sz="2000" dirty="0"/>
              <a:t>de consumo</a:t>
            </a:r>
          </a:p>
          <a:p>
            <a:pPr lvl="1">
              <a:buFont typeface="Wingdings" panose="05000000000000000000" pitchFamily="2" charset="2"/>
              <a:buChar char="ü"/>
            </a:pPr>
            <a:r>
              <a:rPr lang="es-ES" sz="2000" b="1" dirty="0"/>
              <a:t>Aplicar </a:t>
            </a:r>
            <a:r>
              <a:rPr lang="es-ES" sz="2000" dirty="0"/>
              <a:t>medidas de mejora de la </a:t>
            </a:r>
            <a:r>
              <a:rPr lang="es-ES" sz="2000" b="1" dirty="0"/>
              <a:t>eficiencia energética</a:t>
            </a:r>
          </a:p>
          <a:p>
            <a:pPr lvl="1">
              <a:buFont typeface="Wingdings" panose="05000000000000000000" pitchFamily="2" charset="2"/>
              <a:buChar char="ü"/>
            </a:pPr>
            <a:r>
              <a:rPr lang="es-ES" sz="2000" b="1" dirty="0"/>
              <a:t>Otras…</a:t>
            </a:r>
          </a:p>
          <a:p>
            <a:pPr marL="0" indent="0">
              <a:buNone/>
            </a:pPr>
            <a:endParaRPr lang="es-ES" b="1" dirty="0"/>
          </a:p>
          <a:p>
            <a:pPr lvl="1"/>
            <a:endParaRPr lang="es-ES" dirty="0"/>
          </a:p>
        </p:txBody>
      </p:sp>
    </p:spTree>
    <p:extLst>
      <p:ext uri="{BB962C8B-B14F-4D97-AF65-F5344CB8AC3E}">
        <p14:creationId xmlns:p14="http://schemas.microsoft.com/office/powerpoint/2010/main" val="2703169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692696"/>
            <a:ext cx="6749795" cy="636072"/>
          </a:xfrm>
          <a:prstGeom prst="rect">
            <a:avLst/>
          </a:prstGeom>
        </p:spPr>
        <p:txBody>
          <a:bodyPr vert="horz" wrap="square" lIns="0" tIns="45720" rIns="0" bIns="0" rtlCol="0" anchor="ctr">
            <a:spAutoFit/>
          </a:bodyPr>
          <a:lstStyle/>
          <a:p>
            <a:pPr marL="9525" marR="3810" algn="l">
              <a:lnSpc>
                <a:spcPts val="2265"/>
              </a:lnSpc>
              <a:spcBef>
                <a:spcPts val="360"/>
              </a:spcBef>
            </a:pPr>
            <a:r>
              <a:rPr sz="2400" b="1" spc="-86" dirty="0">
                <a:solidFill>
                  <a:schemeClr val="tx2">
                    <a:lumMod val="50000"/>
                  </a:schemeClr>
                </a:solidFill>
                <a:latin typeface="+mn-lt"/>
              </a:rPr>
              <a:t>¿Quién </a:t>
            </a:r>
            <a:r>
              <a:rPr sz="2400" b="1" spc="-124" dirty="0">
                <a:solidFill>
                  <a:schemeClr val="tx2">
                    <a:lumMod val="50000"/>
                  </a:schemeClr>
                </a:solidFill>
                <a:latin typeface="+mn-lt"/>
              </a:rPr>
              <a:t>puede </a:t>
            </a:r>
            <a:r>
              <a:rPr sz="2400" b="1" spc="-131" dirty="0">
                <a:solidFill>
                  <a:schemeClr val="tx2">
                    <a:lumMod val="50000"/>
                  </a:schemeClr>
                </a:solidFill>
                <a:latin typeface="+mn-lt"/>
              </a:rPr>
              <a:t>beneficiarse </a:t>
            </a:r>
            <a:r>
              <a:rPr sz="2400" b="1" spc="-120" dirty="0">
                <a:solidFill>
                  <a:schemeClr val="tx2">
                    <a:lumMod val="50000"/>
                  </a:schemeClr>
                </a:solidFill>
                <a:latin typeface="+mn-lt"/>
              </a:rPr>
              <a:t>del </a:t>
            </a:r>
            <a:r>
              <a:rPr sz="2400" b="1" spc="-79" dirty="0">
                <a:solidFill>
                  <a:schemeClr val="tx2">
                    <a:lumMod val="50000"/>
                  </a:schemeClr>
                </a:solidFill>
                <a:latin typeface="+mn-lt"/>
              </a:rPr>
              <a:t>Bono </a:t>
            </a:r>
            <a:r>
              <a:rPr sz="2400" b="1" spc="-86" dirty="0">
                <a:solidFill>
                  <a:schemeClr val="tx2">
                    <a:lumMod val="50000"/>
                  </a:schemeClr>
                </a:solidFill>
                <a:latin typeface="+mn-lt"/>
              </a:rPr>
              <a:t>Social</a:t>
            </a:r>
            <a:r>
              <a:rPr sz="2400" b="1" spc="-86" dirty="0" smtClean="0">
                <a:solidFill>
                  <a:schemeClr val="tx2">
                    <a:lumMod val="50000"/>
                  </a:schemeClr>
                </a:solidFill>
                <a:latin typeface="+mn-lt"/>
              </a:rPr>
              <a:t>?</a:t>
            </a:r>
            <a:r>
              <a:rPr lang="es-ES" sz="2400" b="1" spc="-86" dirty="0" smtClean="0">
                <a:solidFill>
                  <a:schemeClr val="tx2">
                    <a:lumMod val="50000"/>
                  </a:schemeClr>
                </a:solidFill>
                <a:latin typeface="+mn-lt"/>
              </a:rPr>
              <a:t> Resumen</a:t>
            </a:r>
            <a:r>
              <a:rPr sz="2400" b="1" spc="-86" dirty="0" smtClean="0">
                <a:solidFill>
                  <a:schemeClr val="tx2">
                    <a:lumMod val="50000"/>
                  </a:schemeClr>
                </a:solidFill>
                <a:latin typeface="+mn-lt"/>
              </a:rPr>
              <a:t>  </a:t>
            </a:r>
            <a:r>
              <a:rPr sz="2400" b="1" spc="-109" dirty="0">
                <a:solidFill>
                  <a:schemeClr val="tx2">
                    <a:lumMod val="50000"/>
                  </a:schemeClr>
                </a:solidFill>
                <a:latin typeface="+mn-lt"/>
              </a:rPr>
              <a:t>Según </a:t>
            </a:r>
            <a:r>
              <a:rPr sz="2400" b="1" spc="-127" dirty="0">
                <a:solidFill>
                  <a:schemeClr val="tx2">
                    <a:lumMod val="50000"/>
                  </a:schemeClr>
                </a:solidFill>
                <a:latin typeface="+mn-lt"/>
              </a:rPr>
              <a:t>Renta </a:t>
            </a:r>
            <a:r>
              <a:rPr sz="2400" b="1" spc="-131" dirty="0">
                <a:solidFill>
                  <a:schemeClr val="tx2">
                    <a:lumMod val="50000"/>
                  </a:schemeClr>
                </a:solidFill>
                <a:latin typeface="+mn-lt"/>
              </a:rPr>
              <a:t>y </a:t>
            </a:r>
            <a:r>
              <a:rPr sz="2400" b="1" spc="-135" dirty="0">
                <a:solidFill>
                  <a:schemeClr val="tx2">
                    <a:lumMod val="50000"/>
                  </a:schemeClr>
                </a:solidFill>
                <a:latin typeface="+mn-lt"/>
              </a:rPr>
              <a:t>características </a:t>
            </a:r>
            <a:r>
              <a:rPr sz="2400" b="1" spc="-124" dirty="0">
                <a:solidFill>
                  <a:schemeClr val="tx2">
                    <a:lumMod val="50000"/>
                  </a:schemeClr>
                </a:solidFill>
                <a:latin typeface="+mn-lt"/>
              </a:rPr>
              <a:t>de </a:t>
            </a:r>
            <a:r>
              <a:rPr sz="2400" b="1" spc="-98" dirty="0">
                <a:solidFill>
                  <a:schemeClr val="tx2">
                    <a:lumMod val="50000"/>
                  </a:schemeClr>
                </a:solidFill>
                <a:latin typeface="+mn-lt"/>
              </a:rPr>
              <a:t>la </a:t>
            </a:r>
            <a:r>
              <a:rPr sz="2400" b="1" spc="-105" dirty="0">
                <a:solidFill>
                  <a:schemeClr val="tx2">
                    <a:lumMod val="50000"/>
                  </a:schemeClr>
                </a:solidFill>
                <a:latin typeface="+mn-lt"/>
              </a:rPr>
              <a:t>unidad</a:t>
            </a:r>
            <a:r>
              <a:rPr sz="2400" b="1" spc="-307" dirty="0">
                <a:solidFill>
                  <a:schemeClr val="tx2">
                    <a:lumMod val="50000"/>
                  </a:schemeClr>
                </a:solidFill>
                <a:latin typeface="+mn-lt"/>
              </a:rPr>
              <a:t> </a:t>
            </a:r>
            <a:r>
              <a:rPr sz="2400" b="1" spc="-113" dirty="0">
                <a:solidFill>
                  <a:schemeClr val="tx2">
                    <a:lumMod val="50000"/>
                  </a:schemeClr>
                </a:solidFill>
                <a:latin typeface="+mn-lt"/>
              </a:rPr>
              <a:t>familiar</a:t>
            </a:r>
            <a:endParaRPr sz="2400" b="1" dirty="0">
              <a:solidFill>
                <a:schemeClr val="tx2">
                  <a:lumMod val="50000"/>
                </a:schemeClr>
              </a:solidFill>
              <a:latin typeface="+mn-lt"/>
            </a:endParaRPr>
          </a:p>
        </p:txBody>
      </p:sp>
      <p:sp>
        <p:nvSpPr>
          <p:cNvPr id="3" name="object 3"/>
          <p:cNvSpPr/>
          <p:nvPr/>
        </p:nvSpPr>
        <p:spPr>
          <a:xfrm>
            <a:off x="1030415" y="3697034"/>
            <a:ext cx="3258979" cy="1413034"/>
          </a:xfrm>
          <a:custGeom>
            <a:avLst/>
            <a:gdLst/>
            <a:ahLst/>
            <a:cxnLst/>
            <a:rect l="l" t="t" r="r" b="b"/>
            <a:pathLst>
              <a:path w="4345305" h="1884045">
                <a:moveTo>
                  <a:pt x="0" y="1883664"/>
                </a:moveTo>
                <a:lnTo>
                  <a:pt x="4344924" y="1883664"/>
                </a:lnTo>
                <a:lnTo>
                  <a:pt x="4344924" y="0"/>
                </a:lnTo>
                <a:lnTo>
                  <a:pt x="0" y="0"/>
                </a:lnTo>
                <a:lnTo>
                  <a:pt x="0" y="1883664"/>
                </a:lnTo>
                <a:close/>
              </a:path>
            </a:pathLst>
          </a:custGeom>
          <a:ln w="28955">
            <a:solidFill>
              <a:srgbClr val="001F5F"/>
            </a:solidFill>
          </a:ln>
        </p:spPr>
        <p:txBody>
          <a:bodyPr wrap="square" lIns="0" tIns="0" rIns="0" bIns="0" rtlCol="0"/>
          <a:lstStyle/>
          <a:p>
            <a:endParaRPr sz="1350"/>
          </a:p>
        </p:txBody>
      </p:sp>
      <p:sp>
        <p:nvSpPr>
          <p:cNvPr id="4" name="object 4"/>
          <p:cNvSpPr txBox="1"/>
          <p:nvPr/>
        </p:nvSpPr>
        <p:spPr>
          <a:xfrm>
            <a:off x="1074992" y="3701797"/>
            <a:ext cx="392906" cy="148117"/>
          </a:xfrm>
          <a:prstGeom prst="rect">
            <a:avLst/>
          </a:prstGeom>
        </p:spPr>
        <p:txBody>
          <a:bodyPr vert="horz" wrap="square" lIns="0" tIns="9525" rIns="0" bIns="0" rtlCol="0">
            <a:spAutoFit/>
          </a:bodyPr>
          <a:lstStyle/>
          <a:p>
            <a:pPr marL="9525">
              <a:spcBef>
                <a:spcPts val="75"/>
              </a:spcBef>
            </a:pPr>
            <a:r>
              <a:rPr sz="900" u="sng" spc="-169" dirty="0">
                <a:uFill>
                  <a:solidFill>
                    <a:srgbClr val="000000"/>
                  </a:solidFill>
                </a:uFill>
                <a:latin typeface="Arial"/>
                <a:cs typeface="Arial"/>
              </a:rPr>
              <a:t>F</a:t>
            </a:r>
            <a:r>
              <a:rPr sz="900" u="sng" spc="-26" dirty="0">
                <a:uFill>
                  <a:solidFill>
                    <a:srgbClr val="000000"/>
                  </a:solidFill>
                </a:uFill>
                <a:latin typeface="Arial"/>
                <a:cs typeface="Arial"/>
              </a:rPr>
              <a:t>amilia</a:t>
            </a:r>
            <a:r>
              <a:rPr sz="900" u="sng" spc="-101" dirty="0">
                <a:uFill>
                  <a:solidFill>
                    <a:srgbClr val="000000"/>
                  </a:solidFill>
                </a:uFill>
                <a:latin typeface="Arial"/>
                <a:cs typeface="Arial"/>
              </a:rPr>
              <a:t>s</a:t>
            </a:r>
            <a:endParaRPr sz="900">
              <a:latin typeface="Arial"/>
              <a:cs typeface="Arial"/>
            </a:endParaRPr>
          </a:p>
        </p:txBody>
      </p:sp>
      <p:sp>
        <p:nvSpPr>
          <p:cNvPr id="5" name="object 5"/>
          <p:cNvSpPr txBox="1"/>
          <p:nvPr/>
        </p:nvSpPr>
        <p:spPr>
          <a:xfrm>
            <a:off x="1074992" y="3838955"/>
            <a:ext cx="59531" cy="425116"/>
          </a:xfrm>
          <a:prstGeom prst="rect">
            <a:avLst/>
          </a:prstGeom>
        </p:spPr>
        <p:txBody>
          <a:bodyPr vert="horz" wrap="square" lIns="0" tIns="9525" rIns="0" bIns="0" rtlCol="0">
            <a:spAutoFit/>
          </a:bodyPr>
          <a:lstStyle/>
          <a:p>
            <a:pPr marL="9525">
              <a:spcBef>
                <a:spcPts val="75"/>
              </a:spcBef>
            </a:pPr>
            <a:r>
              <a:rPr sz="900" dirty="0">
                <a:latin typeface="Arial"/>
                <a:cs typeface="Arial"/>
              </a:rPr>
              <a:t>•</a:t>
            </a:r>
            <a:endParaRPr sz="900">
              <a:latin typeface="Arial"/>
              <a:cs typeface="Arial"/>
            </a:endParaRPr>
          </a:p>
          <a:p>
            <a:pPr marL="9525"/>
            <a:r>
              <a:rPr sz="900" dirty="0">
                <a:latin typeface="Arial"/>
                <a:cs typeface="Arial"/>
              </a:rPr>
              <a:t>•</a:t>
            </a:r>
            <a:endParaRPr sz="900">
              <a:latin typeface="Arial"/>
              <a:cs typeface="Arial"/>
            </a:endParaRPr>
          </a:p>
          <a:p>
            <a:pPr marL="9525"/>
            <a:r>
              <a:rPr sz="900" dirty="0">
                <a:latin typeface="Arial"/>
                <a:cs typeface="Arial"/>
              </a:rPr>
              <a:t>•</a:t>
            </a:r>
            <a:endParaRPr sz="900">
              <a:latin typeface="Arial"/>
              <a:cs typeface="Arial"/>
            </a:endParaRPr>
          </a:p>
        </p:txBody>
      </p:sp>
      <p:sp>
        <p:nvSpPr>
          <p:cNvPr id="6" name="object 6"/>
          <p:cNvSpPr txBox="1"/>
          <p:nvPr/>
        </p:nvSpPr>
        <p:spPr>
          <a:xfrm>
            <a:off x="1408747" y="3838955"/>
            <a:ext cx="661988" cy="425116"/>
          </a:xfrm>
          <a:prstGeom prst="rect">
            <a:avLst/>
          </a:prstGeom>
        </p:spPr>
        <p:txBody>
          <a:bodyPr vert="horz" wrap="square" lIns="0" tIns="9525" rIns="0" bIns="0" rtlCol="0">
            <a:spAutoFit/>
          </a:bodyPr>
          <a:lstStyle/>
          <a:p>
            <a:pPr marL="9525" marR="3810">
              <a:spcBef>
                <a:spcPts val="75"/>
              </a:spcBef>
            </a:pPr>
            <a:r>
              <a:rPr sz="900" spc="-75" dirty="0">
                <a:latin typeface="Arial"/>
                <a:cs typeface="Arial"/>
              </a:rPr>
              <a:t>Sin </a:t>
            </a:r>
            <a:r>
              <a:rPr sz="900" spc="-38" dirty="0">
                <a:latin typeface="Arial"/>
                <a:cs typeface="Arial"/>
              </a:rPr>
              <a:t>menores:  </a:t>
            </a:r>
            <a:r>
              <a:rPr sz="900" spc="-53" dirty="0">
                <a:latin typeface="Arial"/>
                <a:cs typeface="Arial"/>
              </a:rPr>
              <a:t>Un </a:t>
            </a:r>
            <a:r>
              <a:rPr sz="900" spc="-23" dirty="0">
                <a:latin typeface="Arial"/>
                <a:cs typeface="Arial"/>
              </a:rPr>
              <a:t>menor:  </a:t>
            </a:r>
            <a:r>
              <a:rPr sz="900" spc="-75" dirty="0">
                <a:latin typeface="Arial"/>
                <a:cs typeface="Arial"/>
              </a:rPr>
              <a:t>Dos</a:t>
            </a:r>
            <a:r>
              <a:rPr sz="900" spc="-105" dirty="0">
                <a:latin typeface="Arial"/>
                <a:cs typeface="Arial"/>
              </a:rPr>
              <a:t> </a:t>
            </a:r>
            <a:r>
              <a:rPr sz="900" spc="-38" dirty="0">
                <a:latin typeface="Arial"/>
                <a:cs typeface="Arial"/>
              </a:rPr>
              <a:t>menores:</a:t>
            </a:r>
            <a:endParaRPr sz="900">
              <a:latin typeface="Arial"/>
              <a:cs typeface="Arial"/>
            </a:endParaRPr>
          </a:p>
        </p:txBody>
      </p:sp>
      <p:sp>
        <p:nvSpPr>
          <p:cNvPr id="7" name="object 7"/>
          <p:cNvSpPr txBox="1"/>
          <p:nvPr/>
        </p:nvSpPr>
        <p:spPr>
          <a:xfrm>
            <a:off x="2446591" y="3838955"/>
            <a:ext cx="989648" cy="425116"/>
          </a:xfrm>
          <a:prstGeom prst="rect">
            <a:avLst/>
          </a:prstGeom>
        </p:spPr>
        <p:txBody>
          <a:bodyPr vert="horz" wrap="square" lIns="0" tIns="9525" rIns="0" bIns="0" rtlCol="0">
            <a:spAutoFit/>
          </a:bodyPr>
          <a:lstStyle/>
          <a:p>
            <a:pPr marL="9525" marR="3810" algn="just">
              <a:spcBef>
                <a:spcPts val="75"/>
              </a:spcBef>
            </a:pPr>
            <a:r>
              <a:rPr sz="900" spc="-60" dirty="0">
                <a:latin typeface="Arial"/>
                <a:cs typeface="Arial"/>
              </a:rPr>
              <a:t>Renta </a:t>
            </a:r>
            <a:r>
              <a:rPr sz="900" spc="-49" dirty="0">
                <a:latin typeface="Arial"/>
                <a:cs typeface="Arial"/>
              </a:rPr>
              <a:t>≤ </a:t>
            </a:r>
            <a:r>
              <a:rPr sz="900" spc="-41" dirty="0">
                <a:latin typeface="Arial"/>
                <a:cs typeface="Arial"/>
              </a:rPr>
              <a:t>5.640 </a:t>
            </a:r>
            <a:r>
              <a:rPr sz="900" spc="-19" dirty="0">
                <a:latin typeface="Arial"/>
                <a:cs typeface="Arial"/>
              </a:rPr>
              <a:t>€/año  </a:t>
            </a:r>
            <a:r>
              <a:rPr sz="900" spc="-60" dirty="0">
                <a:latin typeface="Arial"/>
                <a:cs typeface="Arial"/>
              </a:rPr>
              <a:t>Renta </a:t>
            </a:r>
            <a:r>
              <a:rPr sz="900" spc="-49" dirty="0">
                <a:latin typeface="Arial"/>
                <a:cs typeface="Arial"/>
              </a:rPr>
              <a:t>≤ </a:t>
            </a:r>
            <a:r>
              <a:rPr sz="900" spc="-41" dirty="0">
                <a:latin typeface="Arial"/>
                <a:cs typeface="Arial"/>
              </a:rPr>
              <a:t>7.520 </a:t>
            </a:r>
            <a:r>
              <a:rPr sz="900" spc="-19" dirty="0">
                <a:latin typeface="Arial"/>
                <a:cs typeface="Arial"/>
              </a:rPr>
              <a:t>€/año  </a:t>
            </a:r>
            <a:r>
              <a:rPr sz="900" spc="-60" dirty="0">
                <a:latin typeface="Arial"/>
                <a:cs typeface="Arial"/>
              </a:rPr>
              <a:t>Renta </a:t>
            </a:r>
            <a:r>
              <a:rPr sz="900" spc="-49" dirty="0">
                <a:latin typeface="Arial"/>
                <a:cs typeface="Arial"/>
              </a:rPr>
              <a:t>≤ </a:t>
            </a:r>
            <a:r>
              <a:rPr sz="900" spc="-41" dirty="0">
                <a:latin typeface="Arial"/>
                <a:cs typeface="Arial"/>
              </a:rPr>
              <a:t>9.,399</a:t>
            </a:r>
            <a:r>
              <a:rPr sz="900" spc="-56" dirty="0">
                <a:latin typeface="Arial"/>
                <a:cs typeface="Arial"/>
              </a:rPr>
              <a:t> </a:t>
            </a:r>
            <a:r>
              <a:rPr sz="900" spc="-19" dirty="0">
                <a:latin typeface="Arial"/>
                <a:cs typeface="Arial"/>
              </a:rPr>
              <a:t>€/año</a:t>
            </a:r>
            <a:endParaRPr sz="900">
              <a:latin typeface="Arial"/>
              <a:cs typeface="Arial"/>
            </a:endParaRPr>
          </a:p>
        </p:txBody>
      </p:sp>
      <p:sp>
        <p:nvSpPr>
          <p:cNvPr id="8" name="object 8"/>
          <p:cNvSpPr txBox="1"/>
          <p:nvPr/>
        </p:nvSpPr>
        <p:spPr>
          <a:xfrm>
            <a:off x="1074991" y="4250435"/>
            <a:ext cx="3073718" cy="425116"/>
          </a:xfrm>
          <a:prstGeom prst="rect">
            <a:avLst/>
          </a:prstGeom>
        </p:spPr>
        <p:txBody>
          <a:bodyPr vert="horz" wrap="square" lIns="0" tIns="9525" rIns="0" bIns="0" rtlCol="0">
            <a:spAutoFit/>
          </a:bodyPr>
          <a:lstStyle/>
          <a:p>
            <a:pPr marL="9525" marR="3810">
              <a:spcBef>
                <a:spcPts val="75"/>
              </a:spcBef>
            </a:pPr>
            <a:r>
              <a:rPr sz="900" u="sng" spc="-53" dirty="0">
                <a:uFill>
                  <a:solidFill>
                    <a:srgbClr val="000000"/>
                  </a:solidFill>
                </a:uFill>
                <a:latin typeface="Arial"/>
                <a:cs typeface="Arial"/>
              </a:rPr>
              <a:t>Familias </a:t>
            </a:r>
            <a:r>
              <a:rPr sz="900" u="sng" spc="-49" dirty="0">
                <a:uFill>
                  <a:solidFill>
                    <a:srgbClr val="000000"/>
                  </a:solidFill>
                </a:uFill>
                <a:latin typeface="Arial"/>
                <a:cs typeface="Arial"/>
              </a:rPr>
              <a:t>con </a:t>
            </a:r>
            <a:r>
              <a:rPr sz="900" u="sng" spc="-41" dirty="0">
                <a:uFill>
                  <a:solidFill>
                    <a:srgbClr val="000000"/>
                  </a:solidFill>
                </a:uFill>
                <a:latin typeface="Arial"/>
                <a:cs typeface="Arial"/>
              </a:rPr>
              <a:t>algún </a:t>
            </a:r>
            <a:r>
              <a:rPr sz="900" u="sng" spc="-26" dirty="0">
                <a:uFill>
                  <a:solidFill>
                    <a:srgbClr val="000000"/>
                  </a:solidFill>
                </a:uFill>
                <a:latin typeface="Arial"/>
                <a:cs typeface="Arial"/>
              </a:rPr>
              <a:t>miembro </a:t>
            </a:r>
            <a:r>
              <a:rPr sz="900" u="sng" spc="-49" dirty="0">
                <a:uFill>
                  <a:solidFill>
                    <a:srgbClr val="000000"/>
                  </a:solidFill>
                </a:uFill>
                <a:latin typeface="Arial"/>
                <a:cs typeface="Arial"/>
              </a:rPr>
              <a:t>con discapacidad </a:t>
            </a:r>
            <a:r>
              <a:rPr sz="900" u="sng" spc="-68" dirty="0">
                <a:uFill>
                  <a:solidFill>
                    <a:srgbClr val="000000"/>
                  </a:solidFill>
                </a:uFill>
                <a:latin typeface="Arial"/>
                <a:cs typeface="Arial"/>
              </a:rPr>
              <a:t>≥33%, </a:t>
            </a:r>
            <a:r>
              <a:rPr sz="900" u="sng" spc="-45" dirty="0">
                <a:uFill>
                  <a:solidFill>
                    <a:srgbClr val="000000"/>
                  </a:solidFill>
                </a:uFill>
                <a:latin typeface="Arial"/>
                <a:cs typeface="Arial"/>
              </a:rPr>
              <a:t>con </a:t>
            </a:r>
            <a:r>
              <a:rPr sz="900" spc="-45" dirty="0">
                <a:latin typeface="Arial"/>
                <a:cs typeface="Arial"/>
              </a:rPr>
              <a:t> </a:t>
            </a:r>
            <a:r>
              <a:rPr sz="900" u="sng" spc="-41" dirty="0">
                <a:uFill>
                  <a:solidFill>
                    <a:srgbClr val="000000"/>
                  </a:solidFill>
                </a:uFill>
                <a:latin typeface="Arial"/>
                <a:cs typeface="Arial"/>
              </a:rPr>
              <a:t>dependencia</a:t>
            </a:r>
            <a:r>
              <a:rPr sz="900" u="sng" spc="-60" dirty="0">
                <a:uFill>
                  <a:solidFill>
                    <a:srgbClr val="000000"/>
                  </a:solidFill>
                </a:uFill>
                <a:latin typeface="Arial"/>
                <a:cs typeface="Arial"/>
              </a:rPr>
              <a:t> </a:t>
            </a:r>
            <a:r>
              <a:rPr sz="900" u="sng" spc="-41" dirty="0">
                <a:uFill>
                  <a:solidFill>
                    <a:srgbClr val="000000"/>
                  </a:solidFill>
                </a:uFill>
                <a:latin typeface="Arial"/>
                <a:cs typeface="Arial"/>
              </a:rPr>
              <a:t>de</a:t>
            </a:r>
            <a:r>
              <a:rPr sz="900" u="sng" spc="-53" dirty="0">
                <a:uFill>
                  <a:solidFill>
                    <a:srgbClr val="000000"/>
                  </a:solidFill>
                </a:uFill>
                <a:latin typeface="Arial"/>
                <a:cs typeface="Arial"/>
              </a:rPr>
              <a:t> </a:t>
            </a:r>
            <a:r>
              <a:rPr sz="900" u="sng" spc="-41" dirty="0">
                <a:uFill>
                  <a:solidFill>
                    <a:srgbClr val="000000"/>
                  </a:solidFill>
                </a:uFill>
                <a:latin typeface="Arial"/>
                <a:cs typeface="Arial"/>
              </a:rPr>
              <a:t>grado</a:t>
            </a:r>
            <a:r>
              <a:rPr sz="900" u="sng" spc="-60" dirty="0">
                <a:uFill>
                  <a:solidFill>
                    <a:srgbClr val="000000"/>
                  </a:solidFill>
                </a:uFill>
                <a:latin typeface="Arial"/>
                <a:cs typeface="Arial"/>
              </a:rPr>
              <a:t> </a:t>
            </a:r>
            <a:r>
              <a:rPr sz="900" u="sng" spc="-26" dirty="0">
                <a:uFill>
                  <a:solidFill>
                    <a:srgbClr val="000000"/>
                  </a:solidFill>
                </a:uFill>
                <a:latin typeface="Arial"/>
                <a:cs typeface="Arial"/>
              </a:rPr>
              <a:t>II</a:t>
            </a:r>
            <a:r>
              <a:rPr sz="900" u="sng" spc="-45" dirty="0">
                <a:uFill>
                  <a:solidFill>
                    <a:srgbClr val="000000"/>
                  </a:solidFill>
                </a:uFill>
                <a:latin typeface="Arial"/>
                <a:cs typeface="Arial"/>
              </a:rPr>
              <a:t> </a:t>
            </a:r>
            <a:r>
              <a:rPr sz="900" u="sng" spc="-26" dirty="0">
                <a:uFill>
                  <a:solidFill>
                    <a:srgbClr val="000000"/>
                  </a:solidFill>
                </a:uFill>
                <a:latin typeface="Arial"/>
                <a:cs typeface="Arial"/>
              </a:rPr>
              <a:t>o</a:t>
            </a:r>
            <a:r>
              <a:rPr sz="900" u="sng" spc="-45" dirty="0">
                <a:uFill>
                  <a:solidFill>
                    <a:srgbClr val="000000"/>
                  </a:solidFill>
                </a:uFill>
                <a:latin typeface="Arial"/>
                <a:cs typeface="Arial"/>
              </a:rPr>
              <a:t> </a:t>
            </a:r>
            <a:r>
              <a:rPr sz="900" u="sng" spc="-26" dirty="0">
                <a:uFill>
                  <a:solidFill>
                    <a:srgbClr val="000000"/>
                  </a:solidFill>
                </a:uFill>
                <a:latin typeface="Arial"/>
                <a:cs typeface="Arial"/>
              </a:rPr>
              <a:t>III,</a:t>
            </a:r>
            <a:r>
              <a:rPr sz="900" u="sng" spc="-49" dirty="0">
                <a:uFill>
                  <a:solidFill>
                    <a:srgbClr val="000000"/>
                  </a:solidFill>
                </a:uFill>
                <a:latin typeface="Arial"/>
                <a:cs typeface="Arial"/>
              </a:rPr>
              <a:t> </a:t>
            </a:r>
            <a:r>
              <a:rPr sz="900" u="sng" spc="-30" dirty="0">
                <a:uFill>
                  <a:solidFill>
                    <a:srgbClr val="000000"/>
                  </a:solidFill>
                </a:uFill>
                <a:latin typeface="Arial"/>
                <a:cs typeface="Arial"/>
              </a:rPr>
              <a:t>víctima</a:t>
            </a:r>
            <a:r>
              <a:rPr sz="900" u="sng" spc="-41" dirty="0">
                <a:uFill>
                  <a:solidFill>
                    <a:srgbClr val="000000"/>
                  </a:solidFill>
                </a:uFill>
                <a:latin typeface="Arial"/>
                <a:cs typeface="Arial"/>
              </a:rPr>
              <a:t> </a:t>
            </a:r>
            <a:r>
              <a:rPr sz="900" u="sng" spc="-19" dirty="0">
                <a:uFill>
                  <a:solidFill>
                    <a:srgbClr val="000000"/>
                  </a:solidFill>
                </a:uFill>
                <a:latin typeface="Arial"/>
                <a:cs typeface="Arial"/>
              </a:rPr>
              <a:t>terrorismo,</a:t>
            </a:r>
            <a:r>
              <a:rPr sz="900" u="sng" spc="-53" dirty="0">
                <a:uFill>
                  <a:solidFill>
                    <a:srgbClr val="000000"/>
                  </a:solidFill>
                </a:uFill>
                <a:latin typeface="Arial"/>
                <a:cs typeface="Arial"/>
              </a:rPr>
              <a:t> </a:t>
            </a:r>
            <a:r>
              <a:rPr sz="900" u="sng" spc="-30" dirty="0">
                <a:uFill>
                  <a:solidFill>
                    <a:srgbClr val="000000"/>
                  </a:solidFill>
                </a:uFill>
                <a:latin typeface="Arial"/>
                <a:cs typeface="Arial"/>
              </a:rPr>
              <a:t>víctima</a:t>
            </a:r>
            <a:r>
              <a:rPr sz="900" u="sng" spc="-53" dirty="0">
                <a:uFill>
                  <a:solidFill>
                    <a:srgbClr val="000000"/>
                  </a:solidFill>
                </a:uFill>
                <a:latin typeface="Arial"/>
                <a:cs typeface="Arial"/>
              </a:rPr>
              <a:t> </a:t>
            </a:r>
            <a:r>
              <a:rPr sz="900" u="sng" spc="-34" dirty="0">
                <a:uFill>
                  <a:solidFill>
                    <a:srgbClr val="000000"/>
                  </a:solidFill>
                </a:uFill>
                <a:latin typeface="Arial"/>
                <a:cs typeface="Arial"/>
              </a:rPr>
              <a:t>violencia </a:t>
            </a:r>
            <a:r>
              <a:rPr sz="900" spc="-34" dirty="0">
                <a:latin typeface="Arial"/>
                <a:cs typeface="Arial"/>
              </a:rPr>
              <a:t> </a:t>
            </a:r>
            <a:r>
              <a:rPr sz="900" u="sng" spc="-41" dirty="0">
                <a:uFill>
                  <a:solidFill>
                    <a:srgbClr val="000000"/>
                  </a:solidFill>
                </a:uFill>
                <a:latin typeface="Arial"/>
                <a:cs typeface="Arial"/>
              </a:rPr>
              <a:t>de género </a:t>
            </a:r>
            <a:r>
              <a:rPr sz="900" u="sng" spc="-45" dirty="0">
                <a:uFill>
                  <a:solidFill>
                    <a:srgbClr val="000000"/>
                  </a:solidFill>
                </a:uFill>
                <a:latin typeface="Arial"/>
                <a:cs typeface="Arial"/>
              </a:rPr>
              <a:t>y </a:t>
            </a:r>
            <a:r>
              <a:rPr sz="900" u="sng" spc="-30" dirty="0">
                <a:uFill>
                  <a:solidFill>
                    <a:srgbClr val="000000"/>
                  </a:solidFill>
                </a:uFill>
                <a:latin typeface="Arial"/>
                <a:cs typeface="Arial"/>
              </a:rPr>
              <a:t>familias </a:t>
            </a:r>
            <a:r>
              <a:rPr sz="900" u="sng" spc="-34" dirty="0">
                <a:uFill>
                  <a:solidFill>
                    <a:srgbClr val="000000"/>
                  </a:solidFill>
                </a:uFill>
                <a:latin typeface="Arial"/>
                <a:cs typeface="Arial"/>
              </a:rPr>
              <a:t>monoparentales </a:t>
            </a:r>
            <a:r>
              <a:rPr sz="900" u="sng" spc="-45" dirty="0">
                <a:uFill>
                  <a:solidFill>
                    <a:srgbClr val="000000"/>
                  </a:solidFill>
                </a:uFill>
                <a:latin typeface="Arial"/>
                <a:cs typeface="Arial"/>
              </a:rPr>
              <a:t>(con </a:t>
            </a:r>
            <a:r>
              <a:rPr sz="900" u="sng" spc="-30" dirty="0">
                <a:uFill>
                  <a:solidFill>
                    <a:srgbClr val="000000"/>
                  </a:solidFill>
                </a:uFill>
                <a:latin typeface="Arial"/>
                <a:cs typeface="Arial"/>
              </a:rPr>
              <a:t>un </a:t>
            </a:r>
            <a:r>
              <a:rPr sz="900" u="sng" spc="-26" dirty="0">
                <a:uFill>
                  <a:solidFill>
                    <a:srgbClr val="000000"/>
                  </a:solidFill>
                </a:uFill>
                <a:latin typeface="Arial"/>
                <a:cs typeface="Arial"/>
              </a:rPr>
              <a:t>menor</a:t>
            </a:r>
            <a:r>
              <a:rPr sz="900" u="sng" spc="-180" dirty="0">
                <a:uFill>
                  <a:solidFill>
                    <a:srgbClr val="000000"/>
                  </a:solidFill>
                </a:uFill>
                <a:latin typeface="Arial"/>
                <a:cs typeface="Arial"/>
              </a:rPr>
              <a:t> </a:t>
            </a:r>
            <a:r>
              <a:rPr sz="900" u="sng" spc="-26" dirty="0">
                <a:uFill>
                  <a:solidFill>
                    <a:srgbClr val="000000"/>
                  </a:solidFill>
                </a:uFill>
                <a:latin typeface="Arial"/>
                <a:cs typeface="Arial"/>
              </a:rPr>
              <a:t>mínimo)</a:t>
            </a:r>
            <a:endParaRPr sz="900">
              <a:latin typeface="Arial"/>
              <a:cs typeface="Arial"/>
            </a:endParaRPr>
          </a:p>
        </p:txBody>
      </p:sp>
      <p:sp>
        <p:nvSpPr>
          <p:cNvPr id="9" name="object 9"/>
          <p:cNvSpPr txBox="1"/>
          <p:nvPr/>
        </p:nvSpPr>
        <p:spPr>
          <a:xfrm>
            <a:off x="1074992" y="4662106"/>
            <a:ext cx="59531" cy="425116"/>
          </a:xfrm>
          <a:prstGeom prst="rect">
            <a:avLst/>
          </a:prstGeom>
        </p:spPr>
        <p:txBody>
          <a:bodyPr vert="horz" wrap="square" lIns="0" tIns="9525" rIns="0" bIns="0" rtlCol="0">
            <a:spAutoFit/>
          </a:bodyPr>
          <a:lstStyle/>
          <a:p>
            <a:pPr marL="9525">
              <a:spcBef>
                <a:spcPts val="75"/>
              </a:spcBef>
            </a:pPr>
            <a:r>
              <a:rPr sz="900" dirty="0">
                <a:latin typeface="Arial"/>
                <a:cs typeface="Arial"/>
              </a:rPr>
              <a:t>•</a:t>
            </a:r>
            <a:endParaRPr sz="900">
              <a:latin typeface="Arial"/>
              <a:cs typeface="Arial"/>
            </a:endParaRPr>
          </a:p>
          <a:p>
            <a:pPr marL="9525"/>
            <a:r>
              <a:rPr sz="900" dirty="0">
                <a:latin typeface="Arial"/>
                <a:cs typeface="Arial"/>
              </a:rPr>
              <a:t>•</a:t>
            </a:r>
            <a:endParaRPr sz="900">
              <a:latin typeface="Arial"/>
              <a:cs typeface="Arial"/>
            </a:endParaRPr>
          </a:p>
          <a:p>
            <a:pPr marL="9525"/>
            <a:r>
              <a:rPr sz="900" dirty="0">
                <a:latin typeface="Arial"/>
                <a:cs typeface="Arial"/>
              </a:rPr>
              <a:t>•</a:t>
            </a:r>
            <a:endParaRPr sz="900">
              <a:latin typeface="Arial"/>
              <a:cs typeface="Arial"/>
            </a:endParaRPr>
          </a:p>
        </p:txBody>
      </p:sp>
      <p:sp>
        <p:nvSpPr>
          <p:cNvPr id="10" name="object 10"/>
          <p:cNvSpPr txBox="1"/>
          <p:nvPr/>
        </p:nvSpPr>
        <p:spPr>
          <a:xfrm>
            <a:off x="1408747" y="4662106"/>
            <a:ext cx="661988" cy="425116"/>
          </a:xfrm>
          <a:prstGeom prst="rect">
            <a:avLst/>
          </a:prstGeom>
        </p:spPr>
        <p:txBody>
          <a:bodyPr vert="horz" wrap="square" lIns="0" tIns="9525" rIns="0" bIns="0" rtlCol="0">
            <a:spAutoFit/>
          </a:bodyPr>
          <a:lstStyle/>
          <a:p>
            <a:pPr marL="9525" marR="3810">
              <a:spcBef>
                <a:spcPts val="75"/>
              </a:spcBef>
            </a:pPr>
            <a:r>
              <a:rPr sz="900" spc="-75" dirty="0">
                <a:latin typeface="Arial"/>
                <a:cs typeface="Arial"/>
              </a:rPr>
              <a:t>Sin </a:t>
            </a:r>
            <a:r>
              <a:rPr sz="900" spc="-38" dirty="0">
                <a:latin typeface="Arial"/>
                <a:cs typeface="Arial"/>
              </a:rPr>
              <a:t>menores:  </a:t>
            </a:r>
            <a:r>
              <a:rPr sz="900" spc="-53" dirty="0">
                <a:latin typeface="Arial"/>
                <a:cs typeface="Arial"/>
              </a:rPr>
              <a:t>Un </a:t>
            </a:r>
            <a:r>
              <a:rPr sz="900" spc="-23" dirty="0">
                <a:latin typeface="Arial"/>
                <a:cs typeface="Arial"/>
              </a:rPr>
              <a:t>menor:  </a:t>
            </a:r>
            <a:r>
              <a:rPr sz="900" spc="-75" dirty="0">
                <a:latin typeface="Arial"/>
                <a:cs typeface="Arial"/>
              </a:rPr>
              <a:t>Dos</a:t>
            </a:r>
            <a:r>
              <a:rPr sz="900" spc="-105" dirty="0">
                <a:latin typeface="Arial"/>
                <a:cs typeface="Arial"/>
              </a:rPr>
              <a:t> </a:t>
            </a:r>
            <a:r>
              <a:rPr sz="900" spc="-38" dirty="0">
                <a:latin typeface="Arial"/>
                <a:cs typeface="Arial"/>
              </a:rPr>
              <a:t>menores:</a:t>
            </a:r>
            <a:endParaRPr sz="900">
              <a:latin typeface="Arial"/>
              <a:cs typeface="Arial"/>
            </a:endParaRPr>
          </a:p>
        </p:txBody>
      </p:sp>
      <p:sp>
        <p:nvSpPr>
          <p:cNvPr id="11" name="object 11"/>
          <p:cNvSpPr txBox="1"/>
          <p:nvPr/>
        </p:nvSpPr>
        <p:spPr>
          <a:xfrm>
            <a:off x="2446591" y="4662106"/>
            <a:ext cx="1019175" cy="425116"/>
          </a:xfrm>
          <a:prstGeom prst="rect">
            <a:avLst/>
          </a:prstGeom>
        </p:spPr>
        <p:txBody>
          <a:bodyPr vert="horz" wrap="square" lIns="0" tIns="9525" rIns="0" bIns="0" rtlCol="0">
            <a:spAutoFit/>
          </a:bodyPr>
          <a:lstStyle/>
          <a:p>
            <a:pPr marL="9525" marR="3810" algn="just">
              <a:spcBef>
                <a:spcPts val="75"/>
              </a:spcBef>
            </a:pPr>
            <a:r>
              <a:rPr sz="900" spc="-60" dirty="0">
                <a:latin typeface="Arial"/>
                <a:cs typeface="Arial"/>
              </a:rPr>
              <a:t>Renta </a:t>
            </a:r>
            <a:r>
              <a:rPr sz="900" spc="-49" dirty="0">
                <a:latin typeface="Arial"/>
                <a:cs typeface="Arial"/>
              </a:rPr>
              <a:t>≤ </a:t>
            </a:r>
            <a:r>
              <a:rPr sz="900" spc="-41" dirty="0">
                <a:latin typeface="Arial"/>
                <a:cs typeface="Arial"/>
              </a:rPr>
              <a:t>7.,520 </a:t>
            </a:r>
            <a:r>
              <a:rPr sz="900" spc="-19" dirty="0">
                <a:latin typeface="Arial"/>
                <a:cs typeface="Arial"/>
              </a:rPr>
              <a:t>€/año  </a:t>
            </a:r>
            <a:r>
              <a:rPr sz="900" spc="-60" dirty="0">
                <a:latin typeface="Arial"/>
                <a:cs typeface="Arial"/>
              </a:rPr>
              <a:t>Renta </a:t>
            </a:r>
            <a:r>
              <a:rPr sz="900" spc="-49" dirty="0">
                <a:latin typeface="Arial"/>
                <a:cs typeface="Arial"/>
              </a:rPr>
              <a:t>≤ </a:t>
            </a:r>
            <a:r>
              <a:rPr sz="900" spc="-41" dirty="0">
                <a:latin typeface="Arial"/>
                <a:cs typeface="Arial"/>
              </a:rPr>
              <a:t>9.399 </a:t>
            </a:r>
            <a:r>
              <a:rPr sz="900" spc="-19" dirty="0">
                <a:latin typeface="Arial"/>
                <a:cs typeface="Arial"/>
              </a:rPr>
              <a:t>€/año  </a:t>
            </a:r>
            <a:r>
              <a:rPr sz="900" spc="-60" dirty="0">
                <a:latin typeface="Arial"/>
                <a:cs typeface="Arial"/>
              </a:rPr>
              <a:t>Renta </a:t>
            </a:r>
            <a:r>
              <a:rPr sz="900" spc="-49" dirty="0">
                <a:latin typeface="Arial"/>
                <a:cs typeface="Arial"/>
              </a:rPr>
              <a:t>≤ </a:t>
            </a:r>
            <a:r>
              <a:rPr sz="900" spc="-45" dirty="0">
                <a:latin typeface="Arial"/>
                <a:cs typeface="Arial"/>
              </a:rPr>
              <a:t>11.279</a:t>
            </a:r>
            <a:r>
              <a:rPr sz="900" spc="-56" dirty="0">
                <a:latin typeface="Arial"/>
                <a:cs typeface="Arial"/>
              </a:rPr>
              <a:t> </a:t>
            </a:r>
            <a:r>
              <a:rPr sz="900" spc="-19" dirty="0">
                <a:latin typeface="Arial"/>
                <a:cs typeface="Arial"/>
              </a:rPr>
              <a:t>€/año</a:t>
            </a:r>
            <a:endParaRPr sz="900">
              <a:latin typeface="Arial"/>
              <a:cs typeface="Arial"/>
            </a:endParaRPr>
          </a:p>
        </p:txBody>
      </p:sp>
      <p:sp>
        <p:nvSpPr>
          <p:cNvPr id="12" name="object 12"/>
          <p:cNvSpPr txBox="1"/>
          <p:nvPr/>
        </p:nvSpPr>
        <p:spPr>
          <a:xfrm>
            <a:off x="1039558" y="5186363"/>
            <a:ext cx="7924800" cy="477054"/>
          </a:xfrm>
          <a:prstGeom prst="rect">
            <a:avLst/>
          </a:prstGeom>
          <a:ln w="28955">
            <a:solidFill>
              <a:srgbClr val="001F5F"/>
            </a:solidFill>
          </a:ln>
        </p:spPr>
        <p:txBody>
          <a:bodyPr vert="horz" wrap="square" lIns="0" tIns="60960" rIns="0" bIns="0" rtlCol="0">
            <a:spAutoFit/>
          </a:bodyPr>
          <a:lstStyle/>
          <a:p>
            <a:pPr marL="268129" marR="171926" indent="-214789">
              <a:spcBef>
                <a:spcPts val="480"/>
              </a:spcBef>
              <a:buChar char="•"/>
              <a:tabLst>
                <a:tab pos="268129" algn="l"/>
                <a:tab pos="268605" algn="l"/>
              </a:tabLst>
            </a:pPr>
            <a:r>
              <a:rPr sz="900" spc="-83" dirty="0">
                <a:solidFill>
                  <a:srgbClr val="212121"/>
                </a:solidFill>
                <a:latin typeface="Arial"/>
                <a:cs typeface="Arial"/>
              </a:rPr>
              <a:t>Son</a:t>
            </a:r>
            <a:r>
              <a:rPr sz="900" spc="-41" dirty="0">
                <a:solidFill>
                  <a:srgbClr val="212121"/>
                </a:solidFill>
                <a:latin typeface="Arial"/>
                <a:cs typeface="Arial"/>
              </a:rPr>
              <a:t> </a:t>
            </a:r>
            <a:r>
              <a:rPr sz="900" b="1" spc="-49" dirty="0">
                <a:solidFill>
                  <a:srgbClr val="212121"/>
                </a:solidFill>
                <a:latin typeface="Trebuchet MS"/>
                <a:cs typeface="Trebuchet MS"/>
              </a:rPr>
              <a:t>consumidores</a:t>
            </a:r>
            <a:r>
              <a:rPr sz="900" b="1" spc="-60" dirty="0">
                <a:solidFill>
                  <a:srgbClr val="212121"/>
                </a:solidFill>
                <a:latin typeface="Trebuchet MS"/>
                <a:cs typeface="Trebuchet MS"/>
              </a:rPr>
              <a:t> </a:t>
            </a:r>
            <a:r>
              <a:rPr sz="900" b="1" spc="-53" dirty="0">
                <a:solidFill>
                  <a:srgbClr val="212121"/>
                </a:solidFill>
                <a:latin typeface="Trebuchet MS"/>
                <a:cs typeface="Trebuchet MS"/>
              </a:rPr>
              <a:t>vulnerables</a:t>
            </a:r>
            <a:r>
              <a:rPr sz="900" b="1" spc="-71" dirty="0">
                <a:solidFill>
                  <a:srgbClr val="212121"/>
                </a:solidFill>
                <a:latin typeface="Trebuchet MS"/>
                <a:cs typeface="Trebuchet MS"/>
              </a:rPr>
              <a:t> </a:t>
            </a:r>
            <a:r>
              <a:rPr sz="900" b="1" spc="-53" dirty="0">
                <a:solidFill>
                  <a:srgbClr val="212121"/>
                </a:solidFill>
                <a:latin typeface="Trebuchet MS"/>
                <a:cs typeface="Trebuchet MS"/>
              </a:rPr>
              <a:t>severos</a:t>
            </a:r>
            <a:r>
              <a:rPr sz="900" b="1" spc="-75" dirty="0">
                <a:solidFill>
                  <a:srgbClr val="212121"/>
                </a:solidFill>
                <a:latin typeface="Trebuchet MS"/>
                <a:cs typeface="Trebuchet MS"/>
              </a:rPr>
              <a:t> </a:t>
            </a:r>
            <a:r>
              <a:rPr sz="900" b="1" spc="-53" dirty="0">
                <a:solidFill>
                  <a:srgbClr val="212121"/>
                </a:solidFill>
                <a:latin typeface="Trebuchet MS"/>
                <a:cs typeface="Trebuchet MS"/>
              </a:rPr>
              <a:t>que</a:t>
            </a:r>
            <a:r>
              <a:rPr sz="900" b="1" spc="-68" dirty="0">
                <a:solidFill>
                  <a:srgbClr val="212121"/>
                </a:solidFill>
                <a:latin typeface="Trebuchet MS"/>
                <a:cs typeface="Trebuchet MS"/>
              </a:rPr>
              <a:t> </a:t>
            </a:r>
            <a:r>
              <a:rPr sz="900" b="1" spc="-53" dirty="0">
                <a:solidFill>
                  <a:srgbClr val="212121"/>
                </a:solidFill>
                <a:latin typeface="Trebuchet MS"/>
                <a:cs typeface="Trebuchet MS"/>
              </a:rPr>
              <a:t>están</a:t>
            </a:r>
            <a:r>
              <a:rPr sz="900" b="1" spc="-64" dirty="0">
                <a:solidFill>
                  <a:srgbClr val="212121"/>
                </a:solidFill>
                <a:latin typeface="Trebuchet MS"/>
                <a:cs typeface="Trebuchet MS"/>
              </a:rPr>
              <a:t> </a:t>
            </a:r>
            <a:r>
              <a:rPr sz="900" b="1" spc="-45" dirty="0">
                <a:solidFill>
                  <a:srgbClr val="212121"/>
                </a:solidFill>
                <a:latin typeface="Trebuchet MS"/>
                <a:cs typeface="Trebuchet MS"/>
              </a:rPr>
              <a:t>siendo</a:t>
            </a:r>
            <a:r>
              <a:rPr sz="900" b="1" spc="-60" dirty="0">
                <a:solidFill>
                  <a:srgbClr val="212121"/>
                </a:solidFill>
                <a:latin typeface="Trebuchet MS"/>
                <a:cs typeface="Trebuchet MS"/>
              </a:rPr>
              <a:t> </a:t>
            </a:r>
            <a:r>
              <a:rPr sz="900" b="1" spc="-45" dirty="0">
                <a:solidFill>
                  <a:srgbClr val="212121"/>
                </a:solidFill>
                <a:latin typeface="Trebuchet MS"/>
                <a:cs typeface="Trebuchet MS"/>
              </a:rPr>
              <a:t>atendidos</a:t>
            </a:r>
            <a:r>
              <a:rPr sz="900" b="1" spc="-64" dirty="0">
                <a:solidFill>
                  <a:srgbClr val="212121"/>
                </a:solidFill>
                <a:latin typeface="Trebuchet MS"/>
                <a:cs typeface="Trebuchet MS"/>
              </a:rPr>
              <a:t> </a:t>
            </a:r>
            <a:r>
              <a:rPr sz="900" b="1" spc="-45" dirty="0">
                <a:solidFill>
                  <a:srgbClr val="212121"/>
                </a:solidFill>
                <a:latin typeface="Trebuchet MS"/>
                <a:cs typeface="Trebuchet MS"/>
              </a:rPr>
              <a:t>por</a:t>
            </a:r>
            <a:r>
              <a:rPr sz="900" b="1" spc="-53" dirty="0">
                <a:solidFill>
                  <a:srgbClr val="212121"/>
                </a:solidFill>
                <a:latin typeface="Trebuchet MS"/>
                <a:cs typeface="Trebuchet MS"/>
              </a:rPr>
              <a:t> </a:t>
            </a:r>
            <a:r>
              <a:rPr sz="900" b="1" spc="-34" dirty="0">
                <a:solidFill>
                  <a:srgbClr val="212121"/>
                </a:solidFill>
                <a:latin typeface="Trebuchet MS"/>
                <a:cs typeface="Trebuchet MS"/>
              </a:rPr>
              <a:t>los</a:t>
            </a:r>
            <a:r>
              <a:rPr sz="900" b="1" spc="-68" dirty="0">
                <a:solidFill>
                  <a:srgbClr val="212121"/>
                </a:solidFill>
                <a:latin typeface="Trebuchet MS"/>
                <a:cs typeface="Trebuchet MS"/>
              </a:rPr>
              <a:t> </a:t>
            </a:r>
            <a:r>
              <a:rPr sz="900" b="1" spc="-49" dirty="0">
                <a:solidFill>
                  <a:srgbClr val="212121"/>
                </a:solidFill>
                <a:latin typeface="Trebuchet MS"/>
                <a:cs typeface="Trebuchet MS"/>
              </a:rPr>
              <a:t>servicios</a:t>
            </a:r>
            <a:r>
              <a:rPr sz="900" b="1" spc="-64" dirty="0">
                <a:solidFill>
                  <a:srgbClr val="212121"/>
                </a:solidFill>
                <a:latin typeface="Trebuchet MS"/>
                <a:cs typeface="Trebuchet MS"/>
              </a:rPr>
              <a:t> </a:t>
            </a:r>
            <a:r>
              <a:rPr sz="900" b="1" spc="-49" dirty="0">
                <a:solidFill>
                  <a:srgbClr val="212121"/>
                </a:solidFill>
                <a:latin typeface="Trebuchet MS"/>
                <a:cs typeface="Trebuchet MS"/>
              </a:rPr>
              <a:t>sociales</a:t>
            </a:r>
            <a:r>
              <a:rPr sz="900" b="1" spc="-79" dirty="0">
                <a:solidFill>
                  <a:srgbClr val="212121"/>
                </a:solidFill>
                <a:latin typeface="Trebuchet MS"/>
                <a:cs typeface="Trebuchet MS"/>
              </a:rPr>
              <a:t> </a:t>
            </a:r>
            <a:r>
              <a:rPr sz="900" b="1" spc="-53" dirty="0">
                <a:solidFill>
                  <a:srgbClr val="212121"/>
                </a:solidFill>
                <a:latin typeface="Trebuchet MS"/>
                <a:cs typeface="Trebuchet MS"/>
              </a:rPr>
              <a:t>de</a:t>
            </a:r>
            <a:r>
              <a:rPr sz="900" b="1" spc="-64" dirty="0">
                <a:solidFill>
                  <a:srgbClr val="212121"/>
                </a:solidFill>
                <a:latin typeface="Trebuchet MS"/>
                <a:cs typeface="Trebuchet MS"/>
              </a:rPr>
              <a:t> </a:t>
            </a:r>
            <a:r>
              <a:rPr sz="900" b="1" spc="-34" dirty="0">
                <a:solidFill>
                  <a:srgbClr val="212121"/>
                </a:solidFill>
                <a:latin typeface="Trebuchet MS"/>
                <a:cs typeface="Trebuchet MS"/>
              </a:rPr>
              <a:t>los</a:t>
            </a:r>
            <a:r>
              <a:rPr sz="900" b="1" spc="-60" dirty="0">
                <a:solidFill>
                  <a:srgbClr val="212121"/>
                </a:solidFill>
                <a:latin typeface="Trebuchet MS"/>
                <a:cs typeface="Trebuchet MS"/>
              </a:rPr>
              <a:t> </a:t>
            </a:r>
            <a:r>
              <a:rPr sz="900" b="1" spc="-49" dirty="0">
                <a:solidFill>
                  <a:srgbClr val="212121"/>
                </a:solidFill>
                <a:latin typeface="Trebuchet MS"/>
                <a:cs typeface="Trebuchet MS"/>
              </a:rPr>
              <a:t>ayuntamientos</a:t>
            </a:r>
            <a:r>
              <a:rPr sz="900" b="1" spc="-56" dirty="0">
                <a:solidFill>
                  <a:srgbClr val="212121"/>
                </a:solidFill>
                <a:latin typeface="Trebuchet MS"/>
                <a:cs typeface="Trebuchet MS"/>
              </a:rPr>
              <a:t> </a:t>
            </a:r>
            <a:r>
              <a:rPr sz="900" b="1" spc="-26" dirty="0">
                <a:solidFill>
                  <a:srgbClr val="212121"/>
                </a:solidFill>
                <a:latin typeface="Trebuchet MS"/>
                <a:cs typeface="Trebuchet MS"/>
              </a:rPr>
              <a:t>o</a:t>
            </a:r>
            <a:r>
              <a:rPr sz="900" b="1" spc="-56" dirty="0">
                <a:solidFill>
                  <a:srgbClr val="212121"/>
                </a:solidFill>
                <a:latin typeface="Trebuchet MS"/>
                <a:cs typeface="Trebuchet MS"/>
              </a:rPr>
              <a:t> </a:t>
            </a:r>
            <a:r>
              <a:rPr sz="900" b="1" spc="-49" dirty="0">
                <a:solidFill>
                  <a:srgbClr val="212121"/>
                </a:solidFill>
                <a:latin typeface="Trebuchet MS"/>
                <a:cs typeface="Trebuchet MS"/>
              </a:rPr>
              <a:t>comunidades</a:t>
            </a:r>
            <a:r>
              <a:rPr sz="900" b="1" spc="-71" dirty="0">
                <a:solidFill>
                  <a:srgbClr val="212121"/>
                </a:solidFill>
                <a:latin typeface="Trebuchet MS"/>
                <a:cs typeface="Trebuchet MS"/>
              </a:rPr>
              <a:t> </a:t>
            </a:r>
            <a:r>
              <a:rPr sz="900" b="1" spc="-41" dirty="0">
                <a:solidFill>
                  <a:srgbClr val="212121"/>
                </a:solidFill>
                <a:latin typeface="Trebuchet MS"/>
                <a:cs typeface="Trebuchet MS"/>
              </a:rPr>
              <a:t>autónomas</a:t>
            </a:r>
            <a:r>
              <a:rPr sz="900" b="1" spc="-60" dirty="0">
                <a:solidFill>
                  <a:srgbClr val="212121"/>
                </a:solidFill>
                <a:latin typeface="Trebuchet MS"/>
                <a:cs typeface="Trebuchet MS"/>
              </a:rPr>
              <a:t> </a:t>
            </a:r>
            <a:r>
              <a:rPr sz="900" b="1" spc="-53" dirty="0">
                <a:solidFill>
                  <a:srgbClr val="212121"/>
                </a:solidFill>
                <a:latin typeface="Trebuchet MS"/>
                <a:cs typeface="Trebuchet MS"/>
              </a:rPr>
              <a:t>que</a:t>
            </a:r>
            <a:r>
              <a:rPr sz="900" b="1" spc="-11" dirty="0">
                <a:solidFill>
                  <a:srgbClr val="212121"/>
                </a:solidFill>
                <a:latin typeface="Trebuchet MS"/>
                <a:cs typeface="Trebuchet MS"/>
              </a:rPr>
              <a:t> </a:t>
            </a:r>
            <a:r>
              <a:rPr sz="900" b="1" spc="-53" dirty="0">
                <a:solidFill>
                  <a:srgbClr val="212121"/>
                </a:solidFill>
                <a:latin typeface="Trebuchet MS"/>
                <a:cs typeface="Trebuchet MS"/>
              </a:rPr>
              <a:t>financian </a:t>
            </a:r>
            <a:r>
              <a:rPr sz="900" b="1" spc="-45" dirty="0">
                <a:solidFill>
                  <a:srgbClr val="212121"/>
                </a:solidFill>
                <a:latin typeface="Trebuchet MS"/>
                <a:cs typeface="Trebuchet MS"/>
              </a:rPr>
              <a:t>al  menos</a:t>
            </a:r>
            <a:r>
              <a:rPr sz="900" b="1" spc="-64" dirty="0">
                <a:solidFill>
                  <a:srgbClr val="212121"/>
                </a:solidFill>
                <a:latin typeface="Trebuchet MS"/>
                <a:cs typeface="Trebuchet MS"/>
              </a:rPr>
              <a:t> </a:t>
            </a:r>
            <a:r>
              <a:rPr sz="900" b="1" spc="-56" dirty="0">
                <a:solidFill>
                  <a:srgbClr val="212121"/>
                </a:solidFill>
                <a:latin typeface="Trebuchet MS"/>
                <a:cs typeface="Trebuchet MS"/>
              </a:rPr>
              <a:t>el</a:t>
            </a:r>
            <a:r>
              <a:rPr sz="900" b="1" spc="-64" dirty="0">
                <a:solidFill>
                  <a:srgbClr val="212121"/>
                </a:solidFill>
                <a:latin typeface="Trebuchet MS"/>
                <a:cs typeface="Trebuchet MS"/>
              </a:rPr>
              <a:t> </a:t>
            </a:r>
            <a:r>
              <a:rPr sz="900" b="1" spc="-34" dirty="0">
                <a:solidFill>
                  <a:srgbClr val="212121"/>
                </a:solidFill>
                <a:latin typeface="Trebuchet MS"/>
                <a:cs typeface="Trebuchet MS"/>
              </a:rPr>
              <a:t>50%</a:t>
            </a:r>
            <a:r>
              <a:rPr sz="900" b="1" spc="-68" dirty="0">
                <a:solidFill>
                  <a:srgbClr val="212121"/>
                </a:solidFill>
                <a:latin typeface="Trebuchet MS"/>
                <a:cs typeface="Trebuchet MS"/>
              </a:rPr>
              <a:t> </a:t>
            </a:r>
            <a:r>
              <a:rPr sz="900" b="1" spc="-53" dirty="0">
                <a:solidFill>
                  <a:srgbClr val="212121"/>
                </a:solidFill>
                <a:latin typeface="Trebuchet MS"/>
                <a:cs typeface="Trebuchet MS"/>
              </a:rPr>
              <a:t>del</a:t>
            </a:r>
            <a:r>
              <a:rPr sz="900" b="1" spc="-64" dirty="0">
                <a:solidFill>
                  <a:srgbClr val="212121"/>
                </a:solidFill>
                <a:latin typeface="Trebuchet MS"/>
                <a:cs typeface="Trebuchet MS"/>
              </a:rPr>
              <a:t> </a:t>
            </a:r>
            <a:r>
              <a:rPr sz="900" b="1" spc="-49" dirty="0">
                <a:solidFill>
                  <a:srgbClr val="212121"/>
                </a:solidFill>
                <a:latin typeface="Trebuchet MS"/>
                <a:cs typeface="Trebuchet MS"/>
              </a:rPr>
              <a:t>importe</a:t>
            </a:r>
            <a:r>
              <a:rPr sz="900" b="1" spc="-79" dirty="0">
                <a:solidFill>
                  <a:srgbClr val="212121"/>
                </a:solidFill>
                <a:latin typeface="Trebuchet MS"/>
                <a:cs typeface="Trebuchet MS"/>
              </a:rPr>
              <a:t> </a:t>
            </a:r>
            <a:r>
              <a:rPr sz="900" b="1" spc="-53" dirty="0">
                <a:solidFill>
                  <a:srgbClr val="212121"/>
                </a:solidFill>
                <a:latin typeface="Trebuchet MS"/>
                <a:cs typeface="Trebuchet MS"/>
              </a:rPr>
              <a:t>de</a:t>
            </a:r>
            <a:r>
              <a:rPr sz="900" b="1" spc="-71" dirty="0">
                <a:solidFill>
                  <a:srgbClr val="212121"/>
                </a:solidFill>
                <a:latin typeface="Trebuchet MS"/>
                <a:cs typeface="Trebuchet MS"/>
              </a:rPr>
              <a:t> </a:t>
            </a:r>
            <a:r>
              <a:rPr sz="900" b="1" spc="-41" dirty="0">
                <a:solidFill>
                  <a:srgbClr val="212121"/>
                </a:solidFill>
                <a:latin typeface="Trebuchet MS"/>
                <a:cs typeface="Trebuchet MS"/>
              </a:rPr>
              <a:t>su</a:t>
            </a:r>
            <a:r>
              <a:rPr sz="900" b="1" spc="-49" dirty="0">
                <a:solidFill>
                  <a:srgbClr val="212121"/>
                </a:solidFill>
                <a:latin typeface="Trebuchet MS"/>
                <a:cs typeface="Trebuchet MS"/>
              </a:rPr>
              <a:t> </a:t>
            </a:r>
            <a:r>
              <a:rPr sz="900" b="1" spc="-64" dirty="0">
                <a:solidFill>
                  <a:srgbClr val="212121"/>
                </a:solidFill>
                <a:latin typeface="Trebuchet MS"/>
                <a:cs typeface="Trebuchet MS"/>
              </a:rPr>
              <a:t>factura,</a:t>
            </a:r>
            <a:r>
              <a:rPr sz="900" b="1" spc="-79" dirty="0">
                <a:solidFill>
                  <a:srgbClr val="212121"/>
                </a:solidFill>
                <a:latin typeface="Trebuchet MS"/>
                <a:cs typeface="Trebuchet MS"/>
              </a:rPr>
              <a:t> </a:t>
            </a:r>
            <a:r>
              <a:rPr sz="900" spc="-49" dirty="0">
                <a:solidFill>
                  <a:srgbClr val="212121"/>
                </a:solidFill>
                <a:latin typeface="Arial"/>
                <a:cs typeface="Arial"/>
              </a:rPr>
              <a:t>con</a:t>
            </a:r>
            <a:r>
              <a:rPr sz="900" spc="-38" dirty="0">
                <a:solidFill>
                  <a:srgbClr val="212121"/>
                </a:solidFill>
                <a:latin typeface="Arial"/>
                <a:cs typeface="Arial"/>
              </a:rPr>
              <a:t> </a:t>
            </a:r>
            <a:r>
              <a:rPr sz="900" spc="-30" dirty="0">
                <a:solidFill>
                  <a:srgbClr val="212121"/>
                </a:solidFill>
                <a:latin typeface="Arial"/>
                <a:cs typeface="Arial"/>
              </a:rPr>
              <a:t>un</a:t>
            </a:r>
            <a:r>
              <a:rPr sz="900" spc="-60" dirty="0">
                <a:solidFill>
                  <a:srgbClr val="212121"/>
                </a:solidFill>
                <a:latin typeface="Arial"/>
                <a:cs typeface="Arial"/>
              </a:rPr>
              <a:t> </a:t>
            </a:r>
            <a:r>
              <a:rPr sz="900" spc="-11" dirty="0">
                <a:solidFill>
                  <a:srgbClr val="212121"/>
                </a:solidFill>
                <a:latin typeface="Arial"/>
                <a:cs typeface="Arial"/>
              </a:rPr>
              <a:t>límite</a:t>
            </a:r>
            <a:r>
              <a:rPr sz="900" spc="-53" dirty="0">
                <a:solidFill>
                  <a:srgbClr val="212121"/>
                </a:solidFill>
                <a:latin typeface="Arial"/>
                <a:cs typeface="Arial"/>
              </a:rPr>
              <a:t> </a:t>
            </a:r>
            <a:r>
              <a:rPr sz="900" spc="-41" dirty="0">
                <a:solidFill>
                  <a:srgbClr val="212121"/>
                </a:solidFill>
                <a:latin typeface="Arial"/>
                <a:cs typeface="Arial"/>
              </a:rPr>
              <a:t>de</a:t>
            </a:r>
            <a:r>
              <a:rPr sz="900" spc="-49" dirty="0">
                <a:solidFill>
                  <a:srgbClr val="212121"/>
                </a:solidFill>
                <a:latin typeface="Arial"/>
                <a:cs typeface="Arial"/>
              </a:rPr>
              <a:t> </a:t>
            </a:r>
            <a:r>
              <a:rPr sz="900" spc="-45" dirty="0">
                <a:solidFill>
                  <a:srgbClr val="212121"/>
                </a:solidFill>
                <a:latin typeface="Arial"/>
                <a:cs typeface="Arial"/>
              </a:rPr>
              <a:t>energía.</a:t>
            </a:r>
            <a:endParaRPr sz="900">
              <a:latin typeface="Arial"/>
              <a:cs typeface="Arial"/>
            </a:endParaRPr>
          </a:p>
          <a:p>
            <a:pPr marL="268129" indent="-214789">
              <a:buChar char="•"/>
              <a:tabLst>
                <a:tab pos="268129" algn="l"/>
                <a:tab pos="268605" algn="l"/>
              </a:tabLst>
            </a:pPr>
            <a:r>
              <a:rPr sz="900" spc="-83" dirty="0">
                <a:solidFill>
                  <a:srgbClr val="212121"/>
                </a:solidFill>
                <a:latin typeface="Arial"/>
                <a:cs typeface="Arial"/>
              </a:rPr>
              <a:t>A </a:t>
            </a:r>
            <a:r>
              <a:rPr sz="900" spc="-53" dirty="0">
                <a:solidFill>
                  <a:srgbClr val="212121"/>
                </a:solidFill>
                <a:latin typeface="Arial"/>
                <a:cs typeface="Arial"/>
              </a:rPr>
              <a:t>estos </a:t>
            </a:r>
            <a:r>
              <a:rPr sz="900" spc="-41" dirty="0">
                <a:solidFill>
                  <a:srgbClr val="212121"/>
                </a:solidFill>
                <a:latin typeface="Arial"/>
                <a:cs typeface="Arial"/>
              </a:rPr>
              <a:t>consumidores </a:t>
            </a:r>
            <a:r>
              <a:rPr sz="900" b="1" spc="-38" dirty="0">
                <a:solidFill>
                  <a:srgbClr val="212121"/>
                </a:solidFill>
                <a:latin typeface="Trebuchet MS"/>
                <a:cs typeface="Trebuchet MS"/>
              </a:rPr>
              <a:t>no </a:t>
            </a:r>
            <a:r>
              <a:rPr sz="900" b="1" spc="-49" dirty="0">
                <a:solidFill>
                  <a:srgbClr val="212121"/>
                </a:solidFill>
                <a:latin typeface="Trebuchet MS"/>
                <a:cs typeface="Trebuchet MS"/>
              </a:rPr>
              <a:t>se les </a:t>
            </a:r>
            <a:r>
              <a:rPr sz="900" b="1" spc="-45" dirty="0">
                <a:solidFill>
                  <a:srgbClr val="212121"/>
                </a:solidFill>
                <a:latin typeface="Trebuchet MS"/>
                <a:cs typeface="Trebuchet MS"/>
              </a:rPr>
              <a:t>podrá </a:t>
            </a:r>
            <a:r>
              <a:rPr sz="900" b="1" spc="-56" dirty="0">
                <a:solidFill>
                  <a:srgbClr val="212121"/>
                </a:solidFill>
                <a:latin typeface="Trebuchet MS"/>
                <a:cs typeface="Trebuchet MS"/>
              </a:rPr>
              <a:t>cortar el </a:t>
            </a:r>
            <a:r>
              <a:rPr sz="900" b="1" spc="-45" dirty="0">
                <a:solidFill>
                  <a:srgbClr val="212121"/>
                </a:solidFill>
                <a:latin typeface="Trebuchet MS"/>
                <a:cs typeface="Trebuchet MS"/>
              </a:rPr>
              <a:t>suministro </a:t>
            </a:r>
            <a:r>
              <a:rPr sz="900" b="1" spc="-56" dirty="0">
                <a:solidFill>
                  <a:srgbClr val="212121"/>
                </a:solidFill>
                <a:latin typeface="Trebuchet MS"/>
                <a:cs typeface="Trebuchet MS"/>
              </a:rPr>
              <a:t>eléctrico</a:t>
            </a:r>
            <a:r>
              <a:rPr sz="900" spc="-56" dirty="0">
                <a:solidFill>
                  <a:srgbClr val="212121"/>
                </a:solidFill>
                <a:latin typeface="Arial"/>
                <a:cs typeface="Arial"/>
              </a:rPr>
              <a:t>, </a:t>
            </a:r>
            <a:r>
              <a:rPr sz="900" spc="-30" dirty="0">
                <a:solidFill>
                  <a:srgbClr val="212121"/>
                </a:solidFill>
                <a:latin typeface="Arial"/>
                <a:cs typeface="Arial"/>
              </a:rPr>
              <a:t>mientras </a:t>
            </a:r>
            <a:r>
              <a:rPr sz="900" spc="-41" dirty="0">
                <a:solidFill>
                  <a:srgbClr val="212121"/>
                </a:solidFill>
                <a:latin typeface="Arial"/>
                <a:cs typeface="Arial"/>
              </a:rPr>
              <a:t>los </a:t>
            </a:r>
            <a:r>
              <a:rPr sz="900" spc="-49" dirty="0">
                <a:solidFill>
                  <a:srgbClr val="212121"/>
                </a:solidFill>
                <a:latin typeface="Arial"/>
                <a:cs typeface="Arial"/>
              </a:rPr>
              <a:t>organismos </a:t>
            </a:r>
            <a:r>
              <a:rPr sz="900" spc="-53" dirty="0">
                <a:solidFill>
                  <a:srgbClr val="212121"/>
                </a:solidFill>
                <a:latin typeface="Arial"/>
                <a:cs typeface="Arial"/>
              </a:rPr>
              <a:t>designados </a:t>
            </a:r>
            <a:r>
              <a:rPr sz="900" spc="-79" dirty="0">
                <a:solidFill>
                  <a:srgbClr val="212121"/>
                </a:solidFill>
                <a:latin typeface="Arial"/>
                <a:cs typeface="Arial"/>
              </a:rPr>
              <a:t>se </a:t>
            </a:r>
            <a:r>
              <a:rPr sz="900" spc="-60" dirty="0">
                <a:solidFill>
                  <a:srgbClr val="212121"/>
                </a:solidFill>
                <a:latin typeface="Arial"/>
                <a:cs typeface="Arial"/>
              </a:rPr>
              <a:t>hagan </a:t>
            </a:r>
            <a:r>
              <a:rPr sz="900" spc="-53" dirty="0">
                <a:solidFill>
                  <a:srgbClr val="212121"/>
                </a:solidFill>
                <a:latin typeface="Arial"/>
                <a:cs typeface="Arial"/>
              </a:rPr>
              <a:t>cargo </a:t>
            </a:r>
            <a:r>
              <a:rPr sz="900" spc="-26" dirty="0">
                <a:solidFill>
                  <a:srgbClr val="212121"/>
                </a:solidFill>
                <a:latin typeface="Arial"/>
                <a:cs typeface="Arial"/>
              </a:rPr>
              <a:t>del </a:t>
            </a:r>
            <a:r>
              <a:rPr sz="900" spc="-49" dirty="0">
                <a:solidFill>
                  <a:srgbClr val="212121"/>
                </a:solidFill>
                <a:latin typeface="Arial"/>
                <a:cs typeface="Arial"/>
              </a:rPr>
              <a:t>coste </a:t>
            </a:r>
            <a:r>
              <a:rPr sz="900" spc="-41" dirty="0">
                <a:solidFill>
                  <a:srgbClr val="212121"/>
                </a:solidFill>
                <a:latin typeface="Arial"/>
                <a:cs typeface="Arial"/>
              </a:rPr>
              <a:t>de </a:t>
            </a:r>
            <a:r>
              <a:rPr sz="900" spc="-68" dirty="0">
                <a:solidFill>
                  <a:srgbClr val="212121"/>
                </a:solidFill>
                <a:latin typeface="Arial"/>
                <a:cs typeface="Arial"/>
              </a:rPr>
              <a:t>su</a:t>
            </a:r>
            <a:r>
              <a:rPr sz="900" spc="-158" dirty="0">
                <a:solidFill>
                  <a:srgbClr val="212121"/>
                </a:solidFill>
                <a:latin typeface="Arial"/>
                <a:cs typeface="Arial"/>
              </a:rPr>
              <a:t> </a:t>
            </a:r>
            <a:r>
              <a:rPr sz="900" spc="-26" dirty="0">
                <a:solidFill>
                  <a:srgbClr val="212121"/>
                </a:solidFill>
                <a:latin typeface="Arial"/>
                <a:cs typeface="Arial"/>
              </a:rPr>
              <a:t>factura.</a:t>
            </a:r>
            <a:endParaRPr sz="900">
              <a:latin typeface="Arial"/>
              <a:cs typeface="Arial"/>
            </a:endParaRPr>
          </a:p>
        </p:txBody>
      </p:sp>
      <p:sp>
        <p:nvSpPr>
          <p:cNvPr id="13" name="object 13"/>
          <p:cNvSpPr txBox="1"/>
          <p:nvPr/>
        </p:nvSpPr>
        <p:spPr>
          <a:xfrm>
            <a:off x="1082897" y="2241041"/>
            <a:ext cx="867728" cy="563616"/>
          </a:xfrm>
          <a:prstGeom prst="rect">
            <a:avLst/>
          </a:prstGeom>
        </p:spPr>
        <p:txBody>
          <a:bodyPr vert="horz" wrap="square" lIns="0" tIns="9525" rIns="0" bIns="0" rtlCol="0">
            <a:spAutoFit/>
          </a:bodyPr>
          <a:lstStyle/>
          <a:p>
            <a:pPr>
              <a:spcBef>
                <a:spcPts val="75"/>
              </a:spcBef>
            </a:pPr>
            <a:r>
              <a:rPr sz="900" u="sng" spc="-53" dirty="0">
                <a:uFill>
                  <a:solidFill>
                    <a:srgbClr val="000000"/>
                  </a:solidFill>
                </a:uFill>
                <a:latin typeface="Arial"/>
                <a:cs typeface="Arial"/>
              </a:rPr>
              <a:t>Familias</a:t>
            </a:r>
            <a:endParaRPr sz="900">
              <a:latin typeface="Arial"/>
              <a:cs typeface="Arial"/>
            </a:endParaRPr>
          </a:p>
          <a:p>
            <a:pPr marL="214789" indent="-214789">
              <a:buChar char="•"/>
              <a:tabLst>
                <a:tab pos="214789" algn="l"/>
                <a:tab pos="215265" algn="l"/>
              </a:tabLst>
            </a:pPr>
            <a:r>
              <a:rPr sz="900" spc="-75" dirty="0">
                <a:latin typeface="Arial"/>
                <a:cs typeface="Arial"/>
              </a:rPr>
              <a:t>Sin</a:t>
            </a:r>
            <a:r>
              <a:rPr sz="900" spc="-71" dirty="0">
                <a:latin typeface="Arial"/>
                <a:cs typeface="Arial"/>
              </a:rPr>
              <a:t> </a:t>
            </a:r>
            <a:r>
              <a:rPr sz="900" spc="-38" dirty="0">
                <a:latin typeface="Arial"/>
                <a:cs typeface="Arial"/>
              </a:rPr>
              <a:t>menores:</a:t>
            </a:r>
            <a:endParaRPr sz="900">
              <a:latin typeface="Arial"/>
              <a:cs typeface="Arial"/>
            </a:endParaRPr>
          </a:p>
          <a:p>
            <a:pPr marL="214789" indent="-214789">
              <a:buChar char="•"/>
              <a:tabLst>
                <a:tab pos="214789" algn="l"/>
                <a:tab pos="215265" algn="l"/>
              </a:tabLst>
            </a:pPr>
            <a:r>
              <a:rPr sz="900" spc="-53" dirty="0">
                <a:latin typeface="Arial"/>
                <a:cs typeface="Arial"/>
              </a:rPr>
              <a:t>Un</a:t>
            </a:r>
            <a:r>
              <a:rPr sz="900" spc="-56" dirty="0">
                <a:latin typeface="Arial"/>
                <a:cs typeface="Arial"/>
              </a:rPr>
              <a:t> </a:t>
            </a:r>
            <a:r>
              <a:rPr sz="900" spc="-23" dirty="0">
                <a:latin typeface="Arial"/>
                <a:cs typeface="Arial"/>
              </a:rPr>
              <a:t>menor:</a:t>
            </a:r>
            <a:endParaRPr sz="900">
              <a:latin typeface="Arial"/>
              <a:cs typeface="Arial"/>
            </a:endParaRPr>
          </a:p>
          <a:p>
            <a:pPr marL="214789" indent="-214789">
              <a:buChar char="•"/>
              <a:tabLst>
                <a:tab pos="214789" algn="l"/>
                <a:tab pos="215265" algn="l"/>
              </a:tabLst>
            </a:pPr>
            <a:r>
              <a:rPr sz="900" spc="-75" dirty="0">
                <a:latin typeface="Arial"/>
                <a:cs typeface="Arial"/>
              </a:rPr>
              <a:t>Dos</a:t>
            </a:r>
            <a:r>
              <a:rPr sz="900" spc="-90" dirty="0">
                <a:latin typeface="Arial"/>
                <a:cs typeface="Arial"/>
              </a:rPr>
              <a:t> </a:t>
            </a:r>
            <a:r>
              <a:rPr sz="900" spc="-38" dirty="0">
                <a:latin typeface="Arial"/>
                <a:cs typeface="Arial"/>
              </a:rPr>
              <a:t>menores:</a:t>
            </a:r>
            <a:endParaRPr sz="900">
              <a:latin typeface="Arial"/>
              <a:cs typeface="Arial"/>
            </a:endParaRPr>
          </a:p>
        </p:txBody>
      </p:sp>
      <p:sp>
        <p:nvSpPr>
          <p:cNvPr id="14" name="object 14"/>
          <p:cNvSpPr txBox="1"/>
          <p:nvPr/>
        </p:nvSpPr>
        <p:spPr>
          <a:xfrm>
            <a:off x="2454687" y="2378201"/>
            <a:ext cx="1009650" cy="425116"/>
          </a:xfrm>
          <a:prstGeom prst="rect">
            <a:avLst/>
          </a:prstGeom>
        </p:spPr>
        <p:txBody>
          <a:bodyPr vert="horz" wrap="square" lIns="0" tIns="9525" rIns="0" bIns="0" rtlCol="0">
            <a:spAutoFit/>
          </a:bodyPr>
          <a:lstStyle/>
          <a:p>
            <a:pPr marR="3810" algn="just">
              <a:spcBef>
                <a:spcPts val="75"/>
              </a:spcBef>
            </a:pPr>
            <a:r>
              <a:rPr sz="900" spc="-60" dirty="0">
                <a:latin typeface="Arial"/>
                <a:cs typeface="Arial"/>
              </a:rPr>
              <a:t>Renta </a:t>
            </a:r>
            <a:r>
              <a:rPr sz="900" spc="-49" dirty="0">
                <a:latin typeface="Arial"/>
                <a:cs typeface="Arial"/>
              </a:rPr>
              <a:t>≤ </a:t>
            </a:r>
            <a:r>
              <a:rPr sz="900" spc="-45" dirty="0">
                <a:latin typeface="Arial"/>
                <a:cs typeface="Arial"/>
              </a:rPr>
              <a:t>11.279 </a:t>
            </a:r>
            <a:r>
              <a:rPr sz="900" spc="-19" dirty="0">
                <a:latin typeface="Arial"/>
                <a:cs typeface="Arial"/>
              </a:rPr>
              <a:t>€/año  </a:t>
            </a:r>
            <a:r>
              <a:rPr sz="900" spc="-60" dirty="0">
                <a:latin typeface="Arial"/>
                <a:cs typeface="Arial"/>
              </a:rPr>
              <a:t>Renta </a:t>
            </a:r>
            <a:r>
              <a:rPr sz="900" spc="-49" dirty="0">
                <a:latin typeface="Arial"/>
                <a:cs typeface="Arial"/>
              </a:rPr>
              <a:t>≤ </a:t>
            </a:r>
            <a:r>
              <a:rPr sz="900" spc="-45" dirty="0">
                <a:latin typeface="Arial"/>
                <a:cs typeface="Arial"/>
              </a:rPr>
              <a:t>15.039 </a:t>
            </a:r>
            <a:r>
              <a:rPr sz="900" spc="-19" dirty="0">
                <a:latin typeface="Arial"/>
                <a:cs typeface="Arial"/>
              </a:rPr>
              <a:t>€/año  </a:t>
            </a:r>
            <a:r>
              <a:rPr sz="900" spc="-60" dirty="0">
                <a:latin typeface="Arial"/>
                <a:cs typeface="Arial"/>
              </a:rPr>
              <a:t>Renta </a:t>
            </a:r>
            <a:r>
              <a:rPr sz="900" spc="-49" dirty="0">
                <a:latin typeface="Arial"/>
                <a:cs typeface="Arial"/>
              </a:rPr>
              <a:t>≤ </a:t>
            </a:r>
            <a:r>
              <a:rPr sz="900" spc="-45" dirty="0">
                <a:latin typeface="Arial"/>
                <a:cs typeface="Arial"/>
              </a:rPr>
              <a:t>18.799</a:t>
            </a:r>
            <a:r>
              <a:rPr sz="900" spc="-56" dirty="0">
                <a:latin typeface="Arial"/>
                <a:cs typeface="Arial"/>
              </a:rPr>
              <a:t> </a:t>
            </a:r>
            <a:r>
              <a:rPr sz="900" spc="-19" dirty="0">
                <a:latin typeface="Arial"/>
                <a:cs typeface="Arial"/>
              </a:rPr>
              <a:t>€/año</a:t>
            </a:r>
            <a:endParaRPr sz="900">
              <a:latin typeface="Arial"/>
              <a:cs typeface="Arial"/>
            </a:endParaRPr>
          </a:p>
        </p:txBody>
      </p:sp>
      <p:sp>
        <p:nvSpPr>
          <p:cNvPr id="15" name="object 15"/>
          <p:cNvSpPr txBox="1"/>
          <p:nvPr/>
        </p:nvSpPr>
        <p:spPr>
          <a:xfrm>
            <a:off x="1082897" y="2789682"/>
            <a:ext cx="3064193" cy="840615"/>
          </a:xfrm>
          <a:prstGeom prst="rect">
            <a:avLst/>
          </a:prstGeom>
        </p:spPr>
        <p:txBody>
          <a:bodyPr vert="horz" wrap="square" lIns="0" tIns="9525" rIns="0" bIns="0" rtlCol="0">
            <a:spAutoFit/>
          </a:bodyPr>
          <a:lstStyle/>
          <a:p>
            <a:pPr marR="3810">
              <a:spcBef>
                <a:spcPts val="75"/>
              </a:spcBef>
            </a:pPr>
            <a:r>
              <a:rPr sz="900" u="sng" spc="-53" dirty="0">
                <a:uFill>
                  <a:solidFill>
                    <a:srgbClr val="000000"/>
                  </a:solidFill>
                </a:uFill>
                <a:latin typeface="Arial"/>
                <a:cs typeface="Arial"/>
              </a:rPr>
              <a:t>Familias </a:t>
            </a:r>
            <a:r>
              <a:rPr sz="900" u="sng" spc="-49" dirty="0">
                <a:uFill>
                  <a:solidFill>
                    <a:srgbClr val="000000"/>
                  </a:solidFill>
                </a:uFill>
                <a:latin typeface="Arial"/>
                <a:cs typeface="Arial"/>
              </a:rPr>
              <a:t>con </a:t>
            </a:r>
            <a:r>
              <a:rPr sz="900" u="sng" spc="-41" dirty="0">
                <a:uFill>
                  <a:solidFill>
                    <a:srgbClr val="000000"/>
                  </a:solidFill>
                </a:uFill>
                <a:latin typeface="Arial"/>
                <a:cs typeface="Arial"/>
              </a:rPr>
              <a:t>algún </a:t>
            </a:r>
            <a:r>
              <a:rPr sz="900" u="sng" spc="-26" dirty="0">
                <a:uFill>
                  <a:solidFill>
                    <a:srgbClr val="000000"/>
                  </a:solidFill>
                </a:uFill>
                <a:latin typeface="Arial"/>
                <a:cs typeface="Arial"/>
              </a:rPr>
              <a:t>miembro </a:t>
            </a:r>
            <a:r>
              <a:rPr sz="900" u="sng" spc="-49" dirty="0">
                <a:uFill>
                  <a:solidFill>
                    <a:srgbClr val="000000"/>
                  </a:solidFill>
                </a:uFill>
                <a:latin typeface="Arial"/>
                <a:cs typeface="Arial"/>
              </a:rPr>
              <a:t>con discapacidad </a:t>
            </a:r>
            <a:r>
              <a:rPr sz="900" u="sng" spc="-68" dirty="0">
                <a:uFill>
                  <a:solidFill>
                    <a:srgbClr val="000000"/>
                  </a:solidFill>
                </a:uFill>
                <a:latin typeface="Arial"/>
                <a:cs typeface="Arial"/>
              </a:rPr>
              <a:t>≥33%, </a:t>
            </a:r>
            <a:r>
              <a:rPr sz="900" u="sng" spc="-45" dirty="0">
                <a:uFill>
                  <a:solidFill>
                    <a:srgbClr val="000000"/>
                  </a:solidFill>
                </a:uFill>
                <a:latin typeface="Arial"/>
                <a:cs typeface="Arial"/>
              </a:rPr>
              <a:t>con </a:t>
            </a:r>
            <a:r>
              <a:rPr sz="900" spc="-45" dirty="0">
                <a:latin typeface="Arial"/>
                <a:cs typeface="Arial"/>
              </a:rPr>
              <a:t> </a:t>
            </a:r>
            <a:r>
              <a:rPr sz="900" u="sng" spc="-41" dirty="0">
                <a:uFill>
                  <a:solidFill>
                    <a:srgbClr val="000000"/>
                  </a:solidFill>
                </a:uFill>
                <a:latin typeface="Arial"/>
                <a:cs typeface="Arial"/>
              </a:rPr>
              <a:t>dependencia</a:t>
            </a:r>
            <a:r>
              <a:rPr sz="900" u="sng" spc="-60" dirty="0">
                <a:uFill>
                  <a:solidFill>
                    <a:srgbClr val="000000"/>
                  </a:solidFill>
                </a:uFill>
                <a:latin typeface="Arial"/>
                <a:cs typeface="Arial"/>
              </a:rPr>
              <a:t> </a:t>
            </a:r>
            <a:r>
              <a:rPr sz="900" u="sng" spc="-41" dirty="0">
                <a:uFill>
                  <a:solidFill>
                    <a:srgbClr val="000000"/>
                  </a:solidFill>
                </a:uFill>
                <a:latin typeface="Arial"/>
                <a:cs typeface="Arial"/>
              </a:rPr>
              <a:t>de</a:t>
            </a:r>
            <a:r>
              <a:rPr sz="900" u="sng" spc="-53" dirty="0">
                <a:uFill>
                  <a:solidFill>
                    <a:srgbClr val="000000"/>
                  </a:solidFill>
                </a:uFill>
                <a:latin typeface="Arial"/>
                <a:cs typeface="Arial"/>
              </a:rPr>
              <a:t> </a:t>
            </a:r>
            <a:r>
              <a:rPr sz="900" u="sng" spc="-41" dirty="0">
                <a:uFill>
                  <a:solidFill>
                    <a:srgbClr val="000000"/>
                  </a:solidFill>
                </a:uFill>
                <a:latin typeface="Arial"/>
                <a:cs typeface="Arial"/>
              </a:rPr>
              <a:t>grado</a:t>
            </a:r>
            <a:r>
              <a:rPr sz="900" u="sng" spc="-60" dirty="0">
                <a:uFill>
                  <a:solidFill>
                    <a:srgbClr val="000000"/>
                  </a:solidFill>
                </a:uFill>
                <a:latin typeface="Arial"/>
                <a:cs typeface="Arial"/>
              </a:rPr>
              <a:t> </a:t>
            </a:r>
            <a:r>
              <a:rPr sz="900" u="sng" spc="-26" dirty="0">
                <a:uFill>
                  <a:solidFill>
                    <a:srgbClr val="000000"/>
                  </a:solidFill>
                </a:uFill>
                <a:latin typeface="Arial"/>
                <a:cs typeface="Arial"/>
              </a:rPr>
              <a:t>II</a:t>
            </a:r>
            <a:r>
              <a:rPr sz="900" u="sng" spc="-45" dirty="0">
                <a:uFill>
                  <a:solidFill>
                    <a:srgbClr val="000000"/>
                  </a:solidFill>
                </a:uFill>
                <a:latin typeface="Arial"/>
                <a:cs typeface="Arial"/>
              </a:rPr>
              <a:t> </a:t>
            </a:r>
            <a:r>
              <a:rPr sz="900" u="sng" spc="-26" dirty="0">
                <a:uFill>
                  <a:solidFill>
                    <a:srgbClr val="000000"/>
                  </a:solidFill>
                </a:uFill>
                <a:latin typeface="Arial"/>
                <a:cs typeface="Arial"/>
              </a:rPr>
              <a:t>o</a:t>
            </a:r>
            <a:r>
              <a:rPr sz="900" u="sng" spc="-45" dirty="0">
                <a:uFill>
                  <a:solidFill>
                    <a:srgbClr val="000000"/>
                  </a:solidFill>
                </a:uFill>
                <a:latin typeface="Arial"/>
                <a:cs typeface="Arial"/>
              </a:rPr>
              <a:t> </a:t>
            </a:r>
            <a:r>
              <a:rPr sz="900" u="sng" spc="-26" dirty="0">
                <a:uFill>
                  <a:solidFill>
                    <a:srgbClr val="000000"/>
                  </a:solidFill>
                </a:uFill>
                <a:latin typeface="Arial"/>
                <a:cs typeface="Arial"/>
              </a:rPr>
              <a:t>III,</a:t>
            </a:r>
            <a:r>
              <a:rPr sz="900" u="sng" spc="-49" dirty="0">
                <a:uFill>
                  <a:solidFill>
                    <a:srgbClr val="000000"/>
                  </a:solidFill>
                </a:uFill>
                <a:latin typeface="Arial"/>
                <a:cs typeface="Arial"/>
              </a:rPr>
              <a:t> </a:t>
            </a:r>
            <a:r>
              <a:rPr sz="900" u="sng" spc="-30" dirty="0">
                <a:uFill>
                  <a:solidFill>
                    <a:srgbClr val="000000"/>
                  </a:solidFill>
                </a:uFill>
                <a:latin typeface="Arial"/>
                <a:cs typeface="Arial"/>
              </a:rPr>
              <a:t>víctima</a:t>
            </a:r>
            <a:r>
              <a:rPr sz="900" u="sng" spc="-41" dirty="0">
                <a:uFill>
                  <a:solidFill>
                    <a:srgbClr val="000000"/>
                  </a:solidFill>
                </a:uFill>
                <a:latin typeface="Arial"/>
                <a:cs typeface="Arial"/>
              </a:rPr>
              <a:t> </a:t>
            </a:r>
            <a:r>
              <a:rPr sz="900" u="sng" spc="-19" dirty="0">
                <a:uFill>
                  <a:solidFill>
                    <a:srgbClr val="000000"/>
                  </a:solidFill>
                </a:uFill>
                <a:latin typeface="Arial"/>
                <a:cs typeface="Arial"/>
              </a:rPr>
              <a:t>terrorismo,</a:t>
            </a:r>
            <a:r>
              <a:rPr sz="900" u="sng" spc="-53" dirty="0">
                <a:uFill>
                  <a:solidFill>
                    <a:srgbClr val="000000"/>
                  </a:solidFill>
                </a:uFill>
                <a:latin typeface="Arial"/>
                <a:cs typeface="Arial"/>
              </a:rPr>
              <a:t> </a:t>
            </a:r>
            <a:r>
              <a:rPr sz="900" u="sng" spc="-30" dirty="0">
                <a:uFill>
                  <a:solidFill>
                    <a:srgbClr val="000000"/>
                  </a:solidFill>
                </a:uFill>
                <a:latin typeface="Arial"/>
                <a:cs typeface="Arial"/>
              </a:rPr>
              <a:t>víctima</a:t>
            </a:r>
            <a:r>
              <a:rPr sz="900" u="sng" spc="-53" dirty="0">
                <a:uFill>
                  <a:solidFill>
                    <a:srgbClr val="000000"/>
                  </a:solidFill>
                </a:uFill>
                <a:latin typeface="Arial"/>
                <a:cs typeface="Arial"/>
              </a:rPr>
              <a:t> </a:t>
            </a:r>
            <a:r>
              <a:rPr sz="900" u="sng" spc="-34" dirty="0">
                <a:uFill>
                  <a:solidFill>
                    <a:srgbClr val="000000"/>
                  </a:solidFill>
                </a:uFill>
                <a:latin typeface="Arial"/>
                <a:cs typeface="Arial"/>
              </a:rPr>
              <a:t>violencia </a:t>
            </a:r>
            <a:r>
              <a:rPr sz="900" spc="-34" dirty="0">
                <a:latin typeface="Arial"/>
                <a:cs typeface="Arial"/>
              </a:rPr>
              <a:t> </a:t>
            </a:r>
            <a:r>
              <a:rPr sz="900" u="sng" spc="-41" dirty="0">
                <a:uFill>
                  <a:solidFill>
                    <a:srgbClr val="000000"/>
                  </a:solidFill>
                </a:uFill>
                <a:latin typeface="Arial"/>
                <a:cs typeface="Arial"/>
              </a:rPr>
              <a:t>de género </a:t>
            </a:r>
            <a:r>
              <a:rPr sz="900" u="sng" spc="-45" dirty="0">
                <a:uFill>
                  <a:solidFill>
                    <a:srgbClr val="000000"/>
                  </a:solidFill>
                </a:uFill>
                <a:latin typeface="Arial"/>
                <a:cs typeface="Arial"/>
              </a:rPr>
              <a:t>y </a:t>
            </a:r>
            <a:r>
              <a:rPr sz="900" u="sng" spc="-30" dirty="0">
                <a:uFill>
                  <a:solidFill>
                    <a:srgbClr val="000000"/>
                  </a:solidFill>
                </a:uFill>
                <a:latin typeface="Arial"/>
                <a:cs typeface="Arial"/>
              </a:rPr>
              <a:t>familias </a:t>
            </a:r>
            <a:r>
              <a:rPr sz="900" u="sng" spc="-34" dirty="0">
                <a:uFill>
                  <a:solidFill>
                    <a:srgbClr val="000000"/>
                  </a:solidFill>
                </a:uFill>
                <a:latin typeface="Arial"/>
                <a:cs typeface="Arial"/>
              </a:rPr>
              <a:t>monoparentales </a:t>
            </a:r>
            <a:r>
              <a:rPr sz="900" u="sng" spc="-45" dirty="0">
                <a:uFill>
                  <a:solidFill>
                    <a:srgbClr val="000000"/>
                  </a:solidFill>
                </a:uFill>
                <a:latin typeface="Arial"/>
                <a:cs typeface="Arial"/>
              </a:rPr>
              <a:t>(con </a:t>
            </a:r>
            <a:r>
              <a:rPr sz="900" u="sng" spc="-26" dirty="0">
                <a:uFill>
                  <a:solidFill>
                    <a:srgbClr val="000000"/>
                  </a:solidFill>
                </a:uFill>
                <a:latin typeface="Arial"/>
                <a:cs typeface="Arial"/>
              </a:rPr>
              <a:t>mínimo </a:t>
            </a:r>
            <a:r>
              <a:rPr sz="900" u="sng" spc="-30" dirty="0">
                <a:uFill>
                  <a:solidFill>
                    <a:srgbClr val="000000"/>
                  </a:solidFill>
                </a:uFill>
                <a:latin typeface="Arial"/>
                <a:cs typeface="Arial"/>
              </a:rPr>
              <a:t>un</a:t>
            </a:r>
            <a:r>
              <a:rPr sz="900" u="sng" spc="-172" dirty="0">
                <a:uFill>
                  <a:solidFill>
                    <a:srgbClr val="000000"/>
                  </a:solidFill>
                </a:uFill>
                <a:latin typeface="Arial"/>
                <a:cs typeface="Arial"/>
              </a:rPr>
              <a:t> </a:t>
            </a:r>
            <a:r>
              <a:rPr sz="900" u="sng" spc="-26" dirty="0">
                <a:uFill>
                  <a:solidFill>
                    <a:srgbClr val="000000"/>
                  </a:solidFill>
                </a:uFill>
                <a:latin typeface="Arial"/>
                <a:cs typeface="Arial"/>
              </a:rPr>
              <a:t>menor)</a:t>
            </a:r>
            <a:endParaRPr sz="900">
              <a:latin typeface="Arial"/>
              <a:cs typeface="Arial"/>
            </a:endParaRPr>
          </a:p>
          <a:p>
            <a:pPr marL="214789" indent="-214789">
              <a:buChar char="•"/>
              <a:tabLst>
                <a:tab pos="214789" algn="l"/>
                <a:tab pos="215265" algn="l"/>
                <a:tab pos="1371600" algn="l"/>
              </a:tabLst>
            </a:pPr>
            <a:r>
              <a:rPr sz="900" spc="-71" dirty="0">
                <a:latin typeface="Arial"/>
                <a:cs typeface="Arial"/>
              </a:rPr>
              <a:t>Sin</a:t>
            </a:r>
            <a:r>
              <a:rPr sz="900" spc="-53" dirty="0">
                <a:latin typeface="Arial"/>
                <a:cs typeface="Arial"/>
              </a:rPr>
              <a:t> </a:t>
            </a:r>
            <a:r>
              <a:rPr sz="900" spc="-38" dirty="0">
                <a:latin typeface="Arial"/>
                <a:cs typeface="Arial"/>
              </a:rPr>
              <a:t>menores:	</a:t>
            </a:r>
            <a:r>
              <a:rPr sz="900" spc="-60" dirty="0">
                <a:latin typeface="Arial"/>
                <a:cs typeface="Arial"/>
              </a:rPr>
              <a:t>Renta </a:t>
            </a:r>
            <a:r>
              <a:rPr sz="900" spc="-45" dirty="0">
                <a:latin typeface="Arial"/>
                <a:cs typeface="Arial"/>
              </a:rPr>
              <a:t>≤ 15.039</a:t>
            </a:r>
            <a:r>
              <a:rPr sz="900" spc="-71" dirty="0">
                <a:latin typeface="Arial"/>
                <a:cs typeface="Arial"/>
              </a:rPr>
              <a:t> </a:t>
            </a:r>
            <a:r>
              <a:rPr sz="900" spc="-19" dirty="0">
                <a:latin typeface="Arial"/>
                <a:cs typeface="Arial"/>
              </a:rPr>
              <a:t>€/año</a:t>
            </a:r>
            <a:endParaRPr sz="900">
              <a:latin typeface="Arial"/>
              <a:cs typeface="Arial"/>
            </a:endParaRPr>
          </a:p>
          <a:p>
            <a:pPr marL="214789" indent="-214789">
              <a:buChar char="•"/>
              <a:tabLst>
                <a:tab pos="214789" algn="l"/>
                <a:tab pos="215265" algn="l"/>
                <a:tab pos="1371600" algn="l"/>
              </a:tabLst>
            </a:pPr>
            <a:r>
              <a:rPr sz="900" spc="-53" dirty="0">
                <a:latin typeface="Arial"/>
                <a:cs typeface="Arial"/>
              </a:rPr>
              <a:t>Un</a:t>
            </a:r>
            <a:r>
              <a:rPr sz="900" spc="-30" dirty="0">
                <a:latin typeface="Arial"/>
                <a:cs typeface="Arial"/>
              </a:rPr>
              <a:t> </a:t>
            </a:r>
            <a:r>
              <a:rPr sz="900" spc="-23" dirty="0">
                <a:latin typeface="Arial"/>
                <a:cs typeface="Arial"/>
              </a:rPr>
              <a:t>menor:	</a:t>
            </a:r>
            <a:r>
              <a:rPr sz="900" spc="-60" dirty="0">
                <a:latin typeface="Arial"/>
                <a:cs typeface="Arial"/>
              </a:rPr>
              <a:t>Renta </a:t>
            </a:r>
            <a:r>
              <a:rPr sz="900" spc="-49" dirty="0">
                <a:latin typeface="Arial"/>
                <a:cs typeface="Arial"/>
              </a:rPr>
              <a:t>≤ </a:t>
            </a:r>
            <a:r>
              <a:rPr sz="900" spc="-45" dirty="0">
                <a:latin typeface="Arial"/>
                <a:cs typeface="Arial"/>
              </a:rPr>
              <a:t>18.799</a:t>
            </a:r>
            <a:r>
              <a:rPr sz="900" spc="-56" dirty="0">
                <a:latin typeface="Arial"/>
                <a:cs typeface="Arial"/>
              </a:rPr>
              <a:t> </a:t>
            </a:r>
            <a:r>
              <a:rPr sz="900" spc="-19" dirty="0">
                <a:latin typeface="Arial"/>
                <a:cs typeface="Arial"/>
              </a:rPr>
              <a:t>€/año</a:t>
            </a:r>
            <a:endParaRPr sz="900">
              <a:latin typeface="Arial"/>
              <a:cs typeface="Arial"/>
            </a:endParaRPr>
          </a:p>
          <a:p>
            <a:pPr marL="214789" indent="-214789">
              <a:buChar char="•"/>
              <a:tabLst>
                <a:tab pos="214789" algn="l"/>
                <a:tab pos="215265" algn="l"/>
                <a:tab pos="1371600" algn="l"/>
              </a:tabLst>
            </a:pPr>
            <a:r>
              <a:rPr sz="900" spc="-75" dirty="0">
                <a:latin typeface="Arial"/>
                <a:cs typeface="Arial"/>
              </a:rPr>
              <a:t>Dos</a:t>
            </a:r>
            <a:r>
              <a:rPr sz="900" spc="-45" dirty="0">
                <a:latin typeface="Arial"/>
                <a:cs typeface="Arial"/>
              </a:rPr>
              <a:t> </a:t>
            </a:r>
            <a:r>
              <a:rPr sz="900" spc="-38" dirty="0">
                <a:latin typeface="Arial"/>
                <a:cs typeface="Arial"/>
              </a:rPr>
              <a:t>menores:	</a:t>
            </a:r>
            <a:r>
              <a:rPr sz="900" spc="-60" dirty="0">
                <a:latin typeface="Arial"/>
                <a:cs typeface="Arial"/>
              </a:rPr>
              <a:t>Renta </a:t>
            </a:r>
            <a:r>
              <a:rPr sz="900" spc="-49" dirty="0">
                <a:latin typeface="Arial"/>
                <a:cs typeface="Arial"/>
              </a:rPr>
              <a:t>≤ </a:t>
            </a:r>
            <a:r>
              <a:rPr sz="900" spc="-45" dirty="0">
                <a:latin typeface="Arial"/>
                <a:cs typeface="Arial"/>
              </a:rPr>
              <a:t>22.559</a:t>
            </a:r>
            <a:r>
              <a:rPr sz="900" spc="-56" dirty="0">
                <a:latin typeface="Arial"/>
                <a:cs typeface="Arial"/>
              </a:rPr>
              <a:t> </a:t>
            </a:r>
            <a:r>
              <a:rPr sz="900" spc="-19" dirty="0">
                <a:latin typeface="Arial"/>
                <a:cs typeface="Arial"/>
              </a:rPr>
              <a:t>€/año</a:t>
            </a:r>
            <a:endParaRPr sz="900">
              <a:latin typeface="Arial"/>
              <a:cs typeface="Arial"/>
            </a:endParaRPr>
          </a:p>
        </p:txBody>
      </p:sp>
      <p:sp>
        <p:nvSpPr>
          <p:cNvPr id="16" name="object 16"/>
          <p:cNvSpPr/>
          <p:nvPr/>
        </p:nvSpPr>
        <p:spPr>
          <a:xfrm>
            <a:off x="1049274" y="1825370"/>
            <a:ext cx="3276981" cy="401193"/>
          </a:xfrm>
          <a:prstGeom prst="rect">
            <a:avLst/>
          </a:prstGeom>
          <a:blipFill>
            <a:blip r:embed="rId2" cstate="print"/>
            <a:stretch>
              <a:fillRect/>
            </a:stretch>
          </a:blipFill>
        </p:spPr>
        <p:txBody>
          <a:bodyPr wrap="square" lIns="0" tIns="0" rIns="0" bIns="0" rtlCol="0"/>
          <a:lstStyle/>
          <a:p>
            <a:endParaRPr sz="1350"/>
          </a:p>
        </p:txBody>
      </p:sp>
      <p:sp>
        <p:nvSpPr>
          <p:cNvPr id="17" name="object 17"/>
          <p:cNvSpPr/>
          <p:nvPr/>
        </p:nvSpPr>
        <p:spPr>
          <a:xfrm>
            <a:off x="2278000" y="1887094"/>
            <a:ext cx="818387" cy="322325"/>
          </a:xfrm>
          <a:prstGeom prst="rect">
            <a:avLst/>
          </a:prstGeom>
          <a:blipFill>
            <a:blip r:embed="rId3" cstate="print"/>
            <a:stretch>
              <a:fillRect/>
            </a:stretch>
          </a:blipFill>
        </p:spPr>
        <p:txBody>
          <a:bodyPr wrap="square" lIns="0" tIns="0" rIns="0" bIns="0" rtlCol="0"/>
          <a:lstStyle/>
          <a:p>
            <a:endParaRPr sz="1350"/>
          </a:p>
        </p:txBody>
      </p:sp>
      <p:sp>
        <p:nvSpPr>
          <p:cNvPr id="18" name="object 18"/>
          <p:cNvSpPr/>
          <p:nvPr/>
        </p:nvSpPr>
        <p:spPr>
          <a:xfrm>
            <a:off x="181736" y="2292859"/>
            <a:ext cx="841248" cy="1376171"/>
          </a:xfrm>
          <a:prstGeom prst="rect">
            <a:avLst/>
          </a:prstGeom>
          <a:blipFill>
            <a:blip r:embed="rId4" cstate="print"/>
            <a:stretch>
              <a:fillRect/>
            </a:stretch>
          </a:blipFill>
        </p:spPr>
        <p:txBody>
          <a:bodyPr wrap="square" lIns="0" tIns="0" rIns="0" bIns="0" rtlCol="0"/>
          <a:lstStyle/>
          <a:p>
            <a:endParaRPr sz="1350"/>
          </a:p>
        </p:txBody>
      </p:sp>
      <p:sp>
        <p:nvSpPr>
          <p:cNvPr id="19" name="object 19"/>
          <p:cNvSpPr/>
          <p:nvPr/>
        </p:nvSpPr>
        <p:spPr>
          <a:xfrm>
            <a:off x="123444" y="2802637"/>
            <a:ext cx="956691" cy="322325"/>
          </a:xfrm>
          <a:prstGeom prst="rect">
            <a:avLst/>
          </a:prstGeom>
          <a:blipFill>
            <a:blip r:embed="rId5" cstate="print"/>
            <a:stretch>
              <a:fillRect/>
            </a:stretch>
          </a:blipFill>
        </p:spPr>
        <p:txBody>
          <a:bodyPr wrap="square" lIns="0" tIns="0" rIns="0" bIns="0" rtlCol="0"/>
          <a:lstStyle/>
          <a:p>
            <a:endParaRPr sz="1350"/>
          </a:p>
        </p:txBody>
      </p:sp>
      <p:sp>
        <p:nvSpPr>
          <p:cNvPr id="20" name="object 20"/>
          <p:cNvSpPr/>
          <p:nvPr/>
        </p:nvSpPr>
        <p:spPr>
          <a:xfrm>
            <a:off x="161734" y="2272855"/>
            <a:ext cx="824389" cy="1359217"/>
          </a:xfrm>
          <a:custGeom>
            <a:avLst/>
            <a:gdLst/>
            <a:ahLst/>
            <a:cxnLst/>
            <a:rect l="l" t="t" r="r" b="b"/>
            <a:pathLst>
              <a:path w="1099185" h="1812289">
                <a:moveTo>
                  <a:pt x="1098804" y="0"/>
                </a:moveTo>
                <a:lnTo>
                  <a:pt x="0" y="0"/>
                </a:lnTo>
                <a:lnTo>
                  <a:pt x="0" y="1604390"/>
                </a:lnTo>
                <a:lnTo>
                  <a:pt x="549402" y="1812036"/>
                </a:lnTo>
                <a:lnTo>
                  <a:pt x="1098804" y="1604390"/>
                </a:lnTo>
                <a:lnTo>
                  <a:pt x="1098804" y="0"/>
                </a:lnTo>
                <a:close/>
              </a:path>
            </a:pathLst>
          </a:custGeom>
          <a:solidFill>
            <a:srgbClr val="8BD4EF"/>
          </a:solidFill>
        </p:spPr>
        <p:txBody>
          <a:bodyPr wrap="square" lIns="0" tIns="0" rIns="0" bIns="0" rtlCol="0"/>
          <a:lstStyle/>
          <a:p>
            <a:endParaRPr sz="1350"/>
          </a:p>
        </p:txBody>
      </p:sp>
      <p:sp>
        <p:nvSpPr>
          <p:cNvPr id="21" name="object 21"/>
          <p:cNvSpPr/>
          <p:nvPr/>
        </p:nvSpPr>
        <p:spPr>
          <a:xfrm>
            <a:off x="161734" y="2272855"/>
            <a:ext cx="824389" cy="1359217"/>
          </a:xfrm>
          <a:custGeom>
            <a:avLst/>
            <a:gdLst/>
            <a:ahLst/>
            <a:cxnLst/>
            <a:rect l="l" t="t" r="r" b="b"/>
            <a:pathLst>
              <a:path w="1099185" h="1812289">
                <a:moveTo>
                  <a:pt x="1098804" y="0"/>
                </a:moveTo>
                <a:lnTo>
                  <a:pt x="1098804" y="1604390"/>
                </a:lnTo>
                <a:lnTo>
                  <a:pt x="549402" y="1812036"/>
                </a:lnTo>
                <a:lnTo>
                  <a:pt x="0" y="1604390"/>
                </a:lnTo>
                <a:lnTo>
                  <a:pt x="0" y="0"/>
                </a:lnTo>
                <a:lnTo>
                  <a:pt x="1098804" y="0"/>
                </a:lnTo>
                <a:close/>
              </a:path>
            </a:pathLst>
          </a:custGeom>
          <a:ln w="19812">
            <a:solidFill>
              <a:srgbClr val="001F5F"/>
            </a:solidFill>
          </a:ln>
        </p:spPr>
        <p:txBody>
          <a:bodyPr wrap="square" lIns="0" tIns="0" rIns="0" bIns="0" rtlCol="0"/>
          <a:lstStyle/>
          <a:p>
            <a:endParaRPr sz="1350"/>
          </a:p>
        </p:txBody>
      </p:sp>
      <p:sp>
        <p:nvSpPr>
          <p:cNvPr id="22" name="object 22"/>
          <p:cNvSpPr txBox="1"/>
          <p:nvPr/>
        </p:nvSpPr>
        <p:spPr>
          <a:xfrm>
            <a:off x="177927" y="2808922"/>
            <a:ext cx="790575" cy="193803"/>
          </a:xfrm>
          <a:prstGeom prst="rect">
            <a:avLst/>
          </a:prstGeom>
        </p:spPr>
        <p:txBody>
          <a:bodyPr vert="horz" wrap="square" lIns="0" tIns="9049" rIns="0" bIns="0" rtlCol="0">
            <a:spAutoFit/>
          </a:bodyPr>
          <a:lstStyle/>
          <a:p>
            <a:pPr marL="9525">
              <a:spcBef>
                <a:spcPts val="71"/>
              </a:spcBef>
            </a:pPr>
            <a:r>
              <a:rPr sz="1200" b="1" spc="-49" dirty="0">
                <a:solidFill>
                  <a:srgbClr val="FFFFFF"/>
                </a:solidFill>
                <a:latin typeface="Arial"/>
                <a:cs typeface="Arial"/>
              </a:rPr>
              <a:t>V</a:t>
            </a:r>
            <a:r>
              <a:rPr sz="1200" b="1" spc="-4" dirty="0">
                <a:solidFill>
                  <a:srgbClr val="FFFFFF"/>
                </a:solidFill>
                <a:latin typeface="Arial"/>
                <a:cs typeface="Arial"/>
              </a:rPr>
              <a:t>ul</a:t>
            </a:r>
            <a:r>
              <a:rPr sz="1200" b="1" spc="-11" dirty="0">
                <a:solidFill>
                  <a:srgbClr val="FFFFFF"/>
                </a:solidFill>
                <a:latin typeface="Arial"/>
                <a:cs typeface="Arial"/>
              </a:rPr>
              <a:t>n</a:t>
            </a:r>
            <a:r>
              <a:rPr sz="1200" b="1" spc="-4" dirty="0">
                <a:solidFill>
                  <a:srgbClr val="FFFFFF"/>
                </a:solidFill>
                <a:latin typeface="Arial"/>
                <a:cs typeface="Arial"/>
              </a:rPr>
              <a:t>erable</a:t>
            </a:r>
            <a:endParaRPr sz="1200">
              <a:latin typeface="Arial"/>
              <a:cs typeface="Arial"/>
            </a:endParaRPr>
          </a:p>
        </p:txBody>
      </p:sp>
      <p:sp>
        <p:nvSpPr>
          <p:cNvPr id="23" name="object 23"/>
          <p:cNvSpPr/>
          <p:nvPr/>
        </p:nvSpPr>
        <p:spPr>
          <a:xfrm>
            <a:off x="181736" y="3717035"/>
            <a:ext cx="841248" cy="1429893"/>
          </a:xfrm>
          <a:prstGeom prst="rect">
            <a:avLst/>
          </a:prstGeom>
          <a:blipFill>
            <a:blip r:embed="rId6" cstate="print"/>
            <a:stretch>
              <a:fillRect/>
            </a:stretch>
          </a:blipFill>
        </p:spPr>
        <p:txBody>
          <a:bodyPr wrap="square" lIns="0" tIns="0" rIns="0" bIns="0" rtlCol="0"/>
          <a:lstStyle/>
          <a:p>
            <a:endParaRPr sz="1350"/>
          </a:p>
        </p:txBody>
      </p:sp>
      <p:sp>
        <p:nvSpPr>
          <p:cNvPr id="24" name="object 24"/>
          <p:cNvSpPr/>
          <p:nvPr/>
        </p:nvSpPr>
        <p:spPr>
          <a:xfrm>
            <a:off x="123444" y="4162807"/>
            <a:ext cx="956691" cy="505205"/>
          </a:xfrm>
          <a:prstGeom prst="rect">
            <a:avLst/>
          </a:prstGeom>
          <a:blipFill>
            <a:blip r:embed="rId7" cstate="print"/>
            <a:stretch>
              <a:fillRect/>
            </a:stretch>
          </a:blipFill>
        </p:spPr>
        <p:txBody>
          <a:bodyPr wrap="square" lIns="0" tIns="0" rIns="0" bIns="0" rtlCol="0"/>
          <a:lstStyle/>
          <a:p>
            <a:endParaRPr sz="1350"/>
          </a:p>
        </p:txBody>
      </p:sp>
      <p:sp>
        <p:nvSpPr>
          <p:cNvPr id="25" name="object 25"/>
          <p:cNvSpPr/>
          <p:nvPr/>
        </p:nvSpPr>
        <p:spPr>
          <a:xfrm>
            <a:off x="161734" y="3697034"/>
            <a:ext cx="824389" cy="1413034"/>
          </a:xfrm>
          <a:custGeom>
            <a:avLst/>
            <a:gdLst/>
            <a:ahLst/>
            <a:cxnLst/>
            <a:rect l="l" t="t" r="r" b="b"/>
            <a:pathLst>
              <a:path w="1099185" h="1884045">
                <a:moveTo>
                  <a:pt x="1098804" y="0"/>
                </a:moveTo>
                <a:lnTo>
                  <a:pt x="0" y="0"/>
                </a:lnTo>
                <a:lnTo>
                  <a:pt x="0" y="1676019"/>
                </a:lnTo>
                <a:lnTo>
                  <a:pt x="549402" y="1883664"/>
                </a:lnTo>
                <a:lnTo>
                  <a:pt x="1098804" y="1676019"/>
                </a:lnTo>
                <a:lnTo>
                  <a:pt x="1098804" y="0"/>
                </a:lnTo>
                <a:close/>
              </a:path>
            </a:pathLst>
          </a:custGeom>
          <a:solidFill>
            <a:srgbClr val="00AFEF"/>
          </a:solidFill>
        </p:spPr>
        <p:txBody>
          <a:bodyPr wrap="square" lIns="0" tIns="0" rIns="0" bIns="0" rtlCol="0"/>
          <a:lstStyle/>
          <a:p>
            <a:endParaRPr sz="1350"/>
          </a:p>
        </p:txBody>
      </p:sp>
      <p:sp>
        <p:nvSpPr>
          <p:cNvPr id="26" name="object 26"/>
          <p:cNvSpPr/>
          <p:nvPr/>
        </p:nvSpPr>
        <p:spPr>
          <a:xfrm>
            <a:off x="161734" y="3697034"/>
            <a:ext cx="824389" cy="1413034"/>
          </a:xfrm>
          <a:custGeom>
            <a:avLst/>
            <a:gdLst/>
            <a:ahLst/>
            <a:cxnLst/>
            <a:rect l="l" t="t" r="r" b="b"/>
            <a:pathLst>
              <a:path w="1099185" h="1884045">
                <a:moveTo>
                  <a:pt x="1098804" y="0"/>
                </a:moveTo>
                <a:lnTo>
                  <a:pt x="1098804" y="1676019"/>
                </a:lnTo>
                <a:lnTo>
                  <a:pt x="549402" y="1883664"/>
                </a:lnTo>
                <a:lnTo>
                  <a:pt x="0" y="1676019"/>
                </a:lnTo>
                <a:lnTo>
                  <a:pt x="0" y="0"/>
                </a:lnTo>
                <a:lnTo>
                  <a:pt x="1098804" y="0"/>
                </a:lnTo>
                <a:close/>
              </a:path>
            </a:pathLst>
          </a:custGeom>
          <a:ln w="19812">
            <a:solidFill>
              <a:srgbClr val="001F5F"/>
            </a:solidFill>
          </a:ln>
        </p:spPr>
        <p:txBody>
          <a:bodyPr wrap="square" lIns="0" tIns="0" rIns="0" bIns="0" rtlCol="0"/>
          <a:lstStyle/>
          <a:p>
            <a:endParaRPr sz="1350"/>
          </a:p>
        </p:txBody>
      </p:sp>
      <p:sp>
        <p:nvSpPr>
          <p:cNvPr id="27" name="object 27"/>
          <p:cNvSpPr txBox="1"/>
          <p:nvPr/>
        </p:nvSpPr>
        <p:spPr>
          <a:xfrm>
            <a:off x="177927" y="4169284"/>
            <a:ext cx="790575" cy="378469"/>
          </a:xfrm>
          <a:prstGeom prst="rect">
            <a:avLst/>
          </a:prstGeom>
        </p:spPr>
        <p:txBody>
          <a:bodyPr vert="horz" wrap="square" lIns="0" tIns="9049" rIns="0" bIns="0" rtlCol="0">
            <a:spAutoFit/>
          </a:bodyPr>
          <a:lstStyle/>
          <a:p>
            <a:pPr marL="141923" marR="3810" indent="-132874">
              <a:spcBef>
                <a:spcPts val="71"/>
              </a:spcBef>
            </a:pPr>
            <a:r>
              <a:rPr sz="1200" b="1" spc="-49" dirty="0">
                <a:solidFill>
                  <a:srgbClr val="FFFFFF"/>
                </a:solidFill>
                <a:latin typeface="Arial"/>
                <a:cs typeface="Arial"/>
              </a:rPr>
              <a:t>V</a:t>
            </a:r>
            <a:r>
              <a:rPr sz="1200" b="1" spc="-4" dirty="0">
                <a:solidFill>
                  <a:srgbClr val="FFFFFF"/>
                </a:solidFill>
                <a:latin typeface="Arial"/>
                <a:cs typeface="Arial"/>
              </a:rPr>
              <a:t>ul</a:t>
            </a:r>
            <a:r>
              <a:rPr sz="1200" b="1" spc="-11" dirty="0">
                <a:solidFill>
                  <a:srgbClr val="FFFFFF"/>
                </a:solidFill>
                <a:latin typeface="Arial"/>
                <a:cs typeface="Arial"/>
              </a:rPr>
              <a:t>n</a:t>
            </a:r>
            <a:r>
              <a:rPr sz="1200" b="1" spc="-4" dirty="0">
                <a:solidFill>
                  <a:srgbClr val="FFFFFF"/>
                </a:solidFill>
                <a:latin typeface="Arial"/>
                <a:cs typeface="Arial"/>
              </a:rPr>
              <a:t>erable  </a:t>
            </a:r>
            <a:r>
              <a:rPr sz="1200" b="1" spc="-8" dirty="0">
                <a:solidFill>
                  <a:srgbClr val="FFFFFF"/>
                </a:solidFill>
                <a:latin typeface="Arial"/>
                <a:cs typeface="Arial"/>
              </a:rPr>
              <a:t>Severo</a:t>
            </a:r>
            <a:endParaRPr sz="1200">
              <a:latin typeface="Arial"/>
              <a:cs typeface="Arial"/>
            </a:endParaRPr>
          </a:p>
        </p:txBody>
      </p:sp>
      <p:sp>
        <p:nvSpPr>
          <p:cNvPr id="28" name="object 28"/>
          <p:cNvSpPr/>
          <p:nvPr/>
        </p:nvSpPr>
        <p:spPr>
          <a:xfrm>
            <a:off x="181736" y="5206365"/>
            <a:ext cx="841248" cy="614934"/>
          </a:xfrm>
          <a:prstGeom prst="rect">
            <a:avLst/>
          </a:prstGeom>
          <a:blipFill>
            <a:blip r:embed="rId8" cstate="print"/>
            <a:stretch>
              <a:fillRect/>
            </a:stretch>
          </a:blipFill>
        </p:spPr>
        <p:txBody>
          <a:bodyPr wrap="square" lIns="0" tIns="0" rIns="0" bIns="0" rtlCol="0"/>
          <a:lstStyle/>
          <a:p>
            <a:endParaRPr sz="1350"/>
          </a:p>
        </p:txBody>
      </p:sp>
      <p:sp>
        <p:nvSpPr>
          <p:cNvPr id="29" name="object 29"/>
          <p:cNvSpPr/>
          <p:nvPr/>
        </p:nvSpPr>
        <p:spPr>
          <a:xfrm>
            <a:off x="136016" y="5164075"/>
            <a:ext cx="885825" cy="688085"/>
          </a:xfrm>
          <a:prstGeom prst="rect">
            <a:avLst/>
          </a:prstGeom>
          <a:blipFill>
            <a:blip r:embed="rId9" cstate="print"/>
            <a:stretch>
              <a:fillRect/>
            </a:stretch>
          </a:blipFill>
        </p:spPr>
        <p:txBody>
          <a:bodyPr wrap="square" lIns="0" tIns="0" rIns="0" bIns="0" rtlCol="0"/>
          <a:lstStyle/>
          <a:p>
            <a:endParaRPr sz="1350"/>
          </a:p>
        </p:txBody>
      </p:sp>
      <p:sp>
        <p:nvSpPr>
          <p:cNvPr id="30" name="object 30"/>
          <p:cNvSpPr/>
          <p:nvPr/>
        </p:nvSpPr>
        <p:spPr>
          <a:xfrm>
            <a:off x="161734" y="5186363"/>
            <a:ext cx="824389" cy="598170"/>
          </a:xfrm>
          <a:custGeom>
            <a:avLst/>
            <a:gdLst/>
            <a:ahLst/>
            <a:cxnLst/>
            <a:rect l="l" t="t" r="r" b="b"/>
            <a:pathLst>
              <a:path w="1099185" h="797559">
                <a:moveTo>
                  <a:pt x="1098804" y="0"/>
                </a:moveTo>
                <a:lnTo>
                  <a:pt x="0" y="0"/>
                </a:lnTo>
                <a:lnTo>
                  <a:pt x="0" y="646442"/>
                </a:lnTo>
                <a:lnTo>
                  <a:pt x="549402" y="797052"/>
                </a:lnTo>
                <a:lnTo>
                  <a:pt x="1098804" y="646442"/>
                </a:lnTo>
                <a:lnTo>
                  <a:pt x="1098804" y="0"/>
                </a:lnTo>
                <a:close/>
              </a:path>
            </a:pathLst>
          </a:custGeom>
          <a:solidFill>
            <a:srgbClr val="116282"/>
          </a:solidFill>
        </p:spPr>
        <p:txBody>
          <a:bodyPr wrap="square" lIns="0" tIns="0" rIns="0" bIns="0" rtlCol="0"/>
          <a:lstStyle/>
          <a:p>
            <a:endParaRPr sz="1350"/>
          </a:p>
        </p:txBody>
      </p:sp>
      <p:sp>
        <p:nvSpPr>
          <p:cNvPr id="31" name="object 31"/>
          <p:cNvSpPr/>
          <p:nvPr/>
        </p:nvSpPr>
        <p:spPr>
          <a:xfrm>
            <a:off x="161734" y="5186363"/>
            <a:ext cx="824389" cy="598170"/>
          </a:xfrm>
          <a:custGeom>
            <a:avLst/>
            <a:gdLst/>
            <a:ahLst/>
            <a:cxnLst/>
            <a:rect l="l" t="t" r="r" b="b"/>
            <a:pathLst>
              <a:path w="1099185" h="797559">
                <a:moveTo>
                  <a:pt x="1098804" y="0"/>
                </a:moveTo>
                <a:lnTo>
                  <a:pt x="1098804" y="646442"/>
                </a:lnTo>
                <a:lnTo>
                  <a:pt x="549402" y="797052"/>
                </a:lnTo>
                <a:lnTo>
                  <a:pt x="0" y="646442"/>
                </a:lnTo>
                <a:lnTo>
                  <a:pt x="0" y="0"/>
                </a:lnTo>
                <a:lnTo>
                  <a:pt x="1098804" y="0"/>
                </a:lnTo>
                <a:close/>
              </a:path>
            </a:pathLst>
          </a:custGeom>
          <a:ln w="19812">
            <a:solidFill>
              <a:srgbClr val="001F5F"/>
            </a:solidFill>
          </a:ln>
        </p:spPr>
        <p:txBody>
          <a:bodyPr wrap="square" lIns="0" tIns="0" rIns="0" bIns="0" rtlCol="0"/>
          <a:lstStyle/>
          <a:p>
            <a:endParaRPr sz="1350"/>
          </a:p>
        </p:txBody>
      </p:sp>
      <p:sp>
        <p:nvSpPr>
          <p:cNvPr id="32" name="object 32"/>
          <p:cNvSpPr txBox="1"/>
          <p:nvPr/>
        </p:nvSpPr>
        <p:spPr>
          <a:xfrm>
            <a:off x="190501" y="5169865"/>
            <a:ext cx="720566" cy="563135"/>
          </a:xfrm>
          <a:prstGeom prst="rect">
            <a:avLst/>
          </a:prstGeom>
        </p:spPr>
        <p:txBody>
          <a:bodyPr vert="horz" wrap="square" lIns="0" tIns="9049" rIns="0" bIns="0" rtlCol="0">
            <a:spAutoFit/>
          </a:bodyPr>
          <a:lstStyle/>
          <a:p>
            <a:pPr marL="9525" marR="3810" indent="-476" algn="ctr">
              <a:spcBef>
                <a:spcPts val="71"/>
              </a:spcBef>
            </a:pPr>
            <a:r>
              <a:rPr sz="1200" b="1" spc="-4" dirty="0">
                <a:solidFill>
                  <a:srgbClr val="FFFFFF"/>
                </a:solidFill>
                <a:latin typeface="Arial"/>
                <a:cs typeface="Arial"/>
              </a:rPr>
              <a:t>Riesgo  exclusión  social</a:t>
            </a:r>
            <a:endParaRPr sz="1200">
              <a:latin typeface="Arial"/>
              <a:cs typeface="Arial"/>
            </a:endParaRPr>
          </a:p>
        </p:txBody>
      </p:sp>
      <p:sp>
        <p:nvSpPr>
          <p:cNvPr id="33" name="object 33"/>
          <p:cNvSpPr txBox="1"/>
          <p:nvPr/>
        </p:nvSpPr>
        <p:spPr>
          <a:xfrm>
            <a:off x="4348544" y="3697034"/>
            <a:ext cx="1592580" cy="1065100"/>
          </a:xfrm>
          <a:prstGeom prst="rect">
            <a:avLst/>
          </a:prstGeom>
          <a:ln w="28955">
            <a:solidFill>
              <a:srgbClr val="001F5F"/>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marL="182880" marR="68104" indent="-129064">
              <a:spcBef>
                <a:spcPts val="739"/>
              </a:spcBef>
              <a:buChar char="•"/>
              <a:tabLst>
                <a:tab pos="183356" algn="l"/>
              </a:tabLst>
            </a:pPr>
            <a:r>
              <a:rPr sz="900" spc="-53" dirty="0">
                <a:latin typeface="Arial"/>
                <a:cs typeface="Arial"/>
              </a:rPr>
              <a:t>Pensionistas </a:t>
            </a:r>
            <a:r>
              <a:rPr sz="900" spc="-45" dirty="0">
                <a:latin typeface="Arial"/>
                <a:cs typeface="Arial"/>
              </a:rPr>
              <a:t>Vulnerables </a:t>
            </a:r>
            <a:r>
              <a:rPr sz="900" spc="-49" dirty="0">
                <a:latin typeface="Arial"/>
                <a:cs typeface="Arial"/>
              </a:rPr>
              <a:t>con  </a:t>
            </a:r>
            <a:r>
              <a:rPr sz="900" spc="-60" dirty="0">
                <a:latin typeface="Arial"/>
                <a:cs typeface="Arial"/>
              </a:rPr>
              <a:t>Renta </a:t>
            </a:r>
            <a:r>
              <a:rPr sz="900" spc="-49" dirty="0">
                <a:latin typeface="Arial"/>
                <a:cs typeface="Arial"/>
              </a:rPr>
              <a:t>≤ </a:t>
            </a:r>
            <a:r>
              <a:rPr sz="900" spc="-41" dirty="0">
                <a:latin typeface="Arial"/>
                <a:cs typeface="Arial"/>
              </a:rPr>
              <a:t>7.520</a:t>
            </a:r>
            <a:r>
              <a:rPr sz="900" spc="-38" dirty="0">
                <a:latin typeface="Arial"/>
                <a:cs typeface="Arial"/>
              </a:rPr>
              <a:t> </a:t>
            </a:r>
            <a:r>
              <a:rPr sz="900" spc="-19" dirty="0">
                <a:latin typeface="Arial"/>
                <a:cs typeface="Arial"/>
              </a:rPr>
              <a:t>€/año.</a:t>
            </a:r>
            <a:endParaRPr sz="900" dirty="0">
              <a:latin typeface="Arial"/>
              <a:cs typeface="Arial"/>
            </a:endParaRPr>
          </a:p>
          <a:p>
            <a:pPr>
              <a:spcBef>
                <a:spcPts val="4"/>
              </a:spcBef>
              <a:buFont typeface="Arial"/>
              <a:buChar char="•"/>
            </a:pPr>
            <a:endParaRPr sz="938" dirty="0">
              <a:latin typeface="Times New Roman"/>
              <a:cs typeface="Times New Roman"/>
            </a:endParaRPr>
          </a:p>
          <a:p>
            <a:pPr marL="182880" marR="129064" indent="-129064">
              <a:buChar char="•"/>
              <a:tabLst>
                <a:tab pos="183356" algn="l"/>
              </a:tabLst>
            </a:pPr>
            <a:r>
              <a:rPr sz="900" spc="-165" dirty="0" smtClean="0">
                <a:latin typeface="Arial"/>
                <a:cs typeface="Arial"/>
              </a:rPr>
              <a:t>Y</a:t>
            </a:r>
            <a:r>
              <a:rPr lang="es-ES" sz="900" spc="-165" dirty="0" smtClean="0">
                <a:latin typeface="Arial"/>
                <a:cs typeface="Arial"/>
              </a:rPr>
              <a:t> </a:t>
            </a:r>
            <a:r>
              <a:rPr sz="900" spc="-165" dirty="0" smtClean="0">
                <a:latin typeface="Arial"/>
                <a:cs typeface="Arial"/>
              </a:rPr>
              <a:t> </a:t>
            </a:r>
            <a:r>
              <a:rPr sz="900" spc="-45" dirty="0">
                <a:latin typeface="Arial"/>
                <a:cs typeface="Arial"/>
              </a:rPr>
              <a:t>sin </a:t>
            </a:r>
            <a:r>
              <a:rPr sz="900" spc="-19" dirty="0">
                <a:latin typeface="Arial"/>
                <a:cs typeface="Arial"/>
              </a:rPr>
              <a:t>percibir </a:t>
            </a:r>
            <a:r>
              <a:rPr sz="900" spc="-23" dirty="0">
                <a:latin typeface="Arial"/>
                <a:cs typeface="Arial"/>
              </a:rPr>
              <a:t>otros</a:t>
            </a:r>
            <a:r>
              <a:rPr sz="900" spc="-180" dirty="0">
                <a:latin typeface="Arial"/>
                <a:cs typeface="Arial"/>
              </a:rPr>
              <a:t> </a:t>
            </a:r>
            <a:r>
              <a:rPr sz="900" spc="-49" dirty="0">
                <a:latin typeface="Arial"/>
                <a:cs typeface="Arial"/>
              </a:rPr>
              <a:t>ingresos  </a:t>
            </a:r>
            <a:r>
              <a:rPr sz="900" spc="-38" dirty="0">
                <a:latin typeface="Arial"/>
                <a:cs typeface="Arial"/>
              </a:rPr>
              <a:t>superiores </a:t>
            </a:r>
            <a:r>
              <a:rPr sz="900" spc="-71" dirty="0">
                <a:latin typeface="Arial"/>
                <a:cs typeface="Arial"/>
              </a:rPr>
              <a:t>a</a:t>
            </a:r>
            <a:r>
              <a:rPr sz="900" spc="-75" dirty="0">
                <a:latin typeface="Arial"/>
                <a:cs typeface="Arial"/>
              </a:rPr>
              <a:t> </a:t>
            </a:r>
            <a:r>
              <a:rPr sz="900" spc="-30" dirty="0" smtClean="0">
                <a:latin typeface="Arial"/>
                <a:cs typeface="Arial"/>
              </a:rPr>
              <a:t>500</a:t>
            </a:r>
            <a:r>
              <a:rPr lang="es-ES" sz="900" spc="-30" dirty="0" smtClean="0">
                <a:latin typeface="Arial"/>
                <a:cs typeface="Arial"/>
              </a:rPr>
              <a:t> </a:t>
            </a:r>
            <a:r>
              <a:rPr sz="900" spc="-30" dirty="0" smtClean="0">
                <a:latin typeface="Arial"/>
                <a:cs typeface="Arial"/>
              </a:rPr>
              <a:t>€</a:t>
            </a:r>
            <a:r>
              <a:rPr sz="900" spc="-30" dirty="0">
                <a:latin typeface="Arial"/>
                <a:cs typeface="Arial"/>
              </a:rPr>
              <a:t>/año.</a:t>
            </a:r>
            <a:endParaRPr sz="900" dirty="0">
              <a:latin typeface="Arial"/>
              <a:cs typeface="Arial"/>
            </a:endParaRPr>
          </a:p>
        </p:txBody>
      </p:sp>
      <p:sp>
        <p:nvSpPr>
          <p:cNvPr id="34" name="object 34"/>
          <p:cNvSpPr/>
          <p:nvPr/>
        </p:nvSpPr>
        <p:spPr>
          <a:xfrm>
            <a:off x="4332541" y="2251138"/>
            <a:ext cx="1608296" cy="1381125"/>
          </a:xfrm>
          <a:custGeom>
            <a:avLst/>
            <a:gdLst/>
            <a:ahLst/>
            <a:cxnLst/>
            <a:rect l="l" t="t" r="r" b="b"/>
            <a:pathLst>
              <a:path w="2144395" h="1841500">
                <a:moveTo>
                  <a:pt x="0" y="1840991"/>
                </a:moveTo>
                <a:lnTo>
                  <a:pt x="2144268" y="1840991"/>
                </a:lnTo>
                <a:lnTo>
                  <a:pt x="2144268" y="0"/>
                </a:lnTo>
                <a:lnTo>
                  <a:pt x="0" y="0"/>
                </a:lnTo>
                <a:lnTo>
                  <a:pt x="0" y="1840991"/>
                </a:lnTo>
                <a:close/>
              </a:path>
            </a:pathLst>
          </a:custGeom>
          <a:ln w="28956">
            <a:solidFill>
              <a:srgbClr val="001F5F"/>
            </a:solidFill>
          </a:ln>
        </p:spPr>
        <p:txBody>
          <a:bodyPr wrap="square" lIns="0" tIns="0" rIns="0" bIns="0" rtlCol="0"/>
          <a:lstStyle/>
          <a:p>
            <a:endParaRPr sz="1350"/>
          </a:p>
        </p:txBody>
      </p:sp>
      <p:sp>
        <p:nvSpPr>
          <p:cNvPr id="35" name="object 35"/>
          <p:cNvSpPr txBox="1"/>
          <p:nvPr/>
        </p:nvSpPr>
        <p:spPr>
          <a:xfrm>
            <a:off x="4321684" y="2279237"/>
            <a:ext cx="1608296" cy="1320233"/>
          </a:xfrm>
          <a:prstGeom prst="rect">
            <a:avLst/>
          </a:prstGeom>
        </p:spPr>
        <p:txBody>
          <a:bodyPr vert="horz" wrap="square" lIns="0" tIns="9525" rIns="0" bIns="0" rtlCol="0">
            <a:spAutoFit/>
          </a:bodyPr>
          <a:lstStyle/>
          <a:p>
            <a:pPr marL="193834" marR="107633" indent="-129064">
              <a:spcBef>
                <a:spcPts val="75"/>
              </a:spcBef>
              <a:buChar char="•"/>
              <a:tabLst>
                <a:tab pos="194309" algn="l"/>
              </a:tabLst>
            </a:pPr>
            <a:r>
              <a:rPr sz="900" spc="-34" dirty="0">
                <a:latin typeface="Arial"/>
                <a:cs typeface="Arial"/>
              </a:rPr>
              <a:t>Solicitante </a:t>
            </a:r>
            <a:r>
              <a:rPr sz="900" spc="-30" dirty="0">
                <a:latin typeface="Arial"/>
                <a:cs typeface="Arial"/>
              </a:rPr>
              <a:t>(o todos </a:t>
            </a:r>
            <a:r>
              <a:rPr sz="900" spc="-41" dirty="0">
                <a:latin typeface="Arial"/>
                <a:cs typeface="Arial"/>
              </a:rPr>
              <a:t>los  </a:t>
            </a:r>
            <a:r>
              <a:rPr sz="900" spc="-34" dirty="0">
                <a:latin typeface="Arial"/>
                <a:cs typeface="Arial"/>
              </a:rPr>
              <a:t>miembros </a:t>
            </a:r>
            <a:r>
              <a:rPr sz="900" spc="-41" dirty="0">
                <a:latin typeface="Arial"/>
                <a:cs typeface="Arial"/>
              </a:rPr>
              <a:t>de </a:t>
            </a:r>
            <a:r>
              <a:rPr sz="900" spc="-34" dirty="0">
                <a:latin typeface="Arial"/>
                <a:cs typeface="Arial"/>
              </a:rPr>
              <a:t>la </a:t>
            </a:r>
            <a:r>
              <a:rPr sz="900" spc="-30" dirty="0">
                <a:latin typeface="Arial"/>
                <a:cs typeface="Arial"/>
              </a:rPr>
              <a:t>unidad  </a:t>
            </a:r>
            <a:r>
              <a:rPr sz="900" spc="-19" dirty="0">
                <a:latin typeface="Arial"/>
                <a:cs typeface="Arial"/>
              </a:rPr>
              <a:t>familiar) </a:t>
            </a:r>
            <a:r>
              <a:rPr sz="900" spc="-41" dirty="0">
                <a:latin typeface="Arial"/>
                <a:cs typeface="Arial"/>
              </a:rPr>
              <a:t>pensionistas </a:t>
            </a:r>
            <a:r>
              <a:rPr sz="900" spc="-26" dirty="0">
                <a:latin typeface="Arial"/>
                <a:cs typeface="Arial"/>
              </a:rPr>
              <a:t>del  </a:t>
            </a:r>
            <a:r>
              <a:rPr sz="900" spc="-60" dirty="0">
                <a:latin typeface="Arial"/>
                <a:cs typeface="Arial"/>
              </a:rPr>
              <a:t>Régimen </a:t>
            </a:r>
            <a:r>
              <a:rPr sz="900" spc="-41" dirty="0">
                <a:latin typeface="Arial"/>
                <a:cs typeface="Arial"/>
              </a:rPr>
              <a:t>de </a:t>
            </a:r>
            <a:r>
              <a:rPr sz="900" spc="-34" dirty="0">
                <a:latin typeface="Arial"/>
                <a:cs typeface="Arial"/>
              </a:rPr>
              <a:t>la </a:t>
            </a:r>
            <a:r>
              <a:rPr sz="900" spc="-53" dirty="0">
                <a:latin typeface="Arial"/>
                <a:cs typeface="Arial"/>
              </a:rPr>
              <a:t>Seguridad  </a:t>
            </a:r>
            <a:r>
              <a:rPr sz="900" spc="-60" dirty="0">
                <a:latin typeface="Arial"/>
                <a:cs typeface="Arial"/>
              </a:rPr>
              <a:t>Social </a:t>
            </a:r>
            <a:r>
              <a:rPr sz="900" spc="-49" dirty="0">
                <a:latin typeface="Arial"/>
                <a:cs typeface="Arial"/>
              </a:rPr>
              <a:t>con </a:t>
            </a:r>
            <a:r>
              <a:rPr sz="900" spc="-38" dirty="0">
                <a:latin typeface="Arial"/>
                <a:cs typeface="Arial"/>
              </a:rPr>
              <a:t>pensión </a:t>
            </a:r>
            <a:r>
              <a:rPr sz="900" spc="-34" dirty="0">
                <a:latin typeface="Arial"/>
                <a:cs typeface="Arial"/>
              </a:rPr>
              <a:t>mínima  </a:t>
            </a:r>
            <a:r>
              <a:rPr sz="900" spc="-15" dirty="0">
                <a:latin typeface="Arial"/>
                <a:cs typeface="Arial"/>
              </a:rPr>
              <a:t>por </a:t>
            </a:r>
            <a:r>
              <a:rPr sz="900" spc="-23" dirty="0">
                <a:latin typeface="Arial"/>
                <a:cs typeface="Arial"/>
              </a:rPr>
              <a:t>jubilación </a:t>
            </a:r>
            <a:r>
              <a:rPr sz="900" spc="-26" dirty="0">
                <a:latin typeface="Arial"/>
                <a:cs typeface="Arial"/>
              </a:rPr>
              <a:t>o</a:t>
            </a:r>
            <a:r>
              <a:rPr sz="900" spc="-180" dirty="0">
                <a:latin typeface="Arial"/>
                <a:cs typeface="Arial"/>
              </a:rPr>
              <a:t> </a:t>
            </a:r>
            <a:r>
              <a:rPr sz="900" spc="-41" dirty="0">
                <a:latin typeface="Arial"/>
                <a:cs typeface="Arial"/>
              </a:rPr>
              <a:t>incapacidad  </a:t>
            </a:r>
            <a:r>
              <a:rPr sz="900" spc="-30" dirty="0">
                <a:latin typeface="Arial"/>
                <a:cs typeface="Arial"/>
              </a:rPr>
              <a:t>permanente.</a:t>
            </a:r>
            <a:endParaRPr sz="900" dirty="0">
              <a:latin typeface="Arial"/>
              <a:cs typeface="Arial"/>
            </a:endParaRPr>
          </a:p>
          <a:p>
            <a:pPr marL="193834" indent="-129064">
              <a:spcBef>
                <a:spcPts val="450"/>
              </a:spcBef>
              <a:buChar char="•"/>
              <a:tabLst>
                <a:tab pos="194309" algn="l"/>
              </a:tabLst>
            </a:pPr>
            <a:r>
              <a:rPr sz="900" spc="-165" dirty="0">
                <a:latin typeface="Arial"/>
                <a:cs typeface="Arial"/>
              </a:rPr>
              <a:t>Y </a:t>
            </a:r>
            <a:r>
              <a:rPr lang="es-ES" sz="900" spc="-165" dirty="0" smtClean="0">
                <a:latin typeface="Arial"/>
                <a:cs typeface="Arial"/>
              </a:rPr>
              <a:t> </a:t>
            </a:r>
            <a:r>
              <a:rPr sz="900" spc="-45" dirty="0" smtClean="0">
                <a:latin typeface="Arial"/>
                <a:cs typeface="Arial"/>
              </a:rPr>
              <a:t>sin </a:t>
            </a:r>
            <a:r>
              <a:rPr sz="900" spc="-19" dirty="0" err="1">
                <a:latin typeface="Arial"/>
                <a:cs typeface="Arial"/>
              </a:rPr>
              <a:t>percibir</a:t>
            </a:r>
            <a:r>
              <a:rPr sz="900" spc="-19" dirty="0">
                <a:latin typeface="Arial"/>
                <a:cs typeface="Arial"/>
              </a:rPr>
              <a:t> </a:t>
            </a:r>
            <a:r>
              <a:rPr sz="900" spc="-23" dirty="0" err="1" smtClean="0">
                <a:latin typeface="Arial"/>
                <a:cs typeface="Arial"/>
              </a:rPr>
              <a:t>otros</a:t>
            </a:r>
            <a:r>
              <a:rPr lang="es-ES" sz="900" spc="-23" dirty="0" smtClean="0">
                <a:latin typeface="Arial"/>
                <a:cs typeface="Arial"/>
              </a:rPr>
              <a:t> </a:t>
            </a:r>
            <a:r>
              <a:rPr sz="900" spc="-165" dirty="0" smtClean="0">
                <a:latin typeface="Arial"/>
                <a:cs typeface="Arial"/>
              </a:rPr>
              <a:t> </a:t>
            </a:r>
            <a:r>
              <a:rPr sz="900" spc="-49" dirty="0">
                <a:latin typeface="Arial"/>
                <a:cs typeface="Arial"/>
              </a:rPr>
              <a:t>ingresos</a:t>
            </a:r>
            <a:endParaRPr sz="900" dirty="0">
              <a:latin typeface="Arial"/>
              <a:cs typeface="Arial"/>
            </a:endParaRPr>
          </a:p>
          <a:p>
            <a:pPr marR="138113" algn="ctr"/>
            <a:r>
              <a:rPr sz="900" spc="-38" dirty="0">
                <a:latin typeface="Arial"/>
                <a:cs typeface="Arial"/>
              </a:rPr>
              <a:t>superiores </a:t>
            </a:r>
            <a:r>
              <a:rPr sz="900" spc="-71" dirty="0">
                <a:latin typeface="Arial"/>
                <a:cs typeface="Arial"/>
              </a:rPr>
              <a:t>a</a:t>
            </a:r>
            <a:r>
              <a:rPr sz="900" spc="-75" dirty="0">
                <a:latin typeface="Arial"/>
                <a:cs typeface="Arial"/>
              </a:rPr>
              <a:t> </a:t>
            </a:r>
            <a:r>
              <a:rPr sz="900" spc="-30" dirty="0" smtClean="0">
                <a:latin typeface="Arial"/>
                <a:cs typeface="Arial"/>
              </a:rPr>
              <a:t>500</a:t>
            </a:r>
            <a:r>
              <a:rPr lang="es-ES" sz="900" spc="-30" dirty="0" smtClean="0">
                <a:latin typeface="Arial"/>
                <a:cs typeface="Arial"/>
              </a:rPr>
              <a:t> </a:t>
            </a:r>
            <a:r>
              <a:rPr sz="900" spc="-30" dirty="0" smtClean="0">
                <a:latin typeface="Arial"/>
                <a:cs typeface="Arial"/>
              </a:rPr>
              <a:t>€</a:t>
            </a:r>
            <a:r>
              <a:rPr sz="900" spc="-30" dirty="0">
                <a:latin typeface="Arial"/>
                <a:cs typeface="Arial"/>
              </a:rPr>
              <a:t>/año.</a:t>
            </a:r>
            <a:endParaRPr sz="900" dirty="0">
              <a:latin typeface="Arial"/>
              <a:cs typeface="Arial"/>
            </a:endParaRPr>
          </a:p>
        </p:txBody>
      </p:sp>
      <p:sp>
        <p:nvSpPr>
          <p:cNvPr id="36" name="object 36"/>
          <p:cNvSpPr/>
          <p:nvPr/>
        </p:nvSpPr>
        <p:spPr>
          <a:xfrm>
            <a:off x="4352544" y="1825370"/>
            <a:ext cx="1625345" cy="401193"/>
          </a:xfrm>
          <a:prstGeom prst="rect">
            <a:avLst/>
          </a:prstGeom>
          <a:blipFill>
            <a:blip r:embed="rId10" cstate="print"/>
            <a:stretch>
              <a:fillRect/>
            </a:stretch>
          </a:blipFill>
        </p:spPr>
        <p:txBody>
          <a:bodyPr wrap="square" lIns="0" tIns="0" rIns="0" bIns="0" rtlCol="0"/>
          <a:lstStyle/>
          <a:p>
            <a:endParaRPr sz="1350"/>
          </a:p>
        </p:txBody>
      </p:sp>
      <p:sp>
        <p:nvSpPr>
          <p:cNvPr id="37" name="object 37"/>
          <p:cNvSpPr/>
          <p:nvPr/>
        </p:nvSpPr>
        <p:spPr>
          <a:xfrm>
            <a:off x="4616577" y="1887094"/>
            <a:ext cx="1096136" cy="322325"/>
          </a:xfrm>
          <a:prstGeom prst="rect">
            <a:avLst/>
          </a:prstGeom>
          <a:blipFill>
            <a:blip r:embed="rId11" cstate="print"/>
            <a:stretch>
              <a:fillRect/>
            </a:stretch>
          </a:blipFill>
        </p:spPr>
        <p:txBody>
          <a:bodyPr wrap="square" lIns="0" tIns="0" rIns="0" bIns="0" rtlCol="0"/>
          <a:lstStyle/>
          <a:p>
            <a:endParaRPr sz="1350"/>
          </a:p>
        </p:txBody>
      </p:sp>
      <p:sp>
        <p:nvSpPr>
          <p:cNvPr id="38" name="object 38"/>
          <p:cNvSpPr/>
          <p:nvPr/>
        </p:nvSpPr>
        <p:spPr>
          <a:xfrm>
            <a:off x="4332541" y="1805369"/>
            <a:ext cx="1608296" cy="384334"/>
          </a:xfrm>
          <a:custGeom>
            <a:avLst/>
            <a:gdLst/>
            <a:ahLst/>
            <a:cxnLst/>
            <a:rect l="l" t="t" r="r" b="b"/>
            <a:pathLst>
              <a:path w="2144395" h="512444">
                <a:moveTo>
                  <a:pt x="2144268" y="0"/>
                </a:moveTo>
                <a:lnTo>
                  <a:pt x="2144268" y="512063"/>
                </a:lnTo>
                <a:lnTo>
                  <a:pt x="0" y="512063"/>
                </a:lnTo>
                <a:lnTo>
                  <a:pt x="0" y="0"/>
                </a:lnTo>
                <a:lnTo>
                  <a:pt x="2144268" y="0"/>
                </a:lnTo>
                <a:close/>
              </a:path>
            </a:pathLst>
          </a:custGeom>
          <a:solidFill>
            <a:srgbClr val="001F5F"/>
          </a:solidFill>
        </p:spPr>
        <p:txBody>
          <a:bodyPr wrap="square" lIns="0" tIns="0" rIns="0" bIns="0" rtlCol="0"/>
          <a:lstStyle/>
          <a:p>
            <a:endParaRPr sz="1350"/>
          </a:p>
        </p:txBody>
      </p:sp>
      <p:sp>
        <p:nvSpPr>
          <p:cNvPr id="39" name="object 39"/>
          <p:cNvSpPr/>
          <p:nvPr/>
        </p:nvSpPr>
        <p:spPr>
          <a:xfrm>
            <a:off x="4332541" y="1805369"/>
            <a:ext cx="1608296" cy="384334"/>
          </a:xfrm>
          <a:custGeom>
            <a:avLst/>
            <a:gdLst/>
            <a:ahLst/>
            <a:cxnLst/>
            <a:rect l="l" t="t" r="r" b="b"/>
            <a:pathLst>
              <a:path w="2144395" h="512444">
                <a:moveTo>
                  <a:pt x="2144268" y="0"/>
                </a:moveTo>
                <a:lnTo>
                  <a:pt x="2144268" y="512063"/>
                </a:lnTo>
                <a:lnTo>
                  <a:pt x="1072133" y="512063"/>
                </a:lnTo>
                <a:lnTo>
                  <a:pt x="0" y="512063"/>
                </a:lnTo>
                <a:lnTo>
                  <a:pt x="0" y="0"/>
                </a:lnTo>
                <a:lnTo>
                  <a:pt x="2144268" y="0"/>
                </a:lnTo>
                <a:close/>
              </a:path>
            </a:pathLst>
          </a:custGeom>
          <a:ln w="19812">
            <a:solidFill>
              <a:srgbClr val="EAEAEA"/>
            </a:solidFill>
          </a:ln>
        </p:spPr>
        <p:txBody>
          <a:bodyPr wrap="square" lIns="0" tIns="0" rIns="0" bIns="0" rtlCol="0"/>
          <a:lstStyle/>
          <a:p>
            <a:endParaRPr sz="1350"/>
          </a:p>
        </p:txBody>
      </p:sp>
      <p:sp>
        <p:nvSpPr>
          <p:cNvPr id="40" name="object 40"/>
          <p:cNvSpPr txBox="1"/>
          <p:nvPr/>
        </p:nvSpPr>
        <p:spPr>
          <a:xfrm>
            <a:off x="1036700" y="1887188"/>
            <a:ext cx="4896803" cy="193803"/>
          </a:xfrm>
          <a:prstGeom prst="rect">
            <a:avLst/>
          </a:prstGeom>
        </p:spPr>
        <p:txBody>
          <a:bodyPr vert="horz" wrap="square" lIns="0" tIns="9049" rIns="0" bIns="0" rtlCol="0">
            <a:spAutoFit/>
          </a:bodyPr>
          <a:lstStyle/>
          <a:p>
            <a:pPr marL="1305401">
              <a:spcBef>
                <a:spcPts val="71"/>
              </a:spcBef>
              <a:tabLst>
                <a:tab pos="3644741" algn="l"/>
              </a:tabLst>
            </a:pPr>
            <a:r>
              <a:rPr sz="1200" b="1" spc="-53" dirty="0">
                <a:solidFill>
                  <a:srgbClr val="FFFFFF"/>
                </a:solidFill>
                <a:latin typeface="Trebuchet MS"/>
                <a:cs typeface="Trebuchet MS"/>
              </a:rPr>
              <a:t>FAMILIAS	</a:t>
            </a:r>
            <a:r>
              <a:rPr sz="1200" b="1" spc="-60" dirty="0">
                <a:solidFill>
                  <a:srgbClr val="FFFFFF"/>
                </a:solidFill>
                <a:latin typeface="Trebuchet MS"/>
                <a:cs typeface="Trebuchet MS"/>
              </a:rPr>
              <a:t>PENSIONISTAS</a:t>
            </a:r>
            <a:endParaRPr sz="1200">
              <a:latin typeface="Trebuchet MS"/>
              <a:cs typeface="Trebuchet MS"/>
            </a:endParaRPr>
          </a:p>
        </p:txBody>
      </p:sp>
      <p:sp>
        <p:nvSpPr>
          <p:cNvPr id="41" name="object 41"/>
          <p:cNvSpPr/>
          <p:nvPr/>
        </p:nvSpPr>
        <p:spPr>
          <a:xfrm>
            <a:off x="6037326" y="1825371"/>
            <a:ext cx="893826" cy="412622"/>
          </a:xfrm>
          <a:prstGeom prst="rect">
            <a:avLst/>
          </a:prstGeom>
          <a:blipFill>
            <a:blip r:embed="rId12" cstate="print"/>
            <a:stretch>
              <a:fillRect/>
            </a:stretch>
          </a:blipFill>
        </p:spPr>
        <p:txBody>
          <a:bodyPr wrap="square" lIns="0" tIns="0" rIns="0" bIns="0" rtlCol="0"/>
          <a:lstStyle/>
          <a:p>
            <a:endParaRPr sz="1350"/>
          </a:p>
        </p:txBody>
      </p:sp>
      <p:sp>
        <p:nvSpPr>
          <p:cNvPr id="42" name="object 42"/>
          <p:cNvSpPr/>
          <p:nvPr/>
        </p:nvSpPr>
        <p:spPr>
          <a:xfrm>
            <a:off x="6023610" y="1816227"/>
            <a:ext cx="950976" cy="473202"/>
          </a:xfrm>
          <a:prstGeom prst="rect">
            <a:avLst/>
          </a:prstGeom>
          <a:blipFill>
            <a:blip r:embed="rId13" cstate="print"/>
            <a:stretch>
              <a:fillRect/>
            </a:stretch>
          </a:blipFill>
        </p:spPr>
        <p:txBody>
          <a:bodyPr wrap="square" lIns="0" tIns="0" rIns="0" bIns="0" rtlCol="0"/>
          <a:lstStyle/>
          <a:p>
            <a:endParaRPr sz="1350"/>
          </a:p>
        </p:txBody>
      </p:sp>
      <p:sp>
        <p:nvSpPr>
          <p:cNvPr id="43" name="object 43"/>
          <p:cNvSpPr txBox="1"/>
          <p:nvPr/>
        </p:nvSpPr>
        <p:spPr>
          <a:xfrm>
            <a:off x="6017323" y="1805369"/>
            <a:ext cx="876776" cy="363080"/>
          </a:xfrm>
          <a:prstGeom prst="rect">
            <a:avLst/>
          </a:prstGeom>
          <a:solidFill>
            <a:srgbClr val="001F5F"/>
          </a:solidFill>
          <a:ln w="19811">
            <a:solidFill>
              <a:srgbClr val="EAEAEA"/>
            </a:solidFill>
          </a:ln>
        </p:spPr>
        <p:txBody>
          <a:bodyPr vert="horz" wrap="square" lIns="0" tIns="16669" rIns="0" bIns="0" rtlCol="0">
            <a:spAutoFit/>
          </a:bodyPr>
          <a:lstStyle/>
          <a:p>
            <a:pPr marL="953" algn="ctr">
              <a:spcBef>
                <a:spcPts val="131"/>
              </a:spcBef>
            </a:pPr>
            <a:r>
              <a:rPr sz="1125" b="1" spc="-53" dirty="0">
                <a:solidFill>
                  <a:srgbClr val="FFFFFF"/>
                </a:solidFill>
                <a:latin typeface="Trebuchet MS"/>
                <a:cs typeface="Trebuchet MS"/>
              </a:rPr>
              <a:t>FAM.</a:t>
            </a:r>
            <a:endParaRPr sz="1125">
              <a:latin typeface="Trebuchet MS"/>
              <a:cs typeface="Trebuchet MS"/>
            </a:endParaRPr>
          </a:p>
          <a:p>
            <a:pPr marL="31909" algn="ctr">
              <a:spcBef>
                <a:spcPts val="4"/>
              </a:spcBef>
            </a:pPr>
            <a:r>
              <a:rPr sz="1125" b="1" spc="-26" dirty="0">
                <a:solidFill>
                  <a:srgbClr val="FFFFFF"/>
                </a:solidFill>
                <a:latin typeface="Trebuchet MS"/>
                <a:cs typeface="Trebuchet MS"/>
              </a:rPr>
              <a:t>NUMEROSAS</a:t>
            </a:r>
            <a:endParaRPr sz="1125">
              <a:latin typeface="Trebuchet MS"/>
              <a:cs typeface="Trebuchet MS"/>
            </a:endParaRPr>
          </a:p>
        </p:txBody>
      </p:sp>
      <p:sp>
        <p:nvSpPr>
          <p:cNvPr id="44" name="object 44"/>
          <p:cNvSpPr txBox="1"/>
          <p:nvPr/>
        </p:nvSpPr>
        <p:spPr>
          <a:xfrm>
            <a:off x="6025325" y="3725609"/>
            <a:ext cx="868680" cy="851515"/>
          </a:xfrm>
          <a:prstGeom prst="rect">
            <a:avLst/>
          </a:prstGeom>
          <a:ln w="28955">
            <a:solidFill>
              <a:srgbClr val="001F5F"/>
            </a:solidFill>
          </a:ln>
        </p:spPr>
        <p:txBody>
          <a:bodyPr vert="horz" wrap="square" lIns="0" tIns="0" rIns="0" bIns="0" rtlCol="0">
            <a:spAutoFit/>
          </a:bodyPr>
          <a:lstStyle/>
          <a:p>
            <a:pPr>
              <a:lnSpc>
                <a:spcPct val="100000"/>
              </a:lnSpc>
            </a:pPr>
            <a:endParaRPr sz="1050">
              <a:latin typeface="Times New Roman"/>
              <a:cs typeface="Times New Roman"/>
            </a:endParaRPr>
          </a:p>
          <a:p>
            <a:pPr>
              <a:lnSpc>
                <a:spcPct val="100000"/>
              </a:lnSpc>
            </a:pPr>
            <a:endParaRPr sz="1050">
              <a:latin typeface="Times New Roman"/>
              <a:cs typeface="Times New Roman"/>
            </a:endParaRPr>
          </a:p>
          <a:p>
            <a:pPr>
              <a:lnSpc>
                <a:spcPct val="100000"/>
              </a:lnSpc>
            </a:pPr>
            <a:endParaRPr sz="1050">
              <a:latin typeface="Times New Roman"/>
              <a:cs typeface="Times New Roman"/>
            </a:endParaRPr>
          </a:p>
          <a:p>
            <a:pPr marL="124301" indent="-70485">
              <a:spcBef>
                <a:spcPts val="698"/>
              </a:spcBef>
              <a:buChar char="•"/>
              <a:tabLst>
                <a:tab pos="124778" algn="l"/>
              </a:tabLst>
            </a:pPr>
            <a:r>
              <a:rPr sz="900" spc="-60" dirty="0">
                <a:latin typeface="Arial"/>
                <a:cs typeface="Arial"/>
              </a:rPr>
              <a:t>Renta</a:t>
            </a:r>
            <a:r>
              <a:rPr sz="900" spc="-68" dirty="0">
                <a:latin typeface="Arial"/>
                <a:cs typeface="Arial"/>
              </a:rPr>
              <a:t> </a:t>
            </a:r>
            <a:r>
              <a:rPr sz="900" spc="-45" dirty="0">
                <a:latin typeface="Arial"/>
                <a:cs typeface="Arial"/>
              </a:rPr>
              <a:t>≤15.039</a:t>
            </a:r>
            <a:endParaRPr sz="900">
              <a:latin typeface="Arial"/>
              <a:cs typeface="Arial"/>
            </a:endParaRPr>
          </a:p>
          <a:p>
            <a:pPr marL="124301"/>
            <a:r>
              <a:rPr sz="900" spc="-19" dirty="0">
                <a:latin typeface="Arial"/>
                <a:cs typeface="Arial"/>
              </a:rPr>
              <a:t>€/año</a:t>
            </a:r>
            <a:endParaRPr sz="900">
              <a:latin typeface="Arial"/>
              <a:cs typeface="Arial"/>
            </a:endParaRPr>
          </a:p>
        </p:txBody>
      </p:sp>
      <p:sp>
        <p:nvSpPr>
          <p:cNvPr id="45" name="object 45"/>
          <p:cNvSpPr txBox="1"/>
          <p:nvPr/>
        </p:nvSpPr>
        <p:spPr>
          <a:xfrm>
            <a:off x="6025325" y="2247709"/>
            <a:ext cx="868680" cy="964367"/>
          </a:xfrm>
          <a:prstGeom prst="rect">
            <a:avLst/>
          </a:prstGeom>
          <a:ln w="28955">
            <a:solidFill>
              <a:srgbClr val="001F5F"/>
            </a:solidFill>
          </a:ln>
        </p:spPr>
        <p:txBody>
          <a:bodyPr vert="horz" wrap="square" lIns="0" tIns="0" rIns="0" bIns="0" rtlCol="0">
            <a:spAutoFit/>
          </a:bodyPr>
          <a:lstStyle/>
          <a:p>
            <a:pPr>
              <a:lnSpc>
                <a:spcPct val="100000"/>
              </a:lnSpc>
            </a:pPr>
            <a:endParaRPr sz="1050">
              <a:latin typeface="Times New Roman"/>
              <a:cs typeface="Times New Roman"/>
            </a:endParaRPr>
          </a:p>
          <a:p>
            <a:pPr>
              <a:lnSpc>
                <a:spcPct val="100000"/>
              </a:lnSpc>
            </a:pPr>
            <a:endParaRPr sz="1050">
              <a:latin typeface="Times New Roman"/>
              <a:cs typeface="Times New Roman"/>
            </a:endParaRPr>
          </a:p>
          <a:p>
            <a:pPr>
              <a:spcBef>
                <a:spcPts val="8"/>
              </a:spcBef>
            </a:pPr>
            <a:endParaRPr sz="1050">
              <a:latin typeface="Times New Roman"/>
              <a:cs typeface="Times New Roman"/>
            </a:endParaRPr>
          </a:p>
          <a:p>
            <a:pPr marL="182880" indent="-129064">
              <a:spcBef>
                <a:spcPts val="4"/>
              </a:spcBef>
              <a:buChar char="•"/>
              <a:tabLst>
                <a:tab pos="183356" algn="l"/>
              </a:tabLst>
            </a:pPr>
            <a:r>
              <a:rPr sz="900" spc="-83" dirty="0">
                <a:latin typeface="Arial"/>
                <a:cs typeface="Arial"/>
              </a:rPr>
              <a:t>Todas</a:t>
            </a:r>
            <a:endParaRPr sz="900">
              <a:latin typeface="Arial"/>
              <a:cs typeface="Arial"/>
            </a:endParaRPr>
          </a:p>
          <a:p>
            <a:pPr marL="186214" marR="65246">
              <a:spcBef>
                <a:spcPts val="450"/>
              </a:spcBef>
            </a:pPr>
            <a:r>
              <a:rPr sz="900" spc="-64" dirty="0">
                <a:latin typeface="Arial"/>
                <a:cs typeface="Arial"/>
              </a:rPr>
              <a:t>(Sin</a:t>
            </a:r>
            <a:r>
              <a:rPr sz="900" spc="-109" dirty="0">
                <a:latin typeface="Arial"/>
                <a:cs typeface="Arial"/>
              </a:rPr>
              <a:t> </a:t>
            </a:r>
            <a:r>
              <a:rPr sz="900" spc="-19" dirty="0">
                <a:latin typeface="Arial"/>
                <a:cs typeface="Arial"/>
              </a:rPr>
              <a:t>requisito  </a:t>
            </a:r>
            <a:r>
              <a:rPr sz="900" spc="-41" dirty="0">
                <a:latin typeface="Arial"/>
                <a:cs typeface="Arial"/>
              </a:rPr>
              <a:t>de</a:t>
            </a:r>
            <a:r>
              <a:rPr sz="900" spc="-60" dirty="0">
                <a:latin typeface="Arial"/>
                <a:cs typeface="Arial"/>
              </a:rPr>
              <a:t> </a:t>
            </a:r>
            <a:r>
              <a:rPr sz="900" spc="-56" dirty="0">
                <a:latin typeface="Arial"/>
                <a:cs typeface="Arial"/>
              </a:rPr>
              <a:t>Renta)</a:t>
            </a:r>
            <a:endParaRPr sz="900">
              <a:latin typeface="Arial"/>
              <a:cs typeface="Arial"/>
            </a:endParaRPr>
          </a:p>
        </p:txBody>
      </p:sp>
      <p:sp>
        <p:nvSpPr>
          <p:cNvPr id="46" name="object 46"/>
          <p:cNvSpPr/>
          <p:nvPr/>
        </p:nvSpPr>
        <p:spPr>
          <a:xfrm>
            <a:off x="7011162" y="2288287"/>
            <a:ext cx="697230" cy="1402460"/>
          </a:xfrm>
          <a:prstGeom prst="rect">
            <a:avLst/>
          </a:prstGeom>
          <a:blipFill>
            <a:blip r:embed="rId14" cstate="print"/>
            <a:stretch>
              <a:fillRect/>
            </a:stretch>
          </a:blipFill>
        </p:spPr>
        <p:txBody>
          <a:bodyPr wrap="square" lIns="0" tIns="0" rIns="0" bIns="0" rtlCol="0"/>
          <a:lstStyle/>
          <a:p>
            <a:endParaRPr sz="1350"/>
          </a:p>
        </p:txBody>
      </p:sp>
      <p:sp>
        <p:nvSpPr>
          <p:cNvPr id="47" name="object 47"/>
          <p:cNvSpPr/>
          <p:nvPr/>
        </p:nvSpPr>
        <p:spPr>
          <a:xfrm>
            <a:off x="6978015" y="2289430"/>
            <a:ext cx="789812" cy="1053845"/>
          </a:xfrm>
          <a:prstGeom prst="rect">
            <a:avLst/>
          </a:prstGeom>
          <a:blipFill>
            <a:blip r:embed="rId15" cstate="print"/>
            <a:stretch>
              <a:fillRect/>
            </a:stretch>
          </a:blipFill>
        </p:spPr>
        <p:txBody>
          <a:bodyPr wrap="square" lIns="0" tIns="0" rIns="0" bIns="0" rtlCol="0"/>
          <a:lstStyle/>
          <a:p>
            <a:endParaRPr sz="1350"/>
          </a:p>
        </p:txBody>
      </p:sp>
      <p:sp>
        <p:nvSpPr>
          <p:cNvPr id="48" name="object 48"/>
          <p:cNvSpPr/>
          <p:nvPr/>
        </p:nvSpPr>
        <p:spPr>
          <a:xfrm>
            <a:off x="6991159" y="2268283"/>
            <a:ext cx="680084" cy="1385316"/>
          </a:xfrm>
          <a:prstGeom prst="rect">
            <a:avLst/>
          </a:prstGeom>
          <a:blipFill>
            <a:blip r:embed="rId16" cstate="print"/>
            <a:stretch>
              <a:fillRect/>
            </a:stretch>
          </a:blipFill>
        </p:spPr>
        <p:txBody>
          <a:bodyPr wrap="square" lIns="0" tIns="0" rIns="0" bIns="0" rtlCol="0"/>
          <a:lstStyle/>
          <a:p>
            <a:endParaRPr sz="1350"/>
          </a:p>
        </p:txBody>
      </p:sp>
      <p:sp>
        <p:nvSpPr>
          <p:cNvPr id="49" name="object 49"/>
          <p:cNvSpPr/>
          <p:nvPr/>
        </p:nvSpPr>
        <p:spPr>
          <a:xfrm>
            <a:off x="6991159" y="2268283"/>
            <a:ext cx="680085" cy="1385411"/>
          </a:xfrm>
          <a:custGeom>
            <a:avLst/>
            <a:gdLst/>
            <a:ahLst/>
            <a:cxnLst/>
            <a:rect l="l" t="t" r="r" b="b"/>
            <a:pathLst>
              <a:path w="906779" h="1847214">
                <a:moveTo>
                  <a:pt x="0" y="1847088"/>
                </a:moveTo>
                <a:lnTo>
                  <a:pt x="906779" y="1847088"/>
                </a:lnTo>
                <a:lnTo>
                  <a:pt x="906779" y="0"/>
                </a:lnTo>
                <a:lnTo>
                  <a:pt x="0" y="0"/>
                </a:lnTo>
                <a:lnTo>
                  <a:pt x="0" y="1847088"/>
                </a:lnTo>
                <a:close/>
              </a:path>
            </a:pathLst>
          </a:custGeom>
          <a:ln w="19812">
            <a:solidFill>
              <a:srgbClr val="EAEAEA"/>
            </a:solidFill>
          </a:ln>
        </p:spPr>
        <p:txBody>
          <a:bodyPr wrap="square" lIns="0" tIns="0" rIns="0" bIns="0" rtlCol="0"/>
          <a:lstStyle/>
          <a:p>
            <a:endParaRPr sz="1350"/>
          </a:p>
        </p:txBody>
      </p:sp>
      <p:sp>
        <p:nvSpPr>
          <p:cNvPr id="50" name="object 50"/>
          <p:cNvSpPr txBox="1"/>
          <p:nvPr/>
        </p:nvSpPr>
        <p:spPr>
          <a:xfrm>
            <a:off x="7033165" y="2278571"/>
            <a:ext cx="597218" cy="148117"/>
          </a:xfrm>
          <a:prstGeom prst="rect">
            <a:avLst/>
          </a:prstGeom>
        </p:spPr>
        <p:txBody>
          <a:bodyPr vert="horz" wrap="square" lIns="0" tIns="9525" rIns="0" bIns="0" rtlCol="0">
            <a:spAutoFit/>
          </a:bodyPr>
          <a:lstStyle/>
          <a:p>
            <a:pPr marL="9525">
              <a:spcBef>
                <a:spcPts val="75"/>
              </a:spcBef>
            </a:pPr>
            <a:r>
              <a:rPr sz="900" b="1" spc="-49" dirty="0">
                <a:latin typeface="Trebuchet MS"/>
                <a:cs typeface="Trebuchet MS"/>
              </a:rPr>
              <a:t>DE</a:t>
            </a:r>
            <a:r>
              <a:rPr sz="900" b="1" spc="-41" dirty="0">
                <a:latin typeface="Trebuchet MS"/>
                <a:cs typeface="Trebuchet MS"/>
              </a:rPr>
              <a:t>SC</a:t>
            </a:r>
            <a:r>
              <a:rPr sz="900" b="1" spc="-60" dirty="0">
                <a:latin typeface="Trebuchet MS"/>
                <a:cs typeface="Trebuchet MS"/>
              </a:rPr>
              <a:t>U</a:t>
            </a:r>
            <a:r>
              <a:rPr sz="900" b="1" spc="-41" dirty="0">
                <a:latin typeface="Trebuchet MS"/>
                <a:cs typeface="Trebuchet MS"/>
              </a:rPr>
              <a:t>EN</a:t>
            </a:r>
            <a:r>
              <a:rPr sz="900" b="1" spc="-131" dirty="0">
                <a:latin typeface="Trebuchet MS"/>
                <a:cs typeface="Trebuchet MS"/>
              </a:rPr>
              <a:t>T</a:t>
            </a:r>
            <a:r>
              <a:rPr sz="900" b="1" spc="-26" dirty="0">
                <a:latin typeface="Trebuchet MS"/>
                <a:cs typeface="Trebuchet MS"/>
              </a:rPr>
              <a:t>O</a:t>
            </a:r>
            <a:endParaRPr sz="900">
              <a:latin typeface="Trebuchet MS"/>
              <a:cs typeface="Trebuchet MS"/>
            </a:endParaRPr>
          </a:p>
        </p:txBody>
      </p:sp>
      <p:sp>
        <p:nvSpPr>
          <p:cNvPr id="51" name="object 51"/>
          <p:cNvSpPr txBox="1"/>
          <p:nvPr/>
        </p:nvSpPr>
        <p:spPr>
          <a:xfrm>
            <a:off x="7010304" y="2541650"/>
            <a:ext cx="643414" cy="702115"/>
          </a:xfrm>
          <a:prstGeom prst="rect">
            <a:avLst/>
          </a:prstGeom>
        </p:spPr>
        <p:txBody>
          <a:bodyPr vert="horz" wrap="square" lIns="0" tIns="9525" rIns="0" bIns="0" rtlCol="0">
            <a:spAutoFit/>
          </a:bodyPr>
          <a:lstStyle/>
          <a:p>
            <a:pPr marL="110014">
              <a:spcBef>
                <a:spcPts val="75"/>
              </a:spcBef>
            </a:pPr>
            <a:r>
              <a:rPr sz="900" spc="-83" dirty="0">
                <a:latin typeface="Arial"/>
                <a:cs typeface="Arial"/>
              </a:rPr>
              <a:t>25%</a:t>
            </a:r>
            <a:r>
              <a:rPr sz="900" spc="-56" dirty="0">
                <a:latin typeface="Arial"/>
                <a:cs typeface="Arial"/>
              </a:rPr>
              <a:t> </a:t>
            </a:r>
            <a:r>
              <a:rPr sz="900" spc="-30" dirty="0">
                <a:latin typeface="Arial"/>
                <a:cs typeface="Arial"/>
              </a:rPr>
              <a:t>Dto.</a:t>
            </a:r>
            <a:endParaRPr sz="900">
              <a:latin typeface="Arial"/>
              <a:cs typeface="Arial"/>
            </a:endParaRPr>
          </a:p>
          <a:p>
            <a:pPr marL="9525" marR="3810" indent="-1905" algn="ctr"/>
            <a:r>
              <a:rPr sz="900" spc="-41" dirty="0">
                <a:latin typeface="Arial"/>
                <a:cs typeface="Arial"/>
              </a:rPr>
              <a:t>en </a:t>
            </a:r>
            <a:r>
              <a:rPr sz="900" spc="-23" dirty="0">
                <a:latin typeface="Arial"/>
                <a:cs typeface="Arial"/>
              </a:rPr>
              <a:t>términos  </a:t>
            </a:r>
            <a:r>
              <a:rPr sz="900" spc="-41" dirty="0">
                <a:latin typeface="Arial"/>
                <a:cs typeface="Arial"/>
              </a:rPr>
              <a:t>de </a:t>
            </a:r>
            <a:r>
              <a:rPr sz="900" spc="-30" dirty="0">
                <a:latin typeface="Arial"/>
                <a:cs typeface="Arial"/>
              </a:rPr>
              <a:t>potencia</a:t>
            </a:r>
            <a:r>
              <a:rPr sz="900" spc="-131" dirty="0">
                <a:latin typeface="Arial"/>
                <a:cs typeface="Arial"/>
              </a:rPr>
              <a:t> </a:t>
            </a:r>
            <a:r>
              <a:rPr sz="900" spc="-45" dirty="0">
                <a:latin typeface="Arial"/>
                <a:cs typeface="Arial"/>
              </a:rPr>
              <a:t>y  energía </a:t>
            </a:r>
            <a:r>
              <a:rPr sz="900" spc="-26" dirty="0">
                <a:latin typeface="Arial"/>
                <a:cs typeface="Arial"/>
              </a:rPr>
              <a:t>del  </a:t>
            </a:r>
            <a:r>
              <a:rPr sz="900" spc="-135" dirty="0">
                <a:latin typeface="Arial"/>
                <a:cs typeface="Arial"/>
              </a:rPr>
              <a:t>PVPC</a:t>
            </a:r>
            <a:endParaRPr sz="900">
              <a:latin typeface="Arial"/>
              <a:cs typeface="Arial"/>
            </a:endParaRPr>
          </a:p>
        </p:txBody>
      </p:sp>
      <p:sp>
        <p:nvSpPr>
          <p:cNvPr id="52" name="object 52"/>
          <p:cNvSpPr/>
          <p:nvPr/>
        </p:nvSpPr>
        <p:spPr>
          <a:xfrm>
            <a:off x="7011163" y="3749040"/>
            <a:ext cx="702944" cy="1397889"/>
          </a:xfrm>
          <a:prstGeom prst="rect">
            <a:avLst/>
          </a:prstGeom>
          <a:blipFill>
            <a:blip r:embed="rId17" cstate="print"/>
            <a:stretch>
              <a:fillRect/>
            </a:stretch>
          </a:blipFill>
        </p:spPr>
        <p:txBody>
          <a:bodyPr wrap="square" lIns="0" tIns="0" rIns="0" bIns="0" rtlCol="0"/>
          <a:lstStyle/>
          <a:p>
            <a:endParaRPr sz="1350"/>
          </a:p>
        </p:txBody>
      </p:sp>
      <p:sp>
        <p:nvSpPr>
          <p:cNvPr id="53" name="object 53"/>
          <p:cNvSpPr/>
          <p:nvPr/>
        </p:nvSpPr>
        <p:spPr>
          <a:xfrm>
            <a:off x="6980302" y="3750183"/>
            <a:ext cx="789812" cy="1065276"/>
          </a:xfrm>
          <a:prstGeom prst="rect">
            <a:avLst/>
          </a:prstGeom>
          <a:blipFill>
            <a:blip r:embed="rId18" cstate="print"/>
            <a:stretch>
              <a:fillRect/>
            </a:stretch>
          </a:blipFill>
        </p:spPr>
        <p:txBody>
          <a:bodyPr wrap="square" lIns="0" tIns="0" rIns="0" bIns="0" rtlCol="0"/>
          <a:lstStyle/>
          <a:p>
            <a:endParaRPr sz="1350"/>
          </a:p>
        </p:txBody>
      </p:sp>
      <p:sp>
        <p:nvSpPr>
          <p:cNvPr id="54" name="object 54"/>
          <p:cNvSpPr/>
          <p:nvPr/>
        </p:nvSpPr>
        <p:spPr>
          <a:xfrm>
            <a:off x="6991159" y="3729038"/>
            <a:ext cx="685800" cy="1380743"/>
          </a:xfrm>
          <a:prstGeom prst="rect">
            <a:avLst/>
          </a:prstGeom>
          <a:blipFill>
            <a:blip r:embed="rId19" cstate="print"/>
            <a:stretch>
              <a:fillRect/>
            </a:stretch>
          </a:blipFill>
        </p:spPr>
        <p:txBody>
          <a:bodyPr wrap="square" lIns="0" tIns="0" rIns="0" bIns="0" rtlCol="0"/>
          <a:lstStyle/>
          <a:p>
            <a:endParaRPr sz="1350"/>
          </a:p>
        </p:txBody>
      </p:sp>
      <p:sp>
        <p:nvSpPr>
          <p:cNvPr id="55" name="object 55"/>
          <p:cNvSpPr txBox="1"/>
          <p:nvPr/>
        </p:nvSpPr>
        <p:spPr>
          <a:xfrm>
            <a:off x="6991159" y="3729038"/>
            <a:ext cx="685800" cy="996011"/>
          </a:xfrm>
          <a:prstGeom prst="rect">
            <a:avLst/>
          </a:prstGeom>
          <a:ln w="19811">
            <a:solidFill>
              <a:srgbClr val="EAEAEA"/>
            </a:solidFill>
          </a:ln>
        </p:spPr>
        <p:txBody>
          <a:bodyPr vert="horz" wrap="square" lIns="0" tIns="20479" rIns="0" bIns="0" rtlCol="0">
            <a:spAutoFit/>
          </a:bodyPr>
          <a:lstStyle/>
          <a:p>
            <a:pPr marL="53816">
              <a:spcBef>
                <a:spcPts val="161"/>
              </a:spcBef>
            </a:pPr>
            <a:r>
              <a:rPr sz="900" b="1" spc="-53" dirty="0">
                <a:latin typeface="Trebuchet MS"/>
                <a:cs typeface="Trebuchet MS"/>
              </a:rPr>
              <a:t>DESCUENTO</a:t>
            </a:r>
            <a:endParaRPr sz="900">
              <a:latin typeface="Trebuchet MS"/>
              <a:cs typeface="Trebuchet MS"/>
            </a:endParaRPr>
          </a:p>
          <a:p>
            <a:pPr>
              <a:lnSpc>
                <a:spcPct val="100000"/>
              </a:lnSpc>
            </a:pPr>
            <a:endParaRPr sz="938">
              <a:latin typeface="Times New Roman"/>
              <a:cs typeface="Times New Roman"/>
            </a:endParaRPr>
          </a:p>
          <a:p>
            <a:pPr marL="131445"/>
            <a:r>
              <a:rPr sz="900" spc="-83" dirty="0">
                <a:latin typeface="Arial"/>
                <a:cs typeface="Arial"/>
              </a:rPr>
              <a:t>40%</a:t>
            </a:r>
            <a:r>
              <a:rPr sz="900" spc="-53" dirty="0">
                <a:latin typeface="Arial"/>
                <a:cs typeface="Arial"/>
              </a:rPr>
              <a:t> </a:t>
            </a:r>
            <a:r>
              <a:rPr sz="900" spc="-30" dirty="0">
                <a:latin typeface="Arial"/>
                <a:cs typeface="Arial"/>
              </a:rPr>
              <a:t>Dto.</a:t>
            </a:r>
            <a:endParaRPr sz="900">
              <a:latin typeface="Arial"/>
              <a:cs typeface="Arial"/>
            </a:endParaRPr>
          </a:p>
          <a:p>
            <a:pPr marL="30956" marR="24288" indent="25718" algn="ctr"/>
            <a:r>
              <a:rPr sz="900" spc="-41" dirty="0">
                <a:latin typeface="Arial"/>
                <a:cs typeface="Arial"/>
              </a:rPr>
              <a:t>en </a:t>
            </a:r>
            <a:r>
              <a:rPr sz="900" spc="-23" dirty="0">
                <a:latin typeface="Arial"/>
                <a:cs typeface="Arial"/>
              </a:rPr>
              <a:t>términos  </a:t>
            </a:r>
            <a:r>
              <a:rPr sz="900" spc="-41" dirty="0">
                <a:latin typeface="Arial"/>
                <a:cs typeface="Arial"/>
              </a:rPr>
              <a:t>de </a:t>
            </a:r>
            <a:r>
              <a:rPr sz="900" spc="-30" dirty="0">
                <a:latin typeface="Arial"/>
                <a:cs typeface="Arial"/>
              </a:rPr>
              <a:t>potencia</a:t>
            </a:r>
            <a:r>
              <a:rPr sz="900" spc="-124" dirty="0">
                <a:latin typeface="Arial"/>
                <a:cs typeface="Arial"/>
              </a:rPr>
              <a:t> </a:t>
            </a:r>
            <a:r>
              <a:rPr sz="900" spc="-45" dirty="0">
                <a:latin typeface="Arial"/>
                <a:cs typeface="Arial"/>
              </a:rPr>
              <a:t>y  energía </a:t>
            </a:r>
            <a:r>
              <a:rPr sz="900" spc="-26" dirty="0">
                <a:latin typeface="Arial"/>
                <a:cs typeface="Arial"/>
              </a:rPr>
              <a:t>del  </a:t>
            </a:r>
            <a:r>
              <a:rPr sz="900" spc="-135" dirty="0">
                <a:latin typeface="Arial"/>
                <a:cs typeface="Arial"/>
              </a:rPr>
              <a:t>PVPC</a:t>
            </a:r>
            <a:endParaRPr sz="900">
              <a:latin typeface="Arial"/>
              <a:cs typeface="Arial"/>
            </a:endParaRPr>
          </a:p>
        </p:txBody>
      </p:sp>
      <p:sp>
        <p:nvSpPr>
          <p:cNvPr id="56" name="object 56"/>
          <p:cNvSpPr/>
          <p:nvPr/>
        </p:nvSpPr>
        <p:spPr>
          <a:xfrm>
            <a:off x="6901433" y="1748789"/>
            <a:ext cx="2168271" cy="590931"/>
          </a:xfrm>
          <a:prstGeom prst="rect">
            <a:avLst/>
          </a:prstGeom>
          <a:blipFill>
            <a:blip r:embed="rId20" cstate="print"/>
            <a:stretch>
              <a:fillRect/>
            </a:stretch>
          </a:blipFill>
        </p:spPr>
        <p:txBody>
          <a:bodyPr wrap="square" lIns="0" tIns="0" rIns="0" bIns="0" rtlCol="0"/>
          <a:lstStyle/>
          <a:p>
            <a:endParaRPr sz="1350"/>
          </a:p>
        </p:txBody>
      </p:sp>
      <p:sp>
        <p:nvSpPr>
          <p:cNvPr id="57" name="object 57"/>
          <p:cNvSpPr/>
          <p:nvPr/>
        </p:nvSpPr>
        <p:spPr>
          <a:xfrm>
            <a:off x="7429500" y="1801369"/>
            <a:ext cx="1113282" cy="534923"/>
          </a:xfrm>
          <a:prstGeom prst="rect">
            <a:avLst/>
          </a:prstGeom>
          <a:blipFill>
            <a:blip r:embed="rId21" cstate="print"/>
            <a:stretch>
              <a:fillRect/>
            </a:stretch>
          </a:blipFill>
        </p:spPr>
        <p:txBody>
          <a:bodyPr wrap="square" lIns="0" tIns="0" rIns="0" bIns="0" rtlCol="0"/>
          <a:lstStyle/>
          <a:p>
            <a:endParaRPr sz="1350"/>
          </a:p>
        </p:txBody>
      </p:sp>
      <p:sp>
        <p:nvSpPr>
          <p:cNvPr id="58" name="object 58"/>
          <p:cNvSpPr txBox="1"/>
          <p:nvPr/>
        </p:nvSpPr>
        <p:spPr>
          <a:xfrm>
            <a:off x="6970014" y="1817370"/>
            <a:ext cx="1965008" cy="283732"/>
          </a:xfrm>
          <a:prstGeom prst="rect">
            <a:avLst/>
          </a:prstGeom>
          <a:solidFill>
            <a:srgbClr val="D9F0F9"/>
          </a:solidFill>
          <a:ln w="12192">
            <a:solidFill>
              <a:srgbClr val="C0C0C0"/>
            </a:solidFill>
          </a:ln>
        </p:spPr>
        <p:txBody>
          <a:bodyPr vert="horz" wrap="square" lIns="0" tIns="86678" rIns="0" bIns="0" rtlCol="0">
            <a:spAutoFit/>
          </a:bodyPr>
          <a:lstStyle/>
          <a:p>
            <a:pPr marL="620554">
              <a:spcBef>
                <a:spcPts val="683"/>
              </a:spcBef>
            </a:pPr>
            <a:r>
              <a:rPr sz="1275" b="1" spc="-71" dirty="0">
                <a:solidFill>
                  <a:srgbClr val="585858"/>
                </a:solidFill>
                <a:latin typeface="Trebuchet MS"/>
                <a:cs typeface="Trebuchet MS"/>
              </a:rPr>
              <a:t>DERECHOS</a:t>
            </a:r>
            <a:endParaRPr sz="1275">
              <a:latin typeface="Trebuchet MS"/>
              <a:cs typeface="Trebuchet MS"/>
            </a:endParaRPr>
          </a:p>
        </p:txBody>
      </p:sp>
      <p:sp>
        <p:nvSpPr>
          <p:cNvPr id="59" name="object 59"/>
          <p:cNvSpPr/>
          <p:nvPr/>
        </p:nvSpPr>
        <p:spPr>
          <a:xfrm>
            <a:off x="7756399" y="2288286"/>
            <a:ext cx="1195577" cy="2858643"/>
          </a:xfrm>
          <a:prstGeom prst="rect">
            <a:avLst/>
          </a:prstGeom>
          <a:blipFill>
            <a:blip r:embed="rId22" cstate="print"/>
            <a:stretch>
              <a:fillRect/>
            </a:stretch>
          </a:blipFill>
        </p:spPr>
        <p:txBody>
          <a:bodyPr wrap="square" lIns="0" tIns="0" rIns="0" bIns="0" rtlCol="0"/>
          <a:lstStyle/>
          <a:p>
            <a:endParaRPr sz="1350"/>
          </a:p>
        </p:txBody>
      </p:sp>
      <p:sp>
        <p:nvSpPr>
          <p:cNvPr id="60" name="object 60"/>
          <p:cNvSpPr/>
          <p:nvPr/>
        </p:nvSpPr>
        <p:spPr>
          <a:xfrm>
            <a:off x="7775828" y="2311145"/>
            <a:ext cx="1173861" cy="2848356"/>
          </a:xfrm>
          <a:prstGeom prst="rect">
            <a:avLst/>
          </a:prstGeom>
          <a:blipFill>
            <a:blip r:embed="rId23" cstate="print"/>
            <a:stretch>
              <a:fillRect/>
            </a:stretch>
          </a:blipFill>
        </p:spPr>
        <p:txBody>
          <a:bodyPr wrap="square" lIns="0" tIns="0" rIns="0" bIns="0" rtlCol="0"/>
          <a:lstStyle/>
          <a:p>
            <a:endParaRPr sz="1350"/>
          </a:p>
        </p:txBody>
      </p:sp>
      <p:sp>
        <p:nvSpPr>
          <p:cNvPr id="61" name="object 61"/>
          <p:cNvSpPr/>
          <p:nvPr/>
        </p:nvSpPr>
        <p:spPr>
          <a:xfrm>
            <a:off x="7736395" y="2268283"/>
            <a:ext cx="1178433" cy="2841498"/>
          </a:xfrm>
          <a:prstGeom prst="rect">
            <a:avLst/>
          </a:prstGeom>
          <a:blipFill>
            <a:blip r:embed="rId24" cstate="print"/>
            <a:stretch>
              <a:fillRect/>
            </a:stretch>
          </a:blipFill>
        </p:spPr>
        <p:txBody>
          <a:bodyPr wrap="square" lIns="0" tIns="0" rIns="0" bIns="0" rtlCol="0"/>
          <a:lstStyle/>
          <a:p>
            <a:endParaRPr sz="1350"/>
          </a:p>
        </p:txBody>
      </p:sp>
      <p:sp>
        <p:nvSpPr>
          <p:cNvPr id="62" name="object 62"/>
          <p:cNvSpPr txBox="1"/>
          <p:nvPr/>
        </p:nvSpPr>
        <p:spPr>
          <a:xfrm>
            <a:off x="7736395" y="2268283"/>
            <a:ext cx="1178719" cy="2835648"/>
          </a:xfrm>
          <a:prstGeom prst="rect">
            <a:avLst/>
          </a:prstGeom>
          <a:ln w="19811">
            <a:solidFill>
              <a:srgbClr val="EAEAEA"/>
            </a:solidFill>
          </a:ln>
        </p:spPr>
        <p:txBody>
          <a:bodyPr vert="horz" wrap="square" lIns="0" tIns="41910" rIns="0" bIns="0" rtlCol="0">
            <a:spAutoFit/>
          </a:bodyPr>
          <a:lstStyle/>
          <a:p>
            <a:pPr marL="80963">
              <a:spcBef>
                <a:spcPts val="330"/>
              </a:spcBef>
            </a:pPr>
            <a:r>
              <a:rPr sz="900" b="1" spc="-38" dirty="0">
                <a:latin typeface="Trebuchet MS"/>
                <a:cs typeface="Trebuchet MS"/>
              </a:rPr>
              <a:t>LIMITE</a:t>
            </a:r>
            <a:r>
              <a:rPr sz="900" b="1" spc="-60" dirty="0">
                <a:latin typeface="Trebuchet MS"/>
                <a:cs typeface="Trebuchet MS"/>
              </a:rPr>
              <a:t> </a:t>
            </a:r>
            <a:r>
              <a:rPr sz="900" b="1" spc="-41" dirty="0">
                <a:latin typeface="Trebuchet MS"/>
                <a:cs typeface="Trebuchet MS"/>
              </a:rPr>
              <a:t>ENERGIA</a:t>
            </a:r>
            <a:endParaRPr sz="900">
              <a:latin typeface="Trebuchet MS"/>
              <a:cs typeface="Trebuchet MS"/>
            </a:endParaRPr>
          </a:p>
          <a:p>
            <a:pPr>
              <a:spcBef>
                <a:spcPts val="4"/>
              </a:spcBef>
            </a:pPr>
            <a:endParaRPr sz="938">
              <a:latin typeface="Times New Roman"/>
              <a:cs typeface="Times New Roman"/>
            </a:endParaRPr>
          </a:p>
          <a:p>
            <a:pPr marL="80963"/>
            <a:r>
              <a:rPr sz="900" b="1" spc="-60" dirty="0">
                <a:latin typeface="Trebuchet MS"/>
                <a:cs typeface="Trebuchet MS"/>
              </a:rPr>
              <a:t>Familia </a:t>
            </a:r>
            <a:r>
              <a:rPr sz="900" b="1" spc="-45" dirty="0">
                <a:latin typeface="Trebuchet MS"/>
                <a:cs typeface="Trebuchet MS"/>
              </a:rPr>
              <a:t>sin</a:t>
            </a:r>
            <a:r>
              <a:rPr sz="900" b="1" spc="-83" dirty="0">
                <a:latin typeface="Trebuchet MS"/>
                <a:cs typeface="Trebuchet MS"/>
              </a:rPr>
              <a:t> </a:t>
            </a:r>
            <a:r>
              <a:rPr sz="900" b="1" spc="-53" dirty="0">
                <a:latin typeface="Trebuchet MS"/>
                <a:cs typeface="Trebuchet MS"/>
              </a:rPr>
              <a:t>menor</a:t>
            </a:r>
            <a:endParaRPr sz="900">
              <a:latin typeface="Trebuchet MS"/>
              <a:cs typeface="Trebuchet MS"/>
            </a:endParaRPr>
          </a:p>
          <a:p>
            <a:pPr marL="223838"/>
            <a:r>
              <a:rPr sz="900" spc="-41" dirty="0">
                <a:latin typeface="Arial"/>
                <a:cs typeface="Arial"/>
              </a:rPr>
              <a:t>1.380</a:t>
            </a:r>
            <a:r>
              <a:rPr sz="900" spc="-49" dirty="0">
                <a:latin typeface="Arial"/>
                <a:cs typeface="Arial"/>
              </a:rPr>
              <a:t> </a:t>
            </a:r>
            <a:r>
              <a:rPr sz="900" spc="-26" dirty="0">
                <a:latin typeface="Arial"/>
                <a:cs typeface="Arial"/>
              </a:rPr>
              <a:t>kWh/año</a:t>
            </a:r>
            <a:endParaRPr sz="900">
              <a:latin typeface="Arial"/>
              <a:cs typeface="Arial"/>
            </a:endParaRPr>
          </a:p>
          <a:p>
            <a:pPr marL="80963"/>
            <a:r>
              <a:rPr sz="900" b="1" spc="-60" dirty="0">
                <a:latin typeface="Trebuchet MS"/>
                <a:cs typeface="Trebuchet MS"/>
              </a:rPr>
              <a:t>Familia </a:t>
            </a:r>
            <a:r>
              <a:rPr sz="900" b="1" spc="-71" dirty="0">
                <a:latin typeface="Trebuchet MS"/>
                <a:cs typeface="Trebuchet MS"/>
              </a:rPr>
              <a:t>1</a:t>
            </a:r>
            <a:r>
              <a:rPr sz="900" b="1" spc="-83" dirty="0">
                <a:latin typeface="Trebuchet MS"/>
                <a:cs typeface="Trebuchet MS"/>
              </a:rPr>
              <a:t> </a:t>
            </a:r>
            <a:r>
              <a:rPr sz="900" b="1" spc="-53" dirty="0">
                <a:latin typeface="Trebuchet MS"/>
                <a:cs typeface="Trebuchet MS"/>
              </a:rPr>
              <a:t>menor</a:t>
            </a:r>
            <a:endParaRPr sz="900">
              <a:latin typeface="Trebuchet MS"/>
              <a:cs typeface="Trebuchet MS"/>
            </a:endParaRPr>
          </a:p>
          <a:p>
            <a:pPr marL="223838"/>
            <a:r>
              <a:rPr sz="900" spc="-41" dirty="0">
                <a:latin typeface="Arial"/>
                <a:cs typeface="Arial"/>
              </a:rPr>
              <a:t>1.932</a:t>
            </a:r>
            <a:r>
              <a:rPr sz="900" spc="-83" dirty="0">
                <a:latin typeface="Arial"/>
                <a:cs typeface="Arial"/>
              </a:rPr>
              <a:t> </a:t>
            </a:r>
            <a:r>
              <a:rPr sz="900" spc="-26" dirty="0">
                <a:latin typeface="Arial"/>
                <a:cs typeface="Arial"/>
              </a:rPr>
              <a:t>kWh/año</a:t>
            </a:r>
            <a:endParaRPr sz="900">
              <a:latin typeface="Arial"/>
              <a:cs typeface="Arial"/>
            </a:endParaRPr>
          </a:p>
          <a:p>
            <a:pPr marL="80963"/>
            <a:r>
              <a:rPr sz="900" b="1" spc="-60" dirty="0">
                <a:latin typeface="Trebuchet MS"/>
                <a:cs typeface="Trebuchet MS"/>
              </a:rPr>
              <a:t>Familia </a:t>
            </a:r>
            <a:r>
              <a:rPr sz="900" b="1" spc="-71" dirty="0">
                <a:latin typeface="Trebuchet MS"/>
                <a:cs typeface="Trebuchet MS"/>
              </a:rPr>
              <a:t>2</a:t>
            </a:r>
            <a:r>
              <a:rPr sz="900" b="1" spc="-113" dirty="0">
                <a:latin typeface="Trebuchet MS"/>
                <a:cs typeface="Trebuchet MS"/>
              </a:rPr>
              <a:t> </a:t>
            </a:r>
            <a:r>
              <a:rPr sz="900" b="1" spc="-53" dirty="0">
                <a:latin typeface="Trebuchet MS"/>
                <a:cs typeface="Trebuchet MS"/>
              </a:rPr>
              <a:t>menores</a:t>
            </a:r>
            <a:endParaRPr sz="900">
              <a:latin typeface="Trebuchet MS"/>
              <a:cs typeface="Trebuchet MS"/>
            </a:endParaRPr>
          </a:p>
          <a:p>
            <a:pPr marL="223838"/>
            <a:r>
              <a:rPr sz="900" spc="-41" dirty="0">
                <a:latin typeface="Arial"/>
                <a:cs typeface="Arial"/>
              </a:rPr>
              <a:t>2.346</a:t>
            </a:r>
            <a:r>
              <a:rPr sz="900" spc="-83" dirty="0">
                <a:latin typeface="Arial"/>
                <a:cs typeface="Arial"/>
              </a:rPr>
              <a:t> </a:t>
            </a:r>
            <a:r>
              <a:rPr sz="900" spc="-26" dirty="0">
                <a:latin typeface="Arial"/>
                <a:cs typeface="Arial"/>
              </a:rPr>
              <a:t>kWh/año</a:t>
            </a:r>
            <a:endParaRPr sz="900">
              <a:latin typeface="Arial"/>
              <a:cs typeface="Arial"/>
            </a:endParaRPr>
          </a:p>
          <a:p>
            <a:pPr>
              <a:spcBef>
                <a:spcPts val="4"/>
              </a:spcBef>
            </a:pPr>
            <a:endParaRPr sz="938">
              <a:latin typeface="Times New Roman"/>
              <a:cs typeface="Times New Roman"/>
            </a:endParaRPr>
          </a:p>
          <a:p>
            <a:pPr marL="80963"/>
            <a:r>
              <a:rPr sz="900" b="1" spc="-60" dirty="0">
                <a:latin typeface="Trebuchet MS"/>
                <a:cs typeface="Trebuchet MS"/>
              </a:rPr>
              <a:t>Familia</a:t>
            </a:r>
            <a:r>
              <a:rPr sz="900" b="1" spc="-75" dirty="0">
                <a:latin typeface="Trebuchet MS"/>
                <a:cs typeface="Trebuchet MS"/>
              </a:rPr>
              <a:t> </a:t>
            </a:r>
            <a:r>
              <a:rPr sz="900" b="1" spc="-41" dirty="0">
                <a:latin typeface="Trebuchet MS"/>
                <a:cs typeface="Trebuchet MS"/>
              </a:rPr>
              <a:t>Numerosa</a:t>
            </a:r>
            <a:r>
              <a:rPr sz="900" spc="-41" dirty="0">
                <a:latin typeface="Arial"/>
                <a:cs typeface="Arial"/>
              </a:rPr>
              <a:t>:</a:t>
            </a:r>
            <a:endParaRPr sz="900">
              <a:latin typeface="Arial"/>
              <a:cs typeface="Arial"/>
            </a:endParaRPr>
          </a:p>
          <a:p>
            <a:pPr marL="223838"/>
            <a:r>
              <a:rPr sz="900" spc="-41" dirty="0">
                <a:latin typeface="Arial"/>
                <a:cs typeface="Arial"/>
              </a:rPr>
              <a:t>4.140</a:t>
            </a:r>
            <a:r>
              <a:rPr sz="900" spc="-83" dirty="0">
                <a:latin typeface="Arial"/>
                <a:cs typeface="Arial"/>
              </a:rPr>
              <a:t> </a:t>
            </a:r>
            <a:r>
              <a:rPr sz="900" spc="-26" dirty="0">
                <a:latin typeface="Arial"/>
                <a:cs typeface="Arial"/>
              </a:rPr>
              <a:t>kWh/año</a:t>
            </a:r>
            <a:endParaRPr sz="900">
              <a:latin typeface="Arial"/>
              <a:cs typeface="Arial"/>
            </a:endParaRPr>
          </a:p>
          <a:p>
            <a:pPr>
              <a:spcBef>
                <a:spcPts val="4"/>
              </a:spcBef>
            </a:pPr>
            <a:endParaRPr sz="938">
              <a:latin typeface="Times New Roman"/>
              <a:cs typeface="Times New Roman"/>
            </a:endParaRPr>
          </a:p>
          <a:p>
            <a:pPr marL="223838" marR="228600" indent="-143351"/>
            <a:r>
              <a:rPr sz="900" b="1" spc="-45" dirty="0">
                <a:latin typeface="Trebuchet MS"/>
                <a:cs typeface="Trebuchet MS"/>
              </a:rPr>
              <a:t>Pensionistas</a:t>
            </a:r>
            <a:r>
              <a:rPr sz="900" spc="-45" dirty="0">
                <a:latin typeface="Arial"/>
                <a:cs typeface="Arial"/>
              </a:rPr>
              <a:t>:  </a:t>
            </a:r>
            <a:r>
              <a:rPr sz="900" spc="-41" dirty="0">
                <a:latin typeface="Arial"/>
                <a:cs typeface="Arial"/>
              </a:rPr>
              <a:t>1.932</a:t>
            </a:r>
            <a:r>
              <a:rPr sz="900" spc="-83" dirty="0">
                <a:latin typeface="Arial"/>
                <a:cs typeface="Arial"/>
              </a:rPr>
              <a:t> </a:t>
            </a:r>
            <a:r>
              <a:rPr sz="900" spc="-26" dirty="0">
                <a:latin typeface="Arial"/>
                <a:cs typeface="Arial"/>
              </a:rPr>
              <a:t>kWh/año</a:t>
            </a:r>
            <a:endParaRPr sz="900">
              <a:latin typeface="Arial"/>
              <a:cs typeface="Arial"/>
            </a:endParaRPr>
          </a:p>
          <a:p>
            <a:pPr>
              <a:lnSpc>
                <a:spcPct val="100000"/>
              </a:lnSpc>
            </a:pPr>
            <a:endParaRPr sz="938">
              <a:latin typeface="Times New Roman"/>
              <a:cs typeface="Times New Roman"/>
            </a:endParaRPr>
          </a:p>
          <a:p>
            <a:pPr marL="80963" marR="83820"/>
            <a:r>
              <a:rPr sz="900" spc="11" dirty="0">
                <a:latin typeface="Arial"/>
                <a:cs typeface="Arial"/>
              </a:rPr>
              <a:t>(*) </a:t>
            </a:r>
            <a:r>
              <a:rPr sz="900" spc="-101" dirty="0">
                <a:latin typeface="Arial"/>
                <a:cs typeface="Arial"/>
              </a:rPr>
              <a:t>La </a:t>
            </a:r>
            <a:r>
              <a:rPr sz="900" spc="-38" dirty="0">
                <a:latin typeface="Arial"/>
                <a:cs typeface="Arial"/>
              </a:rPr>
              <a:t>energia </a:t>
            </a:r>
            <a:r>
              <a:rPr sz="900" spc="-49" dirty="0">
                <a:latin typeface="Arial"/>
                <a:cs typeface="Arial"/>
              </a:rPr>
              <a:t>con  </a:t>
            </a:r>
            <a:r>
              <a:rPr sz="900" spc="-38" dirty="0">
                <a:latin typeface="Arial"/>
                <a:cs typeface="Arial"/>
              </a:rPr>
              <a:t>derecho </a:t>
            </a:r>
            <a:r>
              <a:rPr sz="900" spc="-71" dirty="0">
                <a:latin typeface="Arial"/>
                <a:cs typeface="Arial"/>
              </a:rPr>
              <a:t>a </a:t>
            </a:r>
            <a:r>
              <a:rPr sz="900" spc="-26" dirty="0">
                <a:latin typeface="Arial"/>
                <a:cs typeface="Arial"/>
              </a:rPr>
              <a:t>Dto. </a:t>
            </a:r>
            <a:r>
              <a:rPr sz="900" spc="-30" dirty="0">
                <a:latin typeface="Arial"/>
                <a:cs typeface="Arial"/>
              </a:rPr>
              <a:t>no  </a:t>
            </a:r>
            <a:r>
              <a:rPr sz="900" spc="-41" dirty="0">
                <a:latin typeface="Arial"/>
                <a:cs typeface="Arial"/>
              </a:rPr>
              <a:t>consumida, </a:t>
            </a:r>
            <a:r>
              <a:rPr sz="900" spc="-60" dirty="0">
                <a:latin typeface="Arial"/>
                <a:cs typeface="Arial"/>
              </a:rPr>
              <a:t>será  </a:t>
            </a:r>
            <a:r>
              <a:rPr sz="900" spc="-38" dirty="0">
                <a:latin typeface="Arial"/>
                <a:cs typeface="Arial"/>
              </a:rPr>
              <a:t>acumulable </a:t>
            </a:r>
            <a:r>
              <a:rPr sz="900" spc="-41" dirty="0">
                <a:latin typeface="Arial"/>
                <a:cs typeface="Arial"/>
              </a:rPr>
              <a:t>en los </a:t>
            </a:r>
            <a:r>
              <a:rPr sz="900" spc="-45" dirty="0">
                <a:latin typeface="Arial"/>
                <a:cs typeface="Arial"/>
              </a:rPr>
              <a:t>12  </a:t>
            </a:r>
            <a:r>
              <a:rPr sz="900" spc="-68" dirty="0">
                <a:latin typeface="Arial"/>
                <a:cs typeface="Arial"/>
              </a:rPr>
              <a:t>meses</a:t>
            </a:r>
            <a:r>
              <a:rPr sz="900" spc="-49" dirty="0">
                <a:latin typeface="Arial"/>
                <a:cs typeface="Arial"/>
              </a:rPr>
              <a:t> </a:t>
            </a:r>
            <a:r>
              <a:rPr sz="900" spc="-38" dirty="0">
                <a:latin typeface="Arial"/>
                <a:cs typeface="Arial"/>
              </a:rPr>
              <a:t>siguientes.</a:t>
            </a:r>
            <a:endParaRPr sz="900">
              <a:latin typeface="Arial"/>
              <a:cs typeface="Arial"/>
            </a:endParaRPr>
          </a:p>
        </p:txBody>
      </p:sp>
      <p:sp>
        <p:nvSpPr>
          <p:cNvPr id="63" name="object 63"/>
          <p:cNvSpPr/>
          <p:nvPr/>
        </p:nvSpPr>
        <p:spPr>
          <a:xfrm>
            <a:off x="7957567" y="4321683"/>
            <a:ext cx="659606" cy="0"/>
          </a:xfrm>
          <a:custGeom>
            <a:avLst/>
            <a:gdLst/>
            <a:ahLst/>
            <a:cxnLst/>
            <a:rect l="l" t="t" r="r" b="b"/>
            <a:pathLst>
              <a:path w="879475">
                <a:moveTo>
                  <a:pt x="0" y="0"/>
                </a:moveTo>
                <a:lnTo>
                  <a:pt x="879220" y="0"/>
                </a:lnTo>
              </a:path>
            </a:pathLst>
          </a:custGeom>
          <a:ln w="12192">
            <a:solidFill>
              <a:srgbClr val="0554F9"/>
            </a:solidFill>
          </a:ln>
        </p:spPr>
        <p:txBody>
          <a:bodyPr wrap="square" lIns="0" tIns="0" rIns="0" bIns="0" rtlCol="0"/>
          <a:lstStyle/>
          <a:p>
            <a:endParaRPr sz="1350"/>
          </a:p>
        </p:txBody>
      </p:sp>
    </p:spTree>
    <p:extLst>
      <p:ext uri="{BB962C8B-B14F-4D97-AF65-F5344CB8AC3E}">
        <p14:creationId xmlns:p14="http://schemas.microsoft.com/office/powerpoint/2010/main" val="2726876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CuadroTexto"/>
          <p:cNvSpPr txBox="1"/>
          <p:nvPr/>
        </p:nvSpPr>
        <p:spPr>
          <a:xfrm>
            <a:off x="0" y="2988241"/>
            <a:ext cx="9144000" cy="769441"/>
          </a:xfrm>
          <a:prstGeom prst="rect">
            <a:avLst/>
          </a:prstGeom>
          <a:noFill/>
        </p:spPr>
        <p:txBody>
          <a:bodyPr wrap="square" rtlCol="0">
            <a:spAutoFit/>
          </a:bodyPr>
          <a:lstStyle/>
          <a:p>
            <a:pPr algn="ctr"/>
            <a:r>
              <a:rPr lang="es-ES_tradnl" sz="4400" b="1" dirty="0" smtClean="0">
                <a:solidFill>
                  <a:schemeClr val="tx2">
                    <a:lumMod val="50000"/>
                  </a:schemeClr>
                </a:solidFill>
                <a:latin typeface="+mj-lt"/>
                <a:cs typeface="Arial" pitchFamily="34" charset="0"/>
              </a:rPr>
              <a:t>Nuevo Bono social Térmico</a:t>
            </a:r>
            <a:endParaRPr lang="es-ES" sz="4400" b="1" dirty="0" smtClean="0">
              <a:solidFill>
                <a:schemeClr val="tx2">
                  <a:lumMod val="50000"/>
                </a:schemeClr>
              </a:solidFill>
              <a:latin typeface="+mj-lt"/>
              <a:cs typeface="Arial" pitchFamily="34" charset="0"/>
            </a:endParaRPr>
          </a:p>
        </p:txBody>
      </p:sp>
      <p:sp>
        <p:nvSpPr>
          <p:cNvPr id="4" name="4 CuadroTexto"/>
          <p:cNvSpPr txBox="1"/>
          <p:nvPr/>
        </p:nvSpPr>
        <p:spPr>
          <a:xfrm>
            <a:off x="-1692696"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smtClean="0">
                <a:solidFill>
                  <a:schemeClr val="bg1"/>
                </a:solidFill>
                <a:latin typeface="Arial" pitchFamily="34" charset="0"/>
                <a:cs typeface="Arial" pitchFamily="34" charset="0"/>
              </a:rPr>
              <a:t>7- Nuevo Bono social Térmico</a:t>
            </a:r>
            <a:endParaRPr lang="es-ES" sz="2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04981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1520" y="404664"/>
            <a:ext cx="1350050" cy="461665"/>
          </a:xfrm>
          <a:prstGeom prst="rect">
            <a:avLst/>
          </a:prstGeom>
        </p:spPr>
        <p:txBody>
          <a:bodyPr wrap="none">
            <a:spAutoFit/>
          </a:bodyPr>
          <a:lstStyle/>
          <a:p>
            <a:r>
              <a:rPr lang="es-ES_tradnl" sz="2400" b="1" dirty="0" smtClean="0">
                <a:solidFill>
                  <a:schemeClr val="tx2">
                    <a:lumMod val="50000"/>
                  </a:schemeClr>
                </a:solidFill>
                <a:cs typeface="Arial" pitchFamily="34" charset="0"/>
              </a:rPr>
              <a:t>¿Qu</a:t>
            </a:r>
            <a:r>
              <a:rPr lang="es-ES_tradnl" sz="2400" b="1" dirty="0">
                <a:solidFill>
                  <a:schemeClr val="tx2">
                    <a:lumMod val="50000"/>
                  </a:schemeClr>
                </a:solidFill>
                <a:cs typeface="Arial" pitchFamily="34" charset="0"/>
              </a:rPr>
              <a:t>é</a:t>
            </a:r>
            <a:r>
              <a:rPr lang="es-ES_tradnl" sz="2400" b="1" dirty="0" smtClean="0">
                <a:solidFill>
                  <a:schemeClr val="tx2">
                    <a:lumMod val="50000"/>
                  </a:schemeClr>
                </a:solidFill>
                <a:cs typeface="Arial" pitchFamily="34" charset="0"/>
              </a:rPr>
              <a:t> es?</a:t>
            </a:r>
            <a:endParaRPr lang="es-ES" sz="2400" b="1" dirty="0">
              <a:solidFill>
                <a:schemeClr val="tx2">
                  <a:lumMod val="50000"/>
                </a:schemeClr>
              </a:solidFill>
            </a:endParaRPr>
          </a:p>
        </p:txBody>
      </p:sp>
      <p:sp>
        <p:nvSpPr>
          <p:cNvPr id="12" name="Rectángulo 6"/>
          <p:cNvSpPr/>
          <p:nvPr/>
        </p:nvSpPr>
        <p:spPr>
          <a:xfrm>
            <a:off x="198850" y="4221088"/>
            <a:ext cx="8767439" cy="2580194"/>
          </a:xfrm>
          <a:prstGeom prst="rect">
            <a:avLst/>
          </a:prstGeom>
        </p:spPr>
        <p:txBody>
          <a:bodyPr wrap="square">
            <a:spAutoFit/>
          </a:bodyPr>
          <a:lstStyle/>
          <a:p>
            <a:pPr>
              <a:lnSpc>
                <a:spcPts val="2200"/>
              </a:lnSpc>
              <a:spcBef>
                <a:spcPts val="600"/>
              </a:spcBef>
            </a:pPr>
            <a:r>
              <a:rPr lang="es-ES" sz="2400" b="1" dirty="0" smtClean="0">
                <a:solidFill>
                  <a:schemeClr val="tx2">
                    <a:lumMod val="50000"/>
                  </a:schemeClr>
                </a:solidFill>
                <a:ea typeface="+mj-ea"/>
                <a:cs typeface="Arial" pitchFamily="34" charset="0"/>
              </a:rPr>
              <a:t>¿Quién puede beneficiarse del Bono Social Térmico?</a:t>
            </a:r>
          </a:p>
          <a:p>
            <a:pPr marL="342900" indent="-342900">
              <a:lnSpc>
                <a:spcPts val="2200"/>
              </a:lnSpc>
              <a:spcBef>
                <a:spcPts val="600"/>
              </a:spcBef>
              <a:buFont typeface="Arial" panose="020B0604020202020204" pitchFamily="34" charset="0"/>
              <a:buChar char="•"/>
            </a:pPr>
            <a:r>
              <a:rPr lang="es-ES" sz="2000" dirty="0" smtClean="0">
                <a:cs typeface="Arial" panose="020B0604020202020204" pitchFamily="34" charset="0"/>
              </a:rPr>
              <a:t>Aquellos </a:t>
            </a:r>
            <a:r>
              <a:rPr lang="es-ES" sz="2000" dirty="0">
                <a:cs typeface="Arial" panose="020B0604020202020204" pitchFamily="34" charset="0"/>
              </a:rPr>
              <a:t>consumidores que sean beneficiarios del bono social de electricidad previsto en el artículo 45 de la Ley 24/2013, de 26 de diciembre, del Sector Eléctrico, a </a:t>
            </a:r>
            <a:r>
              <a:rPr lang="es-ES" sz="2000" b="1" dirty="0">
                <a:cs typeface="Arial" panose="020B0604020202020204" pitchFamily="34" charset="0"/>
              </a:rPr>
              <a:t>31 de diciembre </a:t>
            </a:r>
            <a:r>
              <a:rPr lang="es-ES" sz="2000" dirty="0">
                <a:cs typeface="Arial" panose="020B0604020202020204" pitchFamily="34" charset="0"/>
              </a:rPr>
              <a:t>del año anterior</a:t>
            </a:r>
            <a:r>
              <a:rPr lang="es-ES" sz="2000" dirty="0" smtClean="0">
                <a:cs typeface="Arial" panose="020B0604020202020204" pitchFamily="34" charset="0"/>
              </a:rPr>
              <a:t>. </a:t>
            </a:r>
          </a:p>
          <a:p>
            <a:pPr>
              <a:lnSpc>
                <a:spcPts val="2200"/>
              </a:lnSpc>
              <a:spcBef>
                <a:spcPts val="600"/>
              </a:spcBef>
            </a:pPr>
            <a:r>
              <a:rPr lang="es-ES" sz="2400" b="1" dirty="0">
                <a:solidFill>
                  <a:schemeClr val="tx2">
                    <a:lumMod val="50000"/>
                  </a:schemeClr>
                </a:solidFill>
                <a:ea typeface="+mj-ea"/>
                <a:cs typeface="Arial" pitchFamily="34" charset="0"/>
              </a:rPr>
              <a:t>¿Cómo se tramita el bono social térmico?</a:t>
            </a:r>
          </a:p>
          <a:p>
            <a:pPr marL="342900" indent="-342900">
              <a:lnSpc>
                <a:spcPts val="2200"/>
              </a:lnSpc>
              <a:spcBef>
                <a:spcPts val="600"/>
              </a:spcBef>
              <a:buFont typeface="Arial" panose="020B0604020202020204" pitchFamily="34" charset="0"/>
              <a:buChar char="•"/>
            </a:pPr>
            <a:r>
              <a:rPr lang="es-ES" sz="2000" dirty="0" smtClean="0">
                <a:cs typeface="Arial" panose="020B0604020202020204" pitchFamily="34" charset="0"/>
              </a:rPr>
              <a:t>Son las comercializadores de referencia las encargadas de remitir a la DGPEM antes del 15 de enero de cada año los clientes que sean beneficiarios del bono social. Necesitarán los datos de cuenta bancaria.</a:t>
            </a:r>
            <a:endParaRPr lang="es-ES" sz="2000" b="1" dirty="0">
              <a:cs typeface="Arial" panose="020B0604020202020204" pitchFamily="34" charset="0"/>
            </a:endParaRPr>
          </a:p>
        </p:txBody>
      </p:sp>
      <p:sp>
        <p:nvSpPr>
          <p:cNvPr id="13" name="Rectángulo 6"/>
          <p:cNvSpPr/>
          <p:nvPr/>
        </p:nvSpPr>
        <p:spPr>
          <a:xfrm>
            <a:off x="273650" y="908720"/>
            <a:ext cx="6861505" cy="3349635"/>
          </a:xfrm>
          <a:prstGeom prst="rect">
            <a:avLst/>
          </a:prstGeom>
        </p:spPr>
        <p:txBody>
          <a:bodyPr wrap="square">
            <a:spAutoFit/>
          </a:bodyPr>
          <a:lstStyle/>
          <a:p>
            <a:pPr marL="342900" indent="-342900" algn="just">
              <a:lnSpc>
                <a:spcPts val="2200"/>
              </a:lnSpc>
              <a:spcBef>
                <a:spcPts val="600"/>
              </a:spcBef>
              <a:buFont typeface="Arial" panose="020B0604020202020204" pitchFamily="34" charset="0"/>
              <a:buChar char="•"/>
            </a:pPr>
            <a:r>
              <a:rPr lang="es-ES" sz="2000" dirty="0" smtClean="0">
                <a:cs typeface="Arial" pitchFamily="34" charset="0"/>
              </a:rPr>
              <a:t>El artículo 5 del RD 15/2018 crea un programa de ayudas directas a paliar la pobreza energética en </a:t>
            </a:r>
            <a:r>
              <a:rPr lang="es-ES" sz="2000" b="1" dirty="0" smtClean="0">
                <a:cs typeface="Arial" pitchFamily="34" charset="0"/>
              </a:rPr>
              <a:t>consumidores vulnerables </a:t>
            </a:r>
            <a:r>
              <a:rPr lang="es-ES" sz="2000" dirty="0" smtClean="0">
                <a:cs typeface="Arial" pitchFamily="34" charset="0"/>
              </a:rPr>
              <a:t>denominado Bono Social Térmico </a:t>
            </a:r>
          </a:p>
          <a:p>
            <a:pPr marL="342900" lvl="0" indent="-342900" algn="just">
              <a:lnSpc>
                <a:spcPts val="2200"/>
              </a:lnSpc>
              <a:spcBef>
                <a:spcPts val="600"/>
              </a:spcBef>
              <a:buFont typeface="Arial" panose="020B0604020202020204" pitchFamily="34" charset="0"/>
              <a:buChar char="•"/>
            </a:pPr>
            <a:r>
              <a:rPr lang="es-ES" sz="2000" dirty="0" smtClean="0">
                <a:cs typeface="Arial" pitchFamily="34" charset="0"/>
              </a:rPr>
              <a:t>Dicho bono es compatible con cualquier otro tipo de ayuda, subvención ingresos o recursos con la misma finalidad, además de ser compatible con el Bono Social de electricidad.</a:t>
            </a:r>
            <a:endParaRPr lang="es-ES" sz="2000" b="1" dirty="0" smtClean="0">
              <a:cs typeface="Arial" pitchFamily="34" charset="0"/>
            </a:endParaRPr>
          </a:p>
          <a:p>
            <a:pPr marL="342900" lvl="0" indent="-342900" algn="just">
              <a:lnSpc>
                <a:spcPts val="2200"/>
              </a:lnSpc>
              <a:spcBef>
                <a:spcPts val="600"/>
              </a:spcBef>
              <a:buFont typeface="Arial" panose="020B0604020202020204" pitchFamily="34" charset="0"/>
              <a:buChar char="•"/>
            </a:pPr>
            <a:r>
              <a:rPr lang="es-ES_tradnl" sz="2000" dirty="0" smtClean="0">
                <a:cs typeface="Arial" pitchFamily="34" charset="0"/>
              </a:rPr>
              <a:t>Lo pagarán las comunidades y ciudades autónomas durante el primer trimestre del año salvo este año que lo pagará directamente el ministerio con cargo a los PGE, y dependerá, cada año de la disponibilidad presupuestaria fijada para este concepto.</a:t>
            </a:r>
            <a:endParaRPr lang="es-ES" sz="2000" dirty="0" smtClean="0">
              <a:cs typeface="Arial" pitchFamily="34" charset="0"/>
            </a:endParaRPr>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1021807"/>
            <a:ext cx="1657985" cy="2191169"/>
          </a:xfrm>
          <a:prstGeom prst="rect">
            <a:avLst/>
          </a:prstGeom>
        </p:spPr>
      </p:pic>
    </p:spTree>
    <p:extLst>
      <p:ext uri="{BB962C8B-B14F-4D97-AF65-F5344CB8AC3E}">
        <p14:creationId xmlns:p14="http://schemas.microsoft.com/office/powerpoint/2010/main" val="202693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539552" y="404664"/>
            <a:ext cx="5368329" cy="461665"/>
          </a:xfrm>
          <a:prstGeom prst="rect">
            <a:avLst/>
          </a:prstGeom>
        </p:spPr>
        <p:txBody>
          <a:bodyPr wrap="none">
            <a:spAutoFit/>
          </a:bodyPr>
          <a:lstStyle/>
          <a:p>
            <a:r>
              <a:rPr lang="es-ES_tradnl" sz="2400" b="1" dirty="0" smtClean="0">
                <a:solidFill>
                  <a:schemeClr val="tx2">
                    <a:lumMod val="50000"/>
                  </a:schemeClr>
                </a:solidFill>
                <a:cs typeface="Arial" pitchFamily="34" charset="0"/>
              </a:rPr>
              <a:t>¿Cuánto me corresponde por este bono?</a:t>
            </a:r>
            <a:endParaRPr lang="es-ES" sz="2400" b="1" dirty="0">
              <a:solidFill>
                <a:schemeClr val="tx2">
                  <a:lumMod val="50000"/>
                </a:schemeClr>
              </a:solidFill>
            </a:endParaRPr>
          </a:p>
        </p:txBody>
      </p:sp>
      <p:sp>
        <p:nvSpPr>
          <p:cNvPr id="10" name="4 CuadroTexto"/>
          <p:cNvSpPr txBox="1"/>
          <p:nvPr/>
        </p:nvSpPr>
        <p:spPr>
          <a:xfrm>
            <a:off x="-1692696"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smtClean="0">
                <a:solidFill>
                  <a:schemeClr val="bg1"/>
                </a:solidFill>
                <a:latin typeface="Arial" pitchFamily="34" charset="0"/>
                <a:cs typeface="Arial" pitchFamily="34" charset="0"/>
              </a:rPr>
              <a:t>7- Nuevo Bono social Térmico</a:t>
            </a:r>
            <a:endParaRPr lang="es-ES" sz="2400" dirty="0">
              <a:solidFill>
                <a:schemeClr val="bg1"/>
              </a:solidFill>
              <a:latin typeface="Arial" pitchFamily="34" charset="0"/>
              <a:cs typeface="Arial" pitchFamily="34" charset="0"/>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7591" y="1641895"/>
            <a:ext cx="1488905" cy="1427065"/>
          </a:xfrm>
          <a:prstGeom prst="rect">
            <a:avLst/>
          </a:prstGeom>
        </p:spPr>
      </p:pic>
      <p:sp>
        <p:nvSpPr>
          <p:cNvPr id="12" name="Rectángulo 6"/>
          <p:cNvSpPr/>
          <p:nvPr/>
        </p:nvSpPr>
        <p:spPr>
          <a:xfrm>
            <a:off x="282451" y="1040055"/>
            <a:ext cx="7241878" cy="3426579"/>
          </a:xfrm>
          <a:prstGeom prst="rect">
            <a:avLst/>
          </a:prstGeom>
        </p:spPr>
        <p:txBody>
          <a:bodyPr wrap="square">
            <a:spAutoFit/>
          </a:bodyPr>
          <a:lstStyle/>
          <a:p>
            <a:pPr marL="342900" indent="-342900" algn="just">
              <a:lnSpc>
                <a:spcPts val="2200"/>
              </a:lnSpc>
              <a:spcBef>
                <a:spcPts val="600"/>
              </a:spcBef>
              <a:buFont typeface="Wingdings" panose="05000000000000000000" pitchFamily="2" charset="2"/>
              <a:buChar char="ü"/>
            </a:pPr>
            <a:r>
              <a:rPr lang="es-ES_tradnl" sz="2000" dirty="0" smtClean="0">
                <a:cs typeface="Arial" panose="020B0604020202020204" pitchFamily="34" charset="0"/>
              </a:rPr>
              <a:t>Se trata de un un pago único anual que depende de varios factores:</a:t>
            </a:r>
          </a:p>
          <a:p>
            <a:pPr marL="342900" indent="-342900" algn="just">
              <a:lnSpc>
                <a:spcPts val="2200"/>
              </a:lnSpc>
              <a:spcBef>
                <a:spcPts val="600"/>
              </a:spcBef>
              <a:buFont typeface="Wingdings" panose="05000000000000000000" pitchFamily="2" charset="2"/>
              <a:buChar char="ü"/>
            </a:pPr>
            <a:r>
              <a:rPr lang="es-ES_tradnl" sz="2000" dirty="0" smtClean="0">
                <a:cs typeface="Arial" panose="020B0604020202020204" pitchFamily="34" charset="0"/>
              </a:rPr>
              <a:t>Dependerá de que exista disponibilidad presupuestaria.</a:t>
            </a:r>
          </a:p>
          <a:p>
            <a:pPr marL="342900" indent="-342900" algn="just">
              <a:lnSpc>
                <a:spcPts val="2200"/>
              </a:lnSpc>
              <a:spcBef>
                <a:spcPts val="600"/>
              </a:spcBef>
              <a:buFont typeface="Wingdings" panose="05000000000000000000" pitchFamily="2" charset="2"/>
              <a:buChar char="ü"/>
            </a:pPr>
            <a:r>
              <a:rPr lang="es-ES_tradnl" sz="2000" dirty="0" smtClean="0">
                <a:cs typeface="Arial" panose="020B0604020202020204" pitchFamily="34" charset="0"/>
              </a:rPr>
              <a:t>Se establece un mínimo de </a:t>
            </a:r>
            <a:r>
              <a:rPr lang="es-ES_tradnl" sz="2000" b="1" dirty="0" smtClean="0">
                <a:cs typeface="Arial" panose="020B0604020202020204" pitchFamily="34" charset="0"/>
              </a:rPr>
              <a:t>25€</a:t>
            </a:r>
            <a:r>
              <a:rPr lang="es-ES_tradnl" sz="2000" dirty="0" smtClean="0">
                <a:cs typeface="Arial" panose="020B0604020202020204" pitchFamily="34" charset="0"/>
              </a:rPr>
              <a:t> por beneficiario, si existe disponibilidad presupuestaria.</a:t>
            </a:r>
          </a:p>
          <a:p>
            <a:pPr marL="342900" indent="-342900" algn="just">
              <a:lnSpc>
                <a:spcPts val="2200"/>
              </a:lnSpc>
              <a:spcBef>
                <a:spcPts val="600"/>
              </a:spcBef>
              <a:buFont typeface="Wingdings" panose="05000000000000000000" pitchFamily="2" charset="2"/>
              <a:buChar char="ü"/>
            </a:pPr>
            <a:r>
              <a:rPr lang="es-ES_tradnl" sz="2000" dirty="0" smtClean="0">
                <a:cs typeface="Arial" panose="020B0604020202020204" pitchFamily="34" charset="0"/>
              </a:rPr>
              <a:t>Dependerá de la zona climática a la que pertenece la vivienda(a, A, B, C, D, E), en función de la altitud </a:t>
            </a:r>
            <a:r>
              <a:rPr lang="es-ES_tradnl" sz="2000" dirty="0" err="1" smtClean="0">
                <a:cs typeface="Arial" panose="020B0604020202020204" pitchFamily="34" charset="0"/>
              </a:rPr>
              <a:t>s.n.m</a:t>
            </a:r>
            <a:r>
              <a:rPr lang="es-ES_tradnl" sz="2000" dirty="0" smtClean="0">
                <a:cs typeface="Arial" panose="020B0604020202020204" pitchFamily="34" charset="0"/>
              </a:rPr>
              <a:t>. en la que se ubique y su capital de provincia (según los intervalos de Severidad Climática Invernal –SCI-), conforme a los valores establecidos en el apéndice B del documento Básico de “Ahorro de energía” del CTE (código técnico de edificación).</a:t>
            </a:r>
            <a:endParaRPr lang="es-ES" sz="2000" dirty="0" smtClean="0">
              <a:cs typeface="Arial" panose="020B0604020202020204" pitchFamily="34" charset="0"/>
            </a:endParaRPr>
          </a:p>
        </p:txBody>
      </p:sp>
      <p:pic>
        <p:nvPicPr>
          <p:cNvPr id="13" name="Imagen 12"/>
          <p:cNvPicPr>
            <a:picLocks noChangeAspect="1"/>
          </p:cNvPicPr>
          <p:nvPr/>
        </p:nvPicPr>
        <p:blipFill>
          <a:blip r:embed="rId3"/>
          <a:stretch>
            <a:fillRect/>
          </a:stretch>
        </p:blipFill>
        <p:spPr>
          <a:xfrm>
            <a:off x="332582" y="4560269"/>
            <a:ext cx="4671466" cy="1924345"/>
          </a:xfrm>
          <a:prstGeom prst="rect">
            <a:avLst/>
          </a:prstGeom>
        </p:spPr>
      </p:pic>
      <p:sp>
        <p:nvSpPr>
          <p:cNvPr id="14" name="Rectángulo 6"/>
          <p:cNvSpPr/>
          <p:nvPr/>
        </p:nvSpPr>
        <p:spPr>
          <a:xfrm>
            <a:off x="5398966" y="4164176"/>
            <a:ext cx="3551142" cy="2349361"/>
          </a:xfrm>
          <a:prstGeom prst="rect">
            <a:avLst/>
          </a:prstGeom>
        </p:spPr>
        <p:txBody>
          <a:bodyPr wrap="square">
            <a:spAutoFit/>
          </a:bodyPr>
          <a:lstStyle/>
          <a:p>
            <a:pPr marL="342900" indent="-342900" algn="just">
              <a:lnSpc>
                <a:spcPts val="2200"/>
              </a:lnSpc>
              <a:spcBef>
                <a:spcPts val="600"/>
              </a:spcBef>
              <a:buFont typeface="Wingdings" panose="05000000000000000000" pitchFamily="2" charset="2"/>
              <a:buChar char="ü"/>
            </a:pPr>
            <a:r>
              <a:rPr lang="es-ES_tradnl" sz="2000" dirty="0" smtClean="0">
                <a:latin typeface="Arial" panose="020B0604020202020204" pitchFamily="34" charset="0"/>
                <a:cs typeface="Arial" panose="020B0604020202020204" pitchFamily="34" charset="0"/>
              </a:rPr>
              <a:t>La ayuda correspondiente a un consumidor vulnerable severo o en riesgo de exclusión social será un </a:t>
            </a:r>
            <a:r>
              <a:rPr lang="es-ES_tradnl" sz="2000" b="1" dirty="0" smtClean="0">
                <a:latin typeface="Arial" panose="020B0604020202020204" pitchFamily="34" charset="0"/>
                <a:cs typeface="Arial" panose="020B0604020202020204" pitchFamily="34" charset="0"/>
              </a:rPr>
              <a:t>60% superior </a:t>
            </a:r>
            <a:r>
              <a:rPr lang="es-ES_tradnl" sz="2000" dirty="0" smtClean="0">
                <a:latin typeface="Arial" panose="020B0604020202020204" pitchFamily="34" charset="0"/>
                <a:cs typeface="Arial" panose="020B0604020202020204" pitchFamily="34" charset="0"/>
              </a:rPr>
              <a:t>a la asignada en su zona climática a un consumidor vulnerable. </a:t>
            </a:r>
            <a:endParaRPr lang="es-E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867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251916"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395536" y="620688"/>
            <a:ext cx="5184576"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4400" b="1" dirty="0">
                <a:solidFill>
                  <a:schemeClr val="tx2">
                    <a:lumMod val="50000"/>
                  </a:schemeClr>
                </a:solidFill>
              </a:rPr>
              <a:t>En invierno</a:t>
            </a:r>
            <a:endParaRPr lang="es-ES" sz="4400" b="1" u="sng" dirty="0">
              <a:solidFill>
                <a:schemeClr val="tx2">
                  <a:lumMod val="50000"/>
                </a:schemeClr>
              </a:solidFill>
            </a:endParaRPr>
          </a:p>
          <a:p>
            <a:pPr algn="just"/>
            <a:endParaRPr lang="es-ES" sz="2000" b="1" u="sng" dirty="0"/>
          </a:p>
          <a:p>
            <a:pPr lvl="1" algn="just">
              <a:buClr>
                <a:schemeClr val="tx2">
                  <a:lumMod val="50000"/>
                </a:schemeClr>
              </a:buClr>
              <a:buFont typeface="Wingdings" panose="05000000000000000000" pitchFamily="2" charset="2"/>
              <a:buChar char="ü"/>
            </a:pPr>
            <a:r>
              <a:rPr lang="es-ES" sz="2000" dirty="0"/>
              <a:t>Una </a:t>
            </a:r>
            <a:r>
              <a:rPr lang="es-ES" sz="2000" b="1" dirty="0"/>
              <a:t>temperatura adecuada puede encontrarse entre 18 y 21ºC, </a:t>
            </a:r>
            <a:r>
              <a:rPr lang="es-ES" sz="2000" dirty="0"/>
              <a:t>aunque otros factores como la </a:t>
            </a:r>
            <a:r>
              <a:rPr lang="es-ES" sz="2000" b="1" dirty="0"/>
              <a:t>humedad relativa influyen en el confort. Si se tiene, u</a:t>
            </a:r>
            <a:r>
              <a:rPr lang="es-ES" sz="2000" dirty="0"/>
              <a:t>sar el </a:t>
            </a:r>
            <a:r>
              <a:rPr lang="es-ES" sz="2000" b="1" dirty="0"/>
              <a:t>termostato y/ las válvulas termostáticas de los radiadores</a:t>
            </a:r>
            <a:r>
              <a:rPr lang="es-ES" sz="2000" dirty="0"/>
              <a:t>.</a:t>
            </a:r>
          </a:p>
          <a:p>
            <a:pPr lvl="1" algn="just">
              <a:buClr>
                <a:schemeClr val="tx2">
                  <a:lumMod val="50000"/>
                </a:schemeClr>
              </a:buClr>
              <a:buFont typeface="Wingdings" panose="05000000000000000000" pitchFamily="2" charset="2"/>
              <a:buChar char="ü"/>
            </a:pPr>
            <a:r>
              <a:rPr lang="es-ES" sz="2000" b="1" dirty="0"/>
              <a:t>Ventilar</a:t>
            </a:r>
            <a:r>
              <a:rPr lang="es-ES" sz="2000" dirty="0"/>
              <a:t> la vivienda en el momento de mayor calor en el exterior, cuando no esté encendida la calefacción y durante 10-15 minutos máximo. Objetivo: Renovar la calidad del aire interior.</a:t>
            </a:r>
          </a:p>
          <a:p>
            <a:pPr lvl="1" algn="just">
              <a:buClr>
                <a:schemeClr val="tx2">
                  <a:lumMod val="50000"/>
                </a:schemeClr>
              </a:buClr>
              <a:buFont typeface="Wingdings" panose="05000000000000000000" pitchFamily="2" charset="2"/>
              <a:buChar char="ü"/>
            </a:pPr>
            <a:r>
              <a:rPr lang="es-ES" sz="2000" b="1" dirty="0"/>
              <a:t>No cubrir las fuentes de calor </a:t>
            </a:r>
            <a:r>
              <a:rPr lang="es-ES" sz="2000" dirty="0"/>
              <a:t>ni obstaculizar la difusión del calor colocando objetos delante.</a:t>
            </a:r>
          </a:p>
          <a:p>
            <a:pPr marL="0" indent="0">
              <a:buNone/>
            </a:pPr>
            <a:endParaRPr lang="es-ES" b="1" dirty="0"/>
          </a:p>
          <a:p>
            <a:pPr lvl="1"/>
            <a:endParaRPr lang="es-ES"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1772816"/>
            <a:ext cx="3168352" cy="2358937"/>
          </a:xfrm>
          <a:prstGeom prst="rect">
            <a:avLst/>
          </a:prstGeom>
          <a:ln>
            <a:noFill/>
          </a:ln>
          <a:effectLst>
            <a:softEdge rad="112500"/>
          </a:effectLst>
        </p:spPr>
      </p:pic>
    </p:spTree>
    <p:extLst>
      <p:ext uri="{BB962C8B-B14F-4D97-AF65-F5344CB8AC3E}">
        <p14:creationId xmlns:p14="http://schemas.microsoft.com/office/powerpoint/2010/main" val="14683057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179512" y="957392"/>
            <a:ext cx="8750722"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S" sz="2000" b="1" u="sng" dirty="0"/>
          </a:p>
          <a:p>
            <a:pPr lvl="1" algn="just">
              <a:buClr>
                <a:schemeClr val="tx2">
                  <a:lumMod val="50000"/>
                </a:schemeClr>
              </a:buClr>
              <a:buFont typeface="Wingdings" panose="05000000000000000000" pitchFamily="2" charset="2"/>
              <a:buChar char="ü"/>
            </a:pPr>
            <a:r>
              <a:rPr lang="es-ES" sz="2000" b="1" dirty="0"/>
              <a:t>Realizar un mantenimiento adecuado </a:t>
            </a:r>
            <a:r>
              <a:rPr lang="es-ES" sz="2000" dirty="0"/>
              <a:t>de los equipos (caldera, purga de radiadores,…) para que estén en las condiciones óptimas, así aumentaremos su eficiencia y su duración.</a:t>
            </a:r>
          </a:p>
          <a:p>
            <a:pPr lvl="1" algn="just">
              <a:buClr>
                <a:schemeClr val="tx2">
                  <a:lumMod val="50000"/>
                </a:schemeClr>
              </a:buClr>
              <a:buFont typeface="Wingdings" panose="05000000000000000000" pitchFamily="2" charset="2"/>
              <a:buChar char="ü"/>
            </a:pPr>
            <a:r>
              <a:rPr lang="es-ES" sz="2000" b="1" dirty="0"/>
              <a:t>Bajar las persianas durante la noche y correr las cortinas. </a:t>
            </a:r>
            <a:r>
              <a:rPr lang="es-ES" sz="2000" dirty="0"/>
              <a:t>Mejorará la sensación de confort y mantendrá mejor la temperatura del interior</a:t>
            </a:r>
          </a:p>
          <a:p>
            <a:pPr lvl="1" algn="just">
              <a:buClr>
                <a:schemeClr val="tx2">
                  <a:lumMod val="50000"/>
                </a:schemeClr>
              </a:buClr>
              <a:buFont typeface="Wingdings" panose="05000000000000000000" pitchFamily="2" charset="2"/>
              <a:buChar char="ü"/>
            </a:pPr>
            <a:r>
              <a:rPr lang="es-ES" sz="2000" b="1" dirty="0"/>
              <a:t>Evaluar el sistema de calefacción más óptimo para cada caso </a:t>
            </a:r>
            <a:r>
              <a:rPr lang="es-ES" sz="2000" dirty="0"/>
              <a:t>y elegir, en la medida en que esto sea posible.</a:t>
            </a:r>
          </a:p>
          <a:p>
            <a:pPr>
              <a:buClr>
                <a:schemeClr val="tx2">
                  <a:lumMod val="50000"/>
                </a:schemeClr>
              </a:buClr>
            </a:pPr>
            <a:endParaRPr lang="es-ES" b="1" dirty="0"/>
          </a:p>
          <a:p>
            <a:pPr lvl="1"/>
            <a:endParaRPr lang="es-ES"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4185082"/>
            <a:ext cx="1983151" cy="1983151"/>
          </a:xfrm>
          <a:prstGeom prst="rect">
            <a:avLst/>
          </a:prstGeom>
          <a:ln>
            <a:noFill/>
          </a:ln>
          <a:effectLst>
            <a:softEdge rad="112500"/>
          </a:effec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15" y="4149080"/>
            <a:ext cx="3653617" cy="2055159"/>
          </a:xfrm>
          <a:prstGeom prst="rect">
            <a:avLst/>
          </a:prstGeom>
          <a:ln>
            <a:noFill/>
          </a:ln>
          <a:effectLst>
            <a:softEdge rad="112500"/>
          </a:effec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6330" y="4451532"/>
            <a:ext cx="2183904" cy="1450249"/>
          </a:xfrm>
          <a:prstGeom prst="rect">
            <a:avLst/>
          </a:prstGeom>
          <a:ln>
            <a:noFill/>
          </a:ln>
          <a:effectLst>
            <a:softEdge rad="112500"/>
          </a:effectLst>
        </p:spPr>
      </p:pic>
    </p:spTree>
    <p:extLst>
      <p:ext uri="{BB962C8B-B14F-4D97-AF65-F5344CB8AC3E}">
        <p14:creationId xmlns:p14="http://schemas.microsoft.com/office/powerpoint/2010/main" val="28933497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323528" y="548680"/>
            <a:ext cx="6336704"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S" sz="2000" b="1" u="sng" dirty="0"/>
          </a:p>
          <a:p>
            <a:pPr algn="just"/>
            <a:endParaRPr lang="es-ES" sz="2000" b="1" u="sng" dirty="0"/>
          </a:p>
          <a:p>
            <a:pPr lvl="1" algn="just">
              <a:buClr>
                <a:schemeClr val="tx2">
                  <a:lumMod val="50000"/>
                </a:schemeClr>
              </a:buClr>
              <a:buFont typeface="Wingdings" panose="05000000000000000000" pitchFamily="2" charset="2"/>
              <a:buChar char="ü"/>
            </a:pPr>
            <a:r>
              <a:rPr lang="es-ES" sz="2000" dirty="0"/>
              <a:t>Valorar la instalación de </a:t>
            </a:r>
            <a:r>
              <a:rPr lang="es-ES" sz="2000" b="1" dirty="0"/>
              <a:t>válvulas termostáticas</a:t>
            </a:r>
            <a:r>
              <a:rPr lang="es-ES" sz="2000" dirty="0"/>
              <a:t> en radiadores o termostatos para regular la temperatura de las estancias de la vivienda.</a:t>
            </a:r>
          </a:p>
          <a:p>
            <a:pPr lvl="1" algn="just">
              <a:buClr>
                <a:schemeClr val="tx2">
                  <a:lumMod val="50000"/>
                </a:schemeClr>
              </a:buClr>
              <a:buFont typeface="Wingdings" panose="05000000000000000000" pitchFamily="2" charset="2"/>
              <a:buChar char="ü"/>
            </a:pPr>
            <a:r>
              <a:rPr lang="es-ES" sz="2000" dirty="0"/>
              <a:t>Colocar </a:t>
            </a:r>
            <a:r>
              <a:rPr lang="es-ES" sz="2000" b="1" dirty="0"/>
              <a:t>paneles reflectantes</a:t>
            </a:r>
            <a:r>
              <a:rPr lang="es-ES" sz="2000" dirty="0"/>
              <a:t> para radiadores para reducir la pérdida de calor a través de las paredes exteriores</a:t>
            </a:r>
          </a:p>
          <a:p>
            <a:pPr lvl="1" algn="just">
              <a:buClr>
                <a:schemeClr val="tx2">
                  <a:lumMod val="50000"/>
                </a:schemeClr>
              </a:buClr>
              <a:buFont typeface="Wingdings" panose="05000000000000000000" pitchFamily="2" charset="2"/>
              <a:buChar char="ü"/>
            </a:pPr>
            <a:r>
              <a:rPr lang="es-ES" sz="2000" b="1" dirty="0"/>
              <a:t>Ajustar las dimensiones de los aparatos </a:t>
            </a:r>
            <a:r>
              <a:rPr lang="es-ES" sz="2000" dirty="0"/>
              <a:t>de calefacción a las necesidades del hogar </a:t>
            </a:r>
          </a:p>
          <a:p>
            <a:pPr lvl="1" algn="just">
              <a:buClr>
                <a:schemeClr val="tx2">
                  <a:lumMod val="50000"/>
                </a:schemeClr>
              </a:buClr>
              <a:buFont typeface="Wingdings" panose="05000000000000000000" pitchFamily="2" charset="2"/>
              <a:buChar char="ü"/>
            </a:pPr>
            <a:r>
              <a:rPr lang="es-ES" sz="2000" b="1" dirty="0"/>
              <a:t>Sellar cajetines de persianas, puertas y ventanas</a:t>
            </a:r>
            <a:r>
              <a:rPr lang="es-ES" sz="2000" dirty="0"/>
              <a:t> para evitar pérdidas indeseadas de calor hacia el exterior utilizando silicona, espumas o burletes. </a:t>
            </a:r>
          </a:p>
          <a:p>
            <a:pPr lvl="1" algn="just">
              <a:buClr>
                <a:schemeClr val="tx2">
                  <a:lumMod val="50000"/>
                </a:schemeClr>
              </a:buClr>
              <a:buFont typeface="Wingdings" panose="05000000000000000000" pitchFamily="2" charset="2"/>
              <a:buChar char="ü"/>
            </a:pPr>
            <a:r>
              <a:rPr lang="es-ES" sz="2000" b="1" dirty="0"/>
              <a:t>Gestionar encendido y apagado de la calefacción </a:t>
            </a:r>
            <a:r>
              <a:rPr lang="es-ES" sz="2000" dirty="0"/>
              <a:t>en las diferentes estancias de la vivienda y en periodos en los que no esté ocupada.</a:t>
            </a:r>
          </a:p>
          <a:p>
            <a:endParaRPr lang="es-ES" b="1" dirty="0"/>
          </a:p>
          <a:p>
            <a:pPr lvl="1"/>
            <a:endParaRPr lang="es-ES" dirty="0"/>
          </a:p>
        </p:txBody>
      </p:sp>
      <p:pic>
        <p:nvPicPr>
          <p:cNvPr id="7"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6330" y="1412776"/>
            <a:ext cx="2183904" cy="1450249"/>
          </a:xfrm>
          <a:prstGeom prst="rect">
            <a:avLst/>
          </a:prstGeom>
          <a:ln>
            <a:noFill/>
          </a:ln>
          <a:effectLst>
            <a:softEdge rad="112500"/>
          </a:effectLst>
        </p:spPr>
      </p:pic>
    </p:spTree>
    <p:extLst>
      <p:ext uri="{BB962C8B-B14F-4D97-AF65-F5344CB8AC3E}">
        <p14:creationId xmlns:p14="http://schemas.microsoft.com/office/powerpoint/2010/main" val="30365955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323529" y="332656"/>
            <a:ext cx="5400599"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4400" b="1" dirty="0">
                <a:solidFill>
                  <a:schemeClr val="tx2">
                    <a:lumMod val="50000"/>
                  </a:schemeClr>
                </a:solidFill>
              </a:rPr>
              <a:t>En verano</a:t>
            </a:r>
            <a:endParaRPr lang="es-ES" sz="4400" b="1" u="sng" dirty="0">
              <a:solidFill>
                <a:schemeClr val="tx2">
                  <a:lumMod val="50000"/>
                </a:schemeClr>
              </a:solidFill>
            </a:endParaRPr>
          </a:p>
          <a:p>
            <a:pPr algn="just"/>
            <a:endParaRPr lang="es-ES" sz="2000" b="1" u="sng" dirty="0"/>
          </a:p>
          <a:p>
            <a:pPr lvl="1" algn="just">
              <a:buClr>
                <a:schemeClr val="tx2">
                  <a:lumMod val="50000"/>
                </a:schemeClr>
              </a:buClr>
              <a:buFont typeface="Wingdings" panose="05000000000000000000" pitchFamily="2" charset="2"/>
              <a:buChar char="ü"/>
            </a:pPr>
            <a:r>
              <a:rPr lang="es-ES" sz="2000" dirty="0"/>
              <a:t>Aprovechar la </a:t>
            </a:r>
            <a:r>
              <a:rPr lang="es-ES" sz="2000" b="1" dirty="0"/>
              <a:t>ventilación natural </a:t>
            </a:r>
            <a:r>
              <a:rPr lang="es-ES" sz="2000" dirty="0"/>
              <a:t>(ventilación cruzada), en las horas en las que es más baja la temperatura y evitando abrir, en todo caso, en las horas centrales del día</a:t>
            </a:r>
          </a:p>
          <a:p>
            <a:pPr lvl="1" algn="just">
              <a:buClr>
                <a:schemeClr val="tx2">
                  <a:lumMod val="50000"/>
                </a:schemeClr>
              </a:buClr>
              <a:buFont typeface="Wingdings" panose="05000000000000000000" pitchFamily="2" charset="2"/>
              <a:buChar char="ü"/>
            </a:pPr>
            <a:endParaRPr lang="es-ES" sz="2000" dirty="0"/>
          </a:p>
          <a:p>
            <a:pPr lvl="1" algn="just">
              <a:buClr>
                <a:schemeClr val="tx2">
                  <a:lumMod val="50000"/>
                </a:schemeClr>
              </a:buClr>
              <a:buFont typeface="Wingdings" panose="05000000000000000000" pitchFamily="2" charset="2"/>
              <a:buChar char="ü"/>
            </a:pPr>
            <a:r>
              <a:rPr lang="es-ES" sz="2000" dirty="0"/>
              <a:t>Valora la instalación de </a:t>
            </a:r>
            <a:r>
              <a:rPr lang="es-ES" sz="2000" b="1" dirty="0"/>
              <a:t>ventilador de techo</a:t>
            </a:r>
            <a:r>
              <a:rPr lang="es-ES" sz="2000" dirty="0"/>
              <a:t>, mejora la sensación térmica de la estancia varios grados con un coste mucho más bajo que un aparato de aire acondicionado.</a:t>
            </a:r>
          </a:p>
          <a:p>
            <a:pPr marL="457200" lvl="1" indent="0" algn="just">
              <a:buClr>
                <a:schemeClr val="tx2">
                  <a:lumMod val="50000"/>
                </a:schemeClr>
              </a:buClr>
              <a:buNone/>
            </a:pPr>
            <a:endParaRPr lang="es-ES" sz="2000" dirty="0"/>
          </a:p>
          <a:p>
            <a:endParaRPr lang="es-ES" b="1" dirty="0"/>
          </a:p>
          <a:p>
            <a:pPr lvl="1"/>
            <a:endParaRPr lang="es-ES"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412776"/>
            <a:ext cx="3353612" cy="2232248"/>
          </a:xfrm>
          <a:prstGeom prst="rect">
            <a:avLst/>
          </a:prstGeom>
          <a:ln>
            <a:noFill/>
          </a:ln>
          <a:effectLst>
            <a:softEdge rad="112500"/>
          </a:effectLst>
        </p:spPr>
      </p:pic>
    </p:spTree>
    <p:extLst>
      <p:ext uri="{BB962C8B-B14F-4D97-AF65-F5344CB8AC3E}">
        <p14:creationId xmlns:p14="http://schemas.microsoft.com/office/powerpoint/2010/main" val="12491716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323529" y="980728"/>
            <a:ext cx="4248471"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S" sz="2000" b="1" u="sng" dirty="0"/>
          </a:p>
          <a:p>
            <a:pPr lvl="1" algn="just">
              <a:buClr>
                <a:schemeClr val="tx2">
                  <a:lumMod val="50000"/>
                </a:schemeClr>
              </a:buClr>
              <a:buFont typeface="Wingdings" panose="05000000000000000000" pitchFamily="2" charset="2"/>
              <a:buChar char="ü"/>
            </a:pPr>
            <a:r>
              <a:rPr lang="es-ES" sz="2000" dirty="0"/>
              <a:t>Utilizar </a:t>
            </a:r>
            <a:r>
              <a:rPr lang="es-ES" sz="2000" b="1" dirty="0"/>
              <a:t>persianas, toldos, lamas </a:t>
            </a:r>
            <a:r>
              <a:rPr lang="es-ES" sz="2000" dirty="0"/>
              <a:t>u otros elementos que impidan la radiación directa del sol en la vivienda a través de ventanas y huecos acristalados.</a:t>
            </a:r>
          </a:p>
          <a:p>
            <a:pPr lvl="1" algn="just">
              <a:buClr>
                <a:schemeClr val="tx2">
                  <a:lumMod val="50000"/>
                </a:schemeClr>
              </a:buClr>
              <a:buFont typeface="Wingdings" panose="05000000000000000000" pitchFamily="2" charset="2"/>
              <a:buChar char="ü"/>
            </a:pPr>
            <a:r>
              <a:rPr lang="es-ES" sz="2000" b="1" dirty="0"/>
              <a:t>Al igual que en invierno, sellar cajetines de persianas, puertas y ventanas</a:t>
            </a:r>
            <a:r>
              <a:rPr lang="es-ES" sz="2000" dirty="0"/>
              <a:t> para evitar pérdidas indeseadas de calor hacia el exterior utilizando silicona, espumas o burletes. </a:t>
            </a:r>
          </a:p>
          <a:p>
            <a:pPr marL="457200" lvl="1" indent="0" algn="just">
              <a:buNone/>
            </a:pPr>
            <a:endParaRPr lang="es-ES" sz="2000" dirty="0"/>
          </a:p>
          <a:p>
            <a:endParaRPr lang="es-ES" b="1" dirty="0"/>
          </a:p>
          <a:p>
            <a:pPr lvl="1"/>
            <a:endParaRPr lang="es-E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772816"/>
            <a:ext cx="3960440" cy="2543345"/>
          </a:xfrm>
          <a:prstGeom prst="rect">
            <a:avLst/>
          </a:prstGeom>
          <a:ln>
            <a:noFill/>
          </a:ln>
          <a:effectLst>
            <a:softEdge rad="112500"/>
          </a:effectLst>
        </p:spPr>
      </p:pic>
    </p:spTree>
    <p:extLst>
      <p:ext uri="{BB962C8B-B14F-4D97-AF65-F5344CB8AC3E}">
        <p14:creationId xmlns:p14="http://schemas.microsoft.com/office/powerpoint/2010/main" val="35948083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100303" y="764704"/>
            <a:ext cx="4248471"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S" sz="2000" b="1" u="sng" dirty="0"/>
          </a:p>
          <a:p>
            <a:pPr marL="457200" lvl="1" indent="0" algn="just">
              <a:buNone/>
            </a:pPr>
            <a:endParaRPr lang="es-ES" sz="2000" dirty="0"/>
          </a:p>
          <a:p>
            <a:endParaRPr lang="es-ES" b="1" dirty="0"/>
          </a:p>
          <a:p>
            <a:pPr lvl="1"/>
            <a:endParaRPr lang="es-ES"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13193"/>
          <a:stretch/>
        </p:blipFill>
        <p:spPr>
          <a:xfrm>
            <a:off x="419876" y="692696"/>
            <a:ext cx="8184572" cy="5328592"/>
          </a:xfrm>
          <a:prstGeom prst="rect">
            <a:avLst/>
          </a:prstGeom>
        </p:spPr>
      </p:pic>
    </p:spTree>
    <p:extLst>
      <p:ext uri="{BB962C8B-B14F-4D97-AF65-F5344CB8AC3E}">
        <p14:creationId xmlns:p14="http://schemas.microsoft.com/office/powerpoint/2010/main" val="3906827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467544" y="332656"/>
            <a:ext cx="8280919" cy="6296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400" dirty="0" smtClean="0">
                <a:solidFill>
                  <a:schemeClr val="tx2">
                    <a:lumMod val="50000"/>
                  </a:schemeClr>
                </a:solidFill>
              </a:rPr>
              <a:t>Preguntas iniciales para encontrar soluciones</a:t>
            </a:r>
            <a:endParaRPr lang="es-ES" sz="2800" dirty="0"/>
          </a:p>
          <a:p>
            <a:pPr marL="0" indent="0">
              <a:buNone/>
            </a:pPr>
            <a:endParaRPr lang="es-ES" sz="2800" dirty="0" smtClean="0"/>
          </a:p>
          <a:p>
            <a:r>
              <a:rPr lang="es-ES" sz="2000" dirty="0" smtClean="0"/>
              <a:t>¿</a:t>
            </a:r>
            <a:r>
              <a:rPr lang="es-ES" sz="2000" dirty="0"/>
              <a:t>Está realizando un sobreesfuerzo para el pago de las facturas energéticas? ¿Por qué?</a:t>
            </a:r>
          </a:p>
          <a:p>
            <a:r>
              <a:rPr lang="es-ES" sz="2000" dirty="0"/>
              <a:t>A priori, ¿podría solicitar el actual </a:t>
            </a:r>
            <a:r>
              <a:rPr lang="es-ES" sz="2000" b="1" dirty="0"/>
              <a:t>Bono Social Eléctrico</a:t>
            </a:r>
            <a:r>
              <a:rPr lang="es-ES" sz="2000" dirty="0"/>
              <a:t>?</a:t>
            </a:r>
          </a:p>
          <a:p>
            <a:r>
              <a:rPr lang="es-ES" sz="2000" dirty="0"/>
              <a:t>¿Podrías proponer algún cambio en la gestión de sus </a:t>
            </a:r>
            <a:r>
              <a:rPr lang="es-ES" sz="2000" b="1" dirty="0"/>
              <a:t>contratos, tarifas o servicios contratados</a:t>
            </a:r>
            <a:r>
              <a:rPr lang="es-ES" sz="2000" dirty="0"/>
              <a:t>? ¿Cuáles?</a:t>
            </a:r>
          </a:p>
          <a:p>
            <a:r>
              <a:rPr lang="es-ES" sz="2000" dirty="0" smtClean="0"/>
              <a:t>¿Es posible sugerir </a:t>
            </a:r>
            <a:r>
              <a:rPr lang="es-ES" sz="2000" b="1" dirty="0" smtClean="0"/>
              <a:t>cambios de hábitos?</a:t>
            </a:r>
            <a:r>
              <a:rPr lang="es-ES" sz="2000" dirty="0" smtClean="0"/>
              <a:t> </a:t>
            </a:r>
            <a:endParaRPr lang="es-ES" sz="2000" dirty="0"/>
          </a:p>
          <a:p>
            <a:r>
              <a:rPr lang="es-ES" sz="2000" dirty="0" smtClean="0"/>
              <a:t>¿Es posible sugerir </a:t>
            </a:r>
            <a:r>
              <a:rPr lang="es-ES" sz="2000" b="1" dirty="0" smtClean="0"/>
              <a:t>medidas </a:t>
            </a:r>
            <a:r>
              <a:rPr lang="es-ES" sz="2000" b="1" dirty="0"/>
              <a:t>de mejora de la eficiencia </a:t>
            </a:r>
            <a:r>
              <a:rPr lang="es-ES" sz="2000" b="1" dirty="0" smtClean="0"/>
              <a:t>energética?</a:t>
            </a:r>
            <a:endParaRPr lang="es-ES" sz="2000" b="1" dirty="0"/>
          </a:p>
          <a:p>
            <a:pPr marL="514350" indent="-514350">
              <a:buAutoNum type="arabicPeriod"/>
            </a:pPr>
            <a:endParaRPr lang="es-ES" b="1" dirty="0"/>
          </a:p>
          <a:p>
            <a:endParaRPr lang="es-ES" b="1" dirty="0"/>
          </a:p>
          <a:p>
            <a:pPr lvl="1"/>
            <a:endParaRPr lang="es-ES" dirty="0"/>
          </a:p>
        </p:txBody>
      </p:sp>
    </p:spTree>
    <p:extLst>
      <p:ext uri="{BB962C8B-B14F-4D97-AF65-F5344CB8AC3E}">
        <p14:creationId xmlns:p14="http://schemas.microsoft.com/office/powerpoint/2010/main" val="1646618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100303" y="764704"/>
            <a:ext cx="4248471"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S" sz="2000" b="1" u="sng" dirty="0"/>
          </a:p>
          <a:p>
            <a:pPr algn="just"/>
            <a:endParaRPr lang="es-ES" sz="2000" b="1" u="sng" dirty="0"/>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b="13101"/>
          <a:stretch/>
        </p:blipFill>
        <p:spPr>
          <a:xfrm>
            <a:off x="467544" y="692696"/>
            <a:ext cx="8236572" cy="5368131"/>
          </a:xfrm>
          <a:prstGeom prst="rect">
            <a:avLst/>
          </a:prstGeom>
        </p:spPr>
      </p:pic>
    </p:spTree>
    <p:extLst>
      <p:ext uri="{BB962C8B-B14F-4D97-AF65-F5344CB8AC3E}">
        <p14:creationId xmlns:p14="http://schemas.microsoft.com/office/powerpoint/2010/main" val="13097988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251521" y="116632"/>
            <a:ext cx="4608511"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4400" b="1" dirty="0">
                <a:solidFill>
                  <a:schemeClr val="tx2">
                    <a:lumMod val="50000"/>
                  </a:schemeClr>
                </a:solidFill>
              </a:rPr>
              <a:t>Electrodomésticos y otros equipos</a:t>
            </a:r>
            <a:endParaRPr lang="es-ES" sz="4400" b="1" u="sng" dirty="0">
              <a:solidFill>
                <a:schemeClr val="tx2">
                  <a:lumMod val="50000"/>
                </a:schemeClr>
              </a:solidFill>
            </a:endParaRPr>
          </a:p>
          <a:p>
            <a:pPr algn="just"/>
            <a:endParaRPr lang="es-ES" sz="2000" b="1" u="sng" dirty="0"/>
          </a:p>
          <a:p>
            <a:pPr lvl="1">
              <a:lnSpc>
                <a:spcPct val="110000"/>
              </a:lnSpc>
              <a:buClr>
                <a:schemeClr val="tx2">
                  <a:lumMod val="50000"/>
                </a:schemeClr>
              </a:buClr>
              <a:buFont typeface="Wingdings" panose="05000000000000000000" pitchFamily="2" charset="2"/>
              <a:buChar char="ü"/>
            </a:pPr>
            <a:r>
              <a:rPr lang="es-ES" sz="2000" b="1" dirty="0"/>
              <a:t>Utilizar regletas y enchufes </a:t>
            </a:r>
            <a:r>
              <a:rPr lang="es-ES" sz="2000" dirty="0"/>
              <a:t>con interruptor para desconectar los aparatos que no estén siendo utilizados (evitando así consumo fantasma) y apagarlos completamente.</a:t>
            </a:r>
          </a:p>
          <a:p>
            <a:pPr lvl="1">
              <a:lnSpc>
                <a:spcPct val="110000"/>
              </a:lnSpc>
              <a:buClr>
                <a:schemeClr val="tx2">
                  <a:lumMod val="50000"/>
                </a:schemeClr>
              </a:buClr>
              <a:buFont typeface="Wingdings" panose="05000000000000000000" pitchFamily="2" charset="2"/>
              <a:buChar char="ü"/>
            </a:pPr>
            <a:r>
              <a:rPr lang="es-ES" sz="2000" dirty="0"/>
              <a:t>Adquirir electrodomésticos cuya </a:t>
            </a:r>
            <a:r>
              <a:rPr lang="es-ES" sz="2000" b="1" dirty="0"/>
              <a:t>etiqueta energética </a:t>
            </a:r>
            <a:r>
              <a:rPr lang="es-ES" sz="2000" dirty="0"/>
              <a:t>sea lo más eficiente posible (ahorrarán energía y dinero). Atención al frigorífico (24 horas en funcionamiento)</a:t>
            </a:r>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320111" y="3668742"/>
            <a:ext cx="641735" cy="4137957"/>
          </a:xfrm>
          <a:prstGeom prst="rect">
            <a:avLst/>
          </a:prstGeom>
          <a:ln>
            <a:noFill/>
          </a:ln>
          <a:effectLst>
            <a:softEdge rad="112500"/>
          </a:effectLst>
        </p:spPr>
      </p:pic>
      <p:pic>
        <p:nvPicPr>
          <p:cNvPr id="3" name="Imagen 2"/>
          <p:cNvPicPr>
            <a:picLocks noChangeAspect="1"/>
          </p:cNvPicPr>
          <p:nvPr/>
        </p:nvPicPr>
        <p:blipFill>
          <a:blip r:embed="rId3"/>
          <a:stretch>
            <a:fillRect/>
          </a:stretch>
        </p:blipFill>
        <p:spPr>
          <a:xfrm>
            <a:off x="4814449" y="836712"/>
            <a:ext cx="4048269" cy="4176464"/>
          </a:xfrm>
          <a:prstGeom prst="rect">
            <a:avLst/>
          </a:prstGeom>
        </p:spPr>
      </p:pic>
    </p:spTree>
    <p:extLst>
      <p:ext uri="{BB962C8B-B14F-4D97-AF65-F5344CB8AC3E}">
        <p14:creationId xmlns:p14="http://schemas.microsoft.com/office/powerpoint/2010/main" val="26536570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35497" y="764704"/>
            <a:ext cx="4608512"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S" sz="2000" b="1" u="sng" dirty="0"/>
          </a:p>
          <a:p>
            <a:pPr lvl="1">
              <a:lnSpc>
                <a:spcPct val="110000"/>
              </a:lnSpc>
              <a:buClr>
                <a:schemeClr val="tx2">
                  <a:lumMod val="50000"/>
                </a:schemeClr>
              </a:buClr>
              <a:buFont typeface="Wingdings" panose="05000000000000000000" pitchFamily="2" charset="2"/>
              <a:buChar char="ü"/>
            </a:pPr>
            <a:r>
              <a:rPr lang="es-ES" sz="2000" dirty="0"/>
              <a:t>Realizar un </a:t>
            </a:r>
            <a:r>
              <a:rPr lang="es-ES" sz="2000" b="1" dirty="0"/>
              <a:t>mantenimiento adecuado de todos</a:t>
            </a:r>
            <a:r>
              <a:rPr lang="es-ES" sz="2000" dirty="0"/>
              <a:t> los electrodomésticos, optimizará el rendimiento y reducirá su consumo.</a:t>
            </a:r>
          </a:p>
          <a:p>
            <a:pPr lvl="1">
              <a:lnSpc>
                <a:spcPct val="110000"/>
              </a:lnSpc>
              <a:buClr>
                <a:schemeClr val="tx2">
                  <a:lumMod val="50000"/>
                </a:schemeClr>
              </a:buClr>
              <a:buFont typeface="Wingdings" panose="05000000000000000000" pitchFamily="2" charset="2"/>
              <a:buChar char="ü"/>
            </a:pPr>
            <a:r>
              <a:rPr lang="es-ES" sz="2000" dirty="0"/>
              <a:t>Utilizar otros elementos de gestión del ahorro como </a:t>
            </a:r>
            <a:r>
              <a:rPr lang="es-ES" sz="2000" b="1" dirty="0"/>
              <a:t>reguladores horarios en los enchufes</a:t>
            </a:r>
            <a:r>
              <a:rPr lang="es-ES" sz="2000" dirty="0"/>
              <a:t>, por ejemplo, en el caso de disponer de termo eléctrico para el agua caliente (ajustar las horas a las necesidades).</a:t>
            </a:r>
          </a:p>
          <a:p>
            <a:pPr lvl="1">
              <a:lnSpc>
                <a:spcPct val="110000"/>
              </a:lnSpc>
              <a:buFont typeface="Wingdings" panose="05000000000000000000" pitchFamily="2" charset="2"/>
              <a:buChar char="ü"/>
            </a:pPr>
            <a:endParaRPr lang="es-ES" sz="2000" dirty="0"/>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rotWithShape="1">
          <a:blip r:embed="rId2"/>
          <a:srcRect t="19876" r="8035" b="4389"/>
          <a:stretch/>
        </p:blipFill>
        <p:spPr>
          <a:xfrm>
            <a:off x="4932040" y="1628800"/>
            <a:ext cx="3672408" cy="4032448"/>
          </a:xfrm>
          <a:prstGeom prst="rect">
            <a:avLst/>
          </a:prstGeom>
          <a:ln>
            <a:noFill/>
          </a:ln>
          <a:effectLst>
            <a:softEdge rad="112500"/>
          </a:effectLst>
        </p:spPr>
      </p:pic>
    </p:spTree>
    <p:extLst>
      <p:ext uri="{BB962C8B-B14F-4D97-AF65-F5344CB8AC3E}">
        <p14:creationId xmlns:p14="http://schemas.microsoft.com/office/powerpoint/2010/main" val="1713910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288033" y="188640"/>
            <a:ext cx="8388423" cy="4578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4400" b="1" dirty="0">
                <a:solidFill>
                  <a:schemeClr val="tx2">
                    <a:lumMod val="50000"/>
                  </a:schemeClr>
                </a:solidFill>
              </a:rPr>
              <a:t>A la hora de </a:t>
            </a:r>
            <a:r>
              <a:rPr lang="es-ES" sz="4400" b="1" dirty="0" smtClean="0">
                <a:solidFill>
                  <a:schemeClr val="tx2">
                    <a:lumMod val="50000"/>
                  </a:schemeClr>
                </a:solidFill>
              </a:rPr>
              <a:t>cocinar</a:t>
            </a:r>
            <a:endParaRPr lang="es-ES" sz="4400" b="1" u="sng" dirty="0">
              <a:solidFill>
                <a:schemeClr val="tx2">
                  <a:lumMod val="50000"/>
                </a:schemeClr>
              </a:solidFill>
            </a:endParaRPr>
          </a:p>
          <a:p>
            <a:pPr algn="just"/>
            <a:endParaRPr lang="es-ES" sz="2000" b="1" u="sng" dirty="0"/>
          </a:p>
          <a:p>
            <a:pPr lvl="1">
              <a:lnSpc>
                <a:spcPct val="110000"/>
              </a:lnSpc>
              <a:buClr>
                <a:schemeClr val="tx2">
                  <a:lumMod val="50000"/>
                </a:schemeClr>
              </a:buClr>
              <a:buFont typeface="Wingdings" panose="05000000000000000000" pitchFamily="2" charset="2"/>
              <a:buChar char="ü"/>
            </a:pPr>
            <a:r>
              <a:rPr lang="es-ES" sz="2000" b="1" dirty="0"/>
              <a:t>En cocinas eléctricas, aprovechar el calor residual </a:t>
            </a:r>
            <a:r>
              <a:rPr lang="es-ES" sz="2000" dirty="0"/>
              <a:t>para terminar el proceso de cocinado. De esta forma se evita el consumo de energía y se aprovecha el calor de la placa.</a:t>
            </a:r>
          </a:p>
          <a:p>
            <a:pPr lvl="1">
              <a:lnSpc>
                <a:spcPct val="110000"/>
              </a:lnSpc>
              <a:buClr>
                <a:schemeClr val="tx2">
                  <a:lumMod val="50000"/>
                </a:schemeClr>
              </a:buClr>
              <a:buFont typeface="Wingdings" panose="05000000000000000000" pitchFamily="2" charset="2"/>
              <a:buChar char="ü"/>
            </a:pPr>
            <a:r>
              <a:rPr lang="es-ES" sz="2000" dirty="0"/>
              <a:t>Cocinar </a:t>
            </a:r>
            <a:r>
              <a:rPr lang="es-ES" sz="2000" b="1" dirty="0"/>
              <a:t>usando tapas </a:t>
            </a:r>
            <a:r>
              <a:rPr lang="es-ES" sz="2000" dirty="0"/>
              <a:t>para las ollas y recipientes, evitando pérdidas indeseadas de energía al lograr calentar antes los alimentos.</a:t>
            </a:r>
          </a:p>
          <a:p>
            <a:pPr lvl="1">
              <a:lnSpc>
                <a:spcPct val="110000"/>
              </a:lnSpc>
              <a:buClr>
                <a:schemeClr val="tx2">
                  <a:lumMod val="50000"/>
                </a:schemeClr>
              </a:buClr>
              <a:buFont typeface="Wingdings" panose="05000000000000000000" pitchFamily="2" charset="2"/>
              <a:buChar char="ü"/>
            </a:pPr>
            <a:r>
              <a:rPr lang="es-ES" sz="2000" b="1" dirty="0"/>
              <a:t>Descongelar los alimentos en el </a:t>
            </a:r>
            <a:r>
              <a:rPr lang="es-ES" sz="2000" dirty="0"/>
              <a:t>interior del propio </a:t>
            </a:r>
            <a:r>
              <a:rPr lang="es-ES" sz="2000" b="1" dirty="0"/>
              <a:t>frigorífico</a:t>
            </a:r>
            <a:r>
              <a:rPr lang="es-ES" sz="2000" dirty="0"/>
              <a:t>, se evitará descongelarlo con una fuente adicional de energía</a:t>
            </a:r>
          </a:p>
          <a:p>
            <a:pPr lvl="1">
              <a:lnSpc>
                <a:spcPct val="110000"/>
              </a:lnSpc>
              <a:buClr>
                <a:schemeClr val="tx2">
                  <a:lumMod val="50000"/>
                </a:schemeClr>
              </a:buClr>
              <a:buFont typeface="Wingdings" panose="05000000000000000000" pitchFamily="2" charset="2"/>
              <a:buChar char="ü"/>
            </a:pPr>
            <a:r>
              <a:rPr lang="es-ES" sz="2000" dirty="0"/>
              <a:t>La olla </a:t>
            </a:r>
            <a:r>
              <a:rPr lang="es-ES" sz="2000" dirty="0" smtClean="0"/>
              <a:t>exprés </a:t>
            </a:r>
            <a:r>
              <a:rPr lang="es-ES" sz="2000" dirty="0"/>
              <a:t>puede suponer un gran ahorro respecto a la cocina a fuego lento.</a:t>
            </a:r>
          </a:p>
          <a:p>
            <a:pPr marL="457200" lvl="1" indent="0">
              <a:lnSpc>
                <a:spcPct val="110000"/>
              </a:lnSpc>
              <a:buNone/>
            </a:pPr>
            <a:endParaRPr lang="es-ES" sz="2000" dirty="0"/>
          </a:p>
          <a:p>
            <a:pPr marL="457200" lvl="1" indent="0" algn="just">
              <a:buNone/>
            </a:pPr>
            <a:endParaRPr lang="es-ES" sz="2000" dirty="0"/>
          </a:p>
          <a:p>
            <a:endParaRPr lang="es-ES" b="1" dirty="0"/>
          </a:p>
          <a:p>
            <a:pPr lvl="1"/>
            <a:endParaRPr lang="es-ES"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4767227"/>
            <a:ext cx="2412266" cy="1809199"/>
          </a:xfrm>
          <a:prstGeom prst="rect">
            <a:avLst/>
          </a:prstGeom>
        </p:spPr>
      </p:pic>
    </p:spTree>
    <p:extLst>
      <p:ext uri="{BB962C8B-B14F-4D97-AF65-F5344CB8AC3E}">
        <p14:creationId xmlns:p14="http://schemas.microsoft.com/office/powerpoint/2010/main" val="21435114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0" y="612873"/>
            <a:ext cx="8460431" cy="35362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S" sz="2000" b="1" u="sng" dirty="0"/>
          </a:p>
          <a:p>
            <a:pPr algn="just"/>
            <a:endParaRPr lang="es-ES" sz="2000" b="1" u="sng" dirty="0"/>
          </a:p>
          <a:p>
            <a:pPr lvl="1">
              <a:lnSpc>
                <a:spcPct val="110000"/>
              </a:lnSpc>
              <a:buClr>
                <a:schemeClr val="tx2">
                  <a:lumMod val="50000"/>
                </a:schemeClr>
              </a:buClr>
              <a:buFont typeface="Wingdings" panose="05000000000000000000" pitchFamily="2" charset="2"/>
              <a:buChar char="ü"/>
            </a:pPr>
            <a:r>
              <a:rPr lang="es-ES" sz="2000" dirty="0"/>
              <a:t>Durante su uso, </a:t>
            </a:r>
            <a:r>
              <a:rPr lang="es-ES" sz="2000" b="1" dirty="0"/>
              <a:t>evitar abrir el horno </a:t>
            </a:r>
            <a:r>
              <a:rPr lang="es-ES" sz="2000" dirty="0"/>
              <a:t>salvo que sea necesario </a:t>
            </a:r>
            <a:r>
              <a:rPr lang="es-ES" sz="2000" b="1" dirty="0"/>
              <a:t>y aprovechar el calor residual</a:t>
            </a:r>
            <a:r>
              <a:rPr lang="es-ES" sz="2000" dirty="0"/>
              <a:t> tras el apagado.</a:t>
            </a:r>
          </a:p>
          <a:p>
            <a:pPr lvl="1">
              <a:lnSpc>
                <a:spcPct val="110000"/>
              </a:lnSpc>
              <a:buClr>
                <a:schemeClr val="tx2">
                  <a:lumMod val="50000"/>
                </a:schemeClr>
              </a:buClr>
              <a:buFont typeface="Wingdings" panose="05000000000000000000" pitchFamily="2" charset="2"/>
              <a:buChar char="ü"/>
            </a:pPr>
            <a:r>
              <a:rPr lang="es-ES" sz="2000" dirty="0"/>
              <a:t>Prescindir de precalentar el horno para alimentos que van a necesitar un escaso tiempo de cocinado (menos de 15 minutos)</a:t>
            </a:r>
          </a:p>
          <a:p>
            <a:pPr lvl="1">
              <a:lnSpc>
                <a:spcPct val="110000"/>
              </a:lnSpc>
              <a:buClr>
                <a:schemeClr val="tx2">
                  <a:lumMod val="50000"/>
                </a:schemeClr>
              </a:buClr>
              <a:buFont typeface="Wingdings" panose="05000000000000000000" pitchFamily="2" charset="2"/>
              <a:buChar char="ü"/>
            </a:pPr>
            <a:r>
              <a:rPr lang="es-ES" sz="2000" dirty="0"/>
              <a:t>En hogares con </a:t>
            </a:r>
            <a:r>
              <a:rPr lang="es-ES" sz="2000" b="1" dirty="0"/>
              <a:t>contratos de discriminación horaria</a:t>
            </a:r>
            <a:r>
              <a:rPr lang="es-ES" sz="2000" dirty="0"/>
              <a:t> procurar ajustar el uso de la cocina dentro de las horas de menor coste </a:t>
            </a:r>
          </a:p>
          <a:p>
            <a:pPr lvl="1">
              <a:lnSpc>
                <a:spcPct val="110000"/>
              </a:lnSpc>
              <a:buClr>
                <a:schemeClr val="tx2">
                  <a:lumMod val="50000"/>
                </a:schemeClr>
              </a:buClr>
              <a:buFont typeface="Wingdings" panose="05000000000000000000" pitchFamily="2" charset="2"/>
              <a:buChar char="ü"/>
            </a:pPr>
            <a:r>
              <a:rPr lang="es-ES" sz="2000" dirty="0"/>
              <a:t>Aplicar el concepto </a:t>
            </a:r>
            <a:r>
              <a:rPr lang="es-ES" sz="2000" b="1" dirty="0"/>
              <a:t>termo</a:t>
            </a:r>
          </a:p>
          <a:p>
            <a:pPr lvl="1">
              <a:lnSpc>
                <a:spcPct val="110000"/>
              </a:lnSpc>
              <a:buFont typeface="Wingdings" panose="05000000000000000000" pitchFamily="2" charset="2"/>
              <a:buChar char="ü"/>
            </a:pPr>
            <a:endParaRPr lang="es-ES" sz="2000" dirty="0"/>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a:blip r:embed="rId2"/>
          <a:stretch>
            <a:fillRect/>
          </a:stretch>
        </p:blipFill>
        <p:spPr>
          <a:xfrm>
            <a:off x="2123728" y="4368477"/>
            <a:ext cx="4676734" cy="1905000"/>
          </a:xfrm>
          <a:prstGeom prst="rect">
            <a:avLst/>
          </a:prstGeom>
        </p:spPr>
      </p:pic>
    </p:spTree>
    <p:extLst>
      <p:ext uri="{BB962C8B-B14F-4D97-AF65-F5344CB8AC3E}">
        <p14:creationId xmlns:p14="http://schemas.microsoft.com/office/powerpoint/2010/main" val="35654913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244633" y="404664"/>
            <a:ext cx="5832648"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4400" b="1" dirty="0">
                <a:solidFill>
                  <a:schemeClr val="tx2">
                    <a:lumMod val="50000"/>
                  </a:schemeClr>
                </a:solidFill>
              </a:rPr>
              <a:t>El frigorífico</a:t>
            </a:r>
            <a:endParaRPr lang="es-ES" sz="4400" b="1" u="sng" dirty="0">
              <a:solidFill>
                <a:schemeClr val="tx2">
                  <a:lumMod val="50000"/>
                </a:schemeClr>
              </a:solidFill>
            </a:endParaRPr>
          </a:p>
          <a:p>
            <a:pPr algn="just"/>
            <a:endParaRPr lang="es-ES" sz="2000" b="1" u="sng" dirty="0"/>
          </a:p>
          <a:p>
            <a:pPr lvl="1">
              <a:lnSpc>
                <a:spcPct val="110000"/>
              </a:lnSpc>
              <a:buClr>
                <a:schemeClr val="tx2">
                  <a:lumMod val="50000"/>
                </a:schemeClr>
              </a:buClr>
              <a:buFont typeface="Wingdings" panose="05000000000000000000" pitchFamily="2" charset="2"/>
              <a:buChar char="ü"/>
            </a:pPr>
            <a:r>
              <a:rPr lang="es-ES" sz="2000" dirty="0"/>
              <a:t>Es el electrodoméstico que más puede incrementar la factura, no por su consumo instantáneo, sino porque </a:t>
            </a:r>
            <a:r>
              <a:rPr lang="es-ES" sz="2000" b="1" dirty="0"/>
              <a:t>está en funcionamiento 24 horas al día 365 días al año.</a:t>
            </a:r>
            <a:endParaRPr lang="es-ES" sz="2000" dirty="0"/>
          </a:p>
          <a:p>
            <a:pPr lvl="1">
              <a:lnSpc>
                <a:spcPct val="110000"/>
              </a:lnSpc>
              <a:buClr>
                <a:schemeClr val="tx2">
                  <a:lumMod val="50000"/>
                </a:schemeClr>
              </a:buClr>
              <a:buFont typeface="Wingdings" panose="05000000000000000000" pitchFamily="2" charset="2"/>
              <a:buChar char="ü"/>
            </a:pPr>
            <a:r>
              <a:rPr lang="es-ES" sz="2000" dirty="0"/>
              <a:t>Debe realizarse un </a:t>
            </a:r>
            <a:r>
              <a:rPr lang="es-ES" sz="2000" b="1" dirty="0"/>
              <a:t>mantenimiento adecuado </a:t>
            </a:r>
            <a:r>
              <a:rPr lang="es-ES" sz="2000" dirty="0"/>
              <a:t>del mismo, especialmente de la goma que hace que el cierre de las puertas sea estanco, así como de la parte trasera.</a:t>
            </a:r>
          </a:p>
          <a:p>
            <a:pPr lvl="1">
              <a:lnSpc>
                <a:spcPct val="110000"/>
              </a:lnSpc>
              <a:buClr>
                <a:schemeClr val="tx2">
                  <a:lumMod val="50000"/>
                </a:schemeClr>
              </a:buClr>
              <a:buFont typeface="Wingdings" panose="05000000000000000000" pitchFamily="2" charset="2"/>
              <a:buChar char="ü"/>
            </a:pPr>
            <a:r>
              <a:rPr lang="es-ES" sz="2000" b="1" dirty="0"/>
              <a:t>Evitar abrir </a:t>
            </a:r>
            <a:r>
              <a:rPr lang="es-ES" sz="2000" dirty="0"/>
              <a:t>las puertas innecesariamente y al </a:t>
            </a:r>
            <a:r>
              <a:rPr lang="es-ES" sz="2000" dirty="0" err="1"/>
              <a:t>hacerlo,que</a:t>
            </a:r>
            <a:r>
              <a:rPr lang="es-ES" sz="2000" dirty="0"/>
              <a:t> sea el menor tiempo posible.</a:t>
            </a:r>
          </a:p>
          <a:p>
            <a:pPr lvl="1">
              <a:lnSpc>
                <a:spcPct val="110000"/>
              </a:lnSpc>
              <a:buFont typeface="Wingdings" panose="05000000000000000000" pitchFamily="2" charset="2"/>
              <a:buChar char="ü"/>
            </a:pPr>
            <a:endParaRPr lang="es-ES" sz="2000" dirty="0"/>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44463" r="2012"/>
          <a:stretch/>
        </p:blipFill>
        <p:spPr>
          <a:xfrm>
            <a:off x="6156176" y="1844824"/>
            <a:ext cx="2520280" cy="2880360"/>
          </a:xfrm>
          <a:prstGeom prst="rect">
            <a:avLst/>
          </a:prstGeom>
          <a:ln>
            <a:noFill/>
          </a:ln>
          <a:effectLst>
            <a:softEdge rad="112500"/>
          </a:effectLst>
        </p:spPr>
      </p:pic>
    </p:spTree>
    <p:extLst>
      <p:ext uri="{BB962C8B-B14F-4D97-AF65-F5344CB8AC3E}">
        <p14:creationId xmlns:p14="http://schemas.microsoft.com/office/powerpoint/2010/main" val="2804208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107505" y="980728"/>
            <a:ext cx="4896543"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10000"/>
              </a:lnSpc>
              <a:buNone/>
            </a:pPr>
            <a:endParaRPr lang="es-ES" sz="2000" b="1" dirty="0"/>
          </a:p>
          <a:p>
            <a:pPr lvl="1">
              <a:lnSpc>
                <a:spcPct val="110000"/>
              </a:lnSpc>
              <a:buFont typeface="Wingdings" panose="05000000000000000000" pitchFamily="2" charset="2"/>
              <a:buChar char="ü"/>
            </a:pPr>
            <a:r>
              <a:rPr lang="es-ES" sz="2000" b="1" dirty="0">
                <a:solidFill>
                  <a:schemeClr val="tx2">
                    <a:lumMod val="50000"/>
                  </a:schemeClr>
                </a:solidFill>
              </a:rPr>
              <a:t>Evitar la generación de hielo </a:t>
            </a:r>
            <a:r>
              <a:rPr lang="es-ES" sz="2000" dirty="0">
                <a:solidFill>
                  <a:schemeClr val="tx2">
                    <a:lumMod val="50000"/>
                  </a:schemeClr>
                </a:solidFill>
              </a:rPr>
              <a:t>en congelador que reducen su eficiencia, procediendo a descongelamientos periódicos del mismo</a:t>
            </a:r>
          </a:p>
          <a:p>
            <a:pPr lvl="1">
              <a:lnSpc>
                <a:spcPct val="110000"/>
              </a:lnSpc>
              <a:buFont typeface="Wingdings" panose="05000000000000000000" pitchFamily="2" charset="2"/>
              <a:buChar char="ü"/>
            </a:pPr>
            <a:r>
              <a:rPr lang="es-ES" sz="2000" b="1" dirty="0">
                <a:solidFill>
                  <a:schemeClr val="tx2">
                    <a:lumMod val="50000"/>
                  </a:schemeClr>
                </a:solidFill>
              </a:rPr>
              <a:t>Mejor lleno que vacío</a:t>
            </a:r>
            <a:r>
              <a:rPr lang="es-ES" sz="2000" dirty="0">
                <a:solidFill>
                  <a:schemeClr val="tx2">
                    <a:lumMod val="50000"/>
                  </a:schemeClr>
                </a:solidFill>
              </a:rPr>
              <a:t>. Si está muy vacío lo que mantiene frío es el aire del interior que, cada vez que abrimos, se renueva, obligando al frigorífico a realizar un consumo mayor para recuperar la temperatura. Llenar huecos con botellas de agua es algo factible y económico como solución.</a:t>
            </a:r>
          </a:p>
        </p:txBody>
      </p:sp>
      <p:pic>
        <p:nvPicPr>
          <p:cNvPr id="2" name="Imagen 1"/>
          <p:cNvPicPr>
            <a:picLocks noChangeAspect="1"/>
          </p:cNvPicPr>
          <p:nvPr/>
        </p:nvPicPr>
        <p:blipFill>
          <a:blip r:embed="rId2"/>
          <a:stretch>
            <a:fillRect/>
          </a:stretch>
        </p:blipFill>
        <p:spPr>
          <a:xfrm>
            <a:off x="5004048" y="1988840"/>
            <a:ext cx="3616449" cy="2410966"/>
          </a:xfrm>
          <a:prstGeom prst="rect">
            <a:avLst/>
          </a:prstGeom>
        </p:spPr>
      </p:pic>
    </p:spTree>
    <p:extLst>
      <p:ext uri="{BB962C8B-B14F-4D97-AF65-F5344CB8AC3E}">
        <p14:creationId xmlns:p14="http://schemas.microsoft.com/office/powerpoint/2010/main" val="18148447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179512" y="548680"/>
            <a:ext cx="5256583"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S" sz="2000" b="1" u="sng" dirty="0"/>
          </a:p>
          <a:p>
            <a:pPr marL="457200" lvl="1" indent="0">
              <a:lnSpc>
                <a:spcPct val="110000"/>
              </a:lnSpc>
              <a:buNone/>
            </a:pPr>
            <a:endParaRPr lang="es-ES" sz="2000" b="1" dirty="0"/>
          </a:p>
          <a:p>
            <a:pPr lvl="1">
              <a:lnSpc>
                <a:spcPct val="110000"/>
              </a:lnSpc>
              <a:buClr>
                <a:schemeClr val="tx2">
                  <a:lumMod val="50000"/>
                </a:schemeClr>
              </a:buClr>
              <a:buFont typeface="Wingdings" panose="05000000000000000000" pitchFamily="2" charset="2"/>
              <a:buChar char="ü"/>
            </a:pPr>
            <a:r>
              <a:rPr lang="es-ES" sz="2000" b="1" dirty="0"/>
              <a:t>Descongelar los alimentos en el frigorífico</a:t>
            </a:r>
            <a:r>
              <a:rPr lang="es-ES" sz="2000" dirty="0"/>
              <a:t>, aumentará la eficiencia del proceso de descongelación.</a:t>
            </a:r>
          </a:p>
          <a:p>
            <a:pPr lvl="1">
              <a:lnSpc>
                <a:spcPct val="110000"/>
              </a:lnSpc>
              <a:buClr>
                <a:schemeClr val="tx2">
                  <a:lumMod val="50000"/>
                </a:schemeClr>
              </a:buClr>
              <a:buFont typeface="Wingdings" panose="05000000000000000000" pitchFamily="2" charset="2"/>
              <a:buChar char="ü"/>
            </a:pPr>
            <a:r>
              <a:rPr lang="es-ES" sz="2000" dirty="0"/>
              <a:t>Después de cocinar, </a:t>
            </a:r>
            <a:r>
              <a:rPr lang="es-ES" sz="2000" b="1" dirty="0"/>
              <a:t>dejar enfriar los alimentos antes </a:t>
            </a:r>
            <a:r>
              <a:rPr lang="es-ES" sz="2000" dirty="0"/>
              <a:t>de guardarlos en el frigorífico.</a:t>
            </a:r>
          </a:p>
          <a:p>
            <a:pPr lvl="1">
              <a:lnSpc>
                <a:spcPct val="110000"/>
              </a:lnSpc>
              <a:buClr>
                <a:schemeClr val="tx2">
                  <a:lumMod val="50000"/>
                </a:schemeClr>
              </a:buClr>
              <a:buFont typeface="Wingdings" panose="05000000000000000000" pitchFamily="2" charset="2"/>
              <a:buChar char="ü"/>
            </a:pPr>
            <a:r>
              <a:rPr lang="es-ES" sz="2000" b="1" dirty="0"/>
              <a:t>Regula su temperatura</a:t>
            </a:r>
            <a:r>
              <a:rPr lang="es-ES" sz="2000" dirty="0"/>
              <a:t>, el consumo de energía que necesita para mantener los alimentos fríos no es igual en verano que en invierno</a:t>
            </a:r>
          </a:p>
        </p:txBody>
      </p:sp>
      <p:pic>
        <p:nvPicPr>
          <p:cNvPr id="2050" name="Picture 2" descr="Resultado de imagen de descongelar alimentos"/>
          <p:cNvPicPr>
            <a:picLocks noChangeAspect="1" noChangeArrowheads="1"/>
          </p:cNvPicPr>
          <p:nvPr/>
        </p:nvPicPr>
        <p:blipFill rotWithShape="1">
          <a:blip r:embed="rId2">
            <a:extLst>
              <a:ext uri="{28A0092B-C50C-407E-A947-70E740481C1C}">
                <a14:useLocalDpi xmlns:a14="http://schemas.microsoft.com/office/drawing/2010/main" val="0"/>
              </a:ext>
            </a:extLst>
          </a:blip>
          <a:srcRect l="25787" t="9884" r="5469" b="14236"/>
          <a:stretch/>
        </p:blipFill>
        <p:spPr bwMode="auto">
          <a:xfrm>
            <a:off x="5580112" y="1988840"/>
            <a:ext cx="3240360" cy="2492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8453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830997"/>
          </a:xfrm>
          <a:prstGeom prst="rect">
            <a:avLst/>
          </a:prstGeom>
          <a:noFill/>
        </p:spPr>
        <p:txBody>
          <a:bodyPr>
            <a:spAutoFit/>
          </a:bodyPr>
          <a:lstStyle/>
          <a:p>
            <a:pPr algn="ctr" defTabSz="913490">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a:p>
            <a:pPr algn="ctr" defTabSz="913490" fontAlgn="auto">
              <a:spcBef>
                <a:spcPts val="0"/>
              </a:spcBef>
              <a:spcAft>
                <a:spcPts val="0"/>
              </a:spcAft>
              <a:defRPr/>
            </a:pP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323529" y="260648"/>
            <a:ext cx="4248471"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4400" b="1" dirty="0">
                <a:solidFill>
                  <a:schemeClr val="tx2">
                    <a:lumMod val="50000"/>
                  </a:schemeClr>
                </a:solidFill>
              </a:rPr>
              <a:t>La iluminación</a:t>
            </a:r>
            <a:endParaRPr lang="es-ES" sz="4400" b="1" u="sng" dirty="0">
              <a:solidFill>
                <a:schemeClr val="tx2">
                  <a:lumMod val="50000"/>
                </a:schemeClr>
              </a:solidFill>
            </a:endParaRPr>
          </a:p>
          <a:p>
            <a:pPr algn="just"/>
            <a:endParaRPr lang="es-ES" sz="2000" b="1" u="sng" dirty="0"/>
          </a:p>
          <a:p>
            <a:pPr lvl="1">
              <a:lnSpc>
                <a:spcPct val="110000"/>
              </a:lnSpc>
              <a:buClr>
                <a:schemeClr val="tx2">
                  <a:lumMod val="50000"/>
                </a:schemeClr>
              </a:buClr>
              <a:buFont typeface="Wingdings" panose="05000000000000000000" pitchFamily="2" charset="2"/>
              <a:buChar char="ü"/>
            </a:pPr>
            <a:r>
              <a:rPr lang="es-ES" sz="2000" b="1" dirty="0"/>
              <a:t>No malgastar</a:t>
            </a:r>
            <a:r>
              <a:rPr lang="es-ES" sz="2000" dirty="0"/>
              <a:t>, apagar la luz cuando no sea necesaria, utilizando en la medida de lo posible la luz natural </a:t>
            </a:r>
          </a:p>
          <a:p>
            <a:pPr lvl="1">
              <a:lnSpc>
                <a:spcPct val="110000"/>
              </a:lnSpc>
              <a:buClr>
                <a:schemeClr val="tx2">
                  <a:lumMod val="50000"/>
                </a:schemeClr>
              </a:buClr>
              <a:buFont typeface="Wingdings" panose="05000000000000000000" pitchFamily="2" charset="2"/>
              <a:buChar char="ü"/>
            </a:pPr>
            <a:r>
              <a:rPr lang="es-ES" sz="2000" dirty="0"/>
              <a:t>En estancias con menos luz, por ejemplo aquellas con orientación norte, </a:t>
            </a:r>
            <a:r>
              <a:rPr lang="es-ES" sz="2000" b="1" dirty="0"/>
              <a:t>elegir colores claros </a:t>
            </a:r>
            <a:r>
              <a:rPr lang="es-ES" sz="2000" dirty="0"/>
              <a:t>mejora la intensidad lumínica</a:t>
            </a:r>
          </a:p>
          <a:p>
            <a:pPr lvl="1">
              <a:lnSpc>
                <a:spcPct val="110000"/>
              </a:lnSpc>
              <a:buClr>
                <a:schemeClr val="tx2">
                  <a:lumMod val="50000"/>
                </a:schemeClr>
              </a:buClr>
              <a:buFont typeface="Wingdings" panose="05000000000000000000" pitchFamily="2" charset="2"/>
              <a:buChar char="ü"/>
            </a:pPr>
            <a:r>
              <a:rPr lang="es-ES" sz="2000" dirty="0"/>
              <a:t>Realizar un adecuado </a:t>
            </a:r>
            <a:r>
              <a:rPr lang="es-ES" sz="2000" b="1" dirty="0"/>
              <a:t>mantenimiento y limpieza </a:t>
            </a:r>
            <a:r>
              <a:rPr lang="es-ES" sz="2000" dirty="0"/>
              <a:t>de las luminarias</a:t>
            </a:r>
          </a:p>
          <a:p>
            <a:pPr marL="457200" lvl="1" indent="0" algn="just">
              <a:buNone/>
            </a:pPr>
            <a:endParaRPr lang="es-ES" sz="2000" dirty="0"/>
          </a:p>
          <a:p>
            <a:endParaRPr lang="es-ES" b="1" dirty="0"/>
          </a:p>
          <a:p>
            <a:pPr lvl="1"/>
            <a:endParaRPr lang="es-ES" dirty="0"/>
          </a:p>
        </p:txBody>
      </p:sp>
      <p:pic>
        <p:nvPicPr>
          <p:cNvPr id="4" name="Imagen 3"/>
          <p:cNvPicPr>
            <a:picLocks noChangeAspect="1"/>
          </p:cNvPicPr>
          <p:nvPr/>
        </p:nvPicPr>
        <p:blipFill rotWithShape="1">
          <a:blip r:embed="rId2"/>
          <a:srcRect r="8576" b="9907"/>
          <a:stretch/>
        </p:blipFill>
        <p:spPr>
          <a:xfrm>
            <a:off x="4633973" y="1412776"/>
            <a:ext cx="4165105" cy="2736304"/>
          </a:xfrm>
          <a:prstGeom prst="rect">
            <a:avLst/>
          </a:prstGeom>
          <a:ln>
            <a:noFill/>
          </a:ln>
          <a:effectLst>
            <a:softEdge rad="112500"/>
          </a:effectLst>
        </p:spPr>
      </p:pic>
      <p:pic>
        <p:nvPicPr>
          <p:cNvPr id="5" name="Imagen 4"/>
          <p:cNvPicPr>
            <a:picLocks noChangeAspect="1"/>
          </p:cNvPicPr>
          <p:nvPr/>
        </p:nvPicPr>
        <p:blipFill>
          <a:blip r:embed="rId3"/>
          <a:stretch>
            <a:fillRect/>
          </a:stretch>
        </p:blipFill>
        <p:spPr>
          <a:xfrm>
            <a:off x="5441507" y="4077072"/>
            <a:ext cx="2550038" cy="1806277"/>
          </a:xfrm>
          <a:prstGeom prst="rect">
            <a:avLst/>
          </a:prstGeom>
          <a:ln>
            <a:noFill/>
          </a:ln>
          <a:effectLst>
            <a:softEdge rad="112500"/>
          </a:effectLst>
        </p:spPr>
      </p:pic>
    </p:spTree>
    <p:extLst>
      <p:ext uri="{BB962C8B-B14F-4D97-AF65-F5344CB8AC3E}">
        <p14:creationId xmlns:p14="http://schemas.microsoft.com/office/powerpoint/2010/main" val="33053657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830997"/>
          </a:xfrm>
          <a:prstGeom prst="rect">
            <a:avLst/>
          </a:prstGeom>
          <a:noFill/>
        </p:spPr>
        <p:txBody>
          <a:bodyPr>
            <a:spAutoFit/>
          </a:bodyPr>
          <a:lstStyle/>
          <a:p>
            <a:pPr algn="ctr" defTabSz="913490">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a:p>
            <a:pPr algn="ctr" defTabSz="913490" fontAlgn="auto">
              <a:spcBef>
                <a:spcPts val="0"/>
              </a:spcBef>
              <a:spcAft>
                <a:spcPts val="0"/>
              </a:spcAft>
              <a:defRPr/>
            </a:pP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107504" y="764704"/>
            <a:ext cx="8136903"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S" sz="2000" b="1" u="sng" dirty="0"/>
          </a:p>
          <a:p>
            <a:pPr lvl="1">
              <a:lnSpc>
                <a:spcPct val="110000"/>
              </a:lnSpc>
              <a:buClr>
                <a:schemeClr val="tx2">
                  <a:lumMod val="50000"/>
                </a:schemeClr>
              </a:buClr>
              <a:buFont typeface="Wingdings" panose="05000000000000000000" pitchFamily="2" charset="2"/>
              <a:buChar char="ü"/>
            </a:pPr>
            <a:r>
              <a:rPr lang="es-ES" sz="2000" b="1" dirty="0"/>
              <a:t>Sustituir la iluminación incandescente </a:t>
            </a:r>
            <a:r>
              <a:rPr lang="es-ES" sz="2000" dirty="0"/>
              <a:t>y de mayor consumo por alternativas de menor consumo como el LED (ahorro del 80%)</a:t>
            </a:r>
          </a:p>
          <a:p>
            <a:pPr lvl="1">
              <a:lnSpc>
                <a:spcPct val="110000"/>
              </a:lnSpc>
              <a:buClr>
                <a:schemeClr val="tx2">
                  <a:lumMod val="50000"/>
                </a:schemeClr>
              </a:buClr>
              <a:buFont typeface="Wingdings" panose="05000000000000000000" pitchFamily="2" charset="2"/>
              <a:buChar char="ü"/>
            </a:pPr>
            <a:r>
              <a:rPr lang="es-ES" sz="2000" b="1" dirty="0"/>
              <a:t>Adecuar la intensidad lumínica</a:t>
            </a:r>
            <a:r>
              <a:rPr lang="es-ES" sz="2000" dirty="0"/>
              <a:t> a las necesidades de cada estancia.</a:t>
            </a:r>
          </a:p>
          <a:p>
            <a:pPr lvl="1">
              <a:lnSpc>
                <a:spcPct val="110000"/>
              </a:lnSpc>
              <a:buClr>
                <a:schemeClr val="tx2">
                  <a:lumMod val="50000"/>
                </a:schemeClr>
              </a:buClr>
              <a:buFont typeface="Wingdings" panose="05000000000000000000" pitchFamily="2" charset="2"/>
              <a:buChar char="ü"/>
            </a:pPr>
            <a:r>
              <a:rPr lang="es-ES" sz="2000" b="1" dirty="0"/>
              <a:t>Adecuar tipos de iluminación </a:t>
            </a:r>
            <a:r>
              <a:rPr lang="es-ES" sz="2000" dirty="0"/>
              <a:t>a los </a:t>
            </a:r>
            <a:r>
              <a:rPr lang="es-ES" sz="2000" b="1" dirty="0"/>
              <a:t>usos</a:t>
            </a:r>
            <a:r>
              <a:rPr lang="es-ES" sz="2000" dirty="0"/>
              <a:t> de cada estancia (zona de paso, salón-comedor, etc.)</a:t>
            </a:r>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rotWithShape="1">
          <a:blip r:embed="rId2"/>
          <a:srcRect l="26318" t="9924" r="24497" b="17210"/>
          <a:stretch/>
        </p:blipFill>
        <p:spPr>
          <a:xfrm>
            <a:off x="5508104" y="3432534"/>
            <a:ext cx="1944217" cy="2880321"/>
          </a:xfrm>
          <a:prstGeom prst="rect">
            <a:avLst/>
          </a:prstGeom>
        </p:spPr>
      </p:pic>
      <p:pic>
        <p:nvPicPr>
          <p:cNvPr id="1026" name="Picture 2" descr="bombilla encendida 100 añ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774185"/>
            <a:ext cx="3477782" cy="235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338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7128792" cy="461962"/>
          </a:xfrm>
          <a:prstGeom prst="rect">
            <a:avLst/>
          </a:prstGeom>
          <a:noFill/>
        </p:spPr>
        <p:txBody>
          <a:bodyPr wrap="square">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5" name="Content Placeholder 2"/>
          <p:cNvSpPr txBox="1">
            <a:spLocks/>
          </p:cNvSpPr>
          <p:nvPr/>
        </p:nvSpPr>
        <p:spPr bwMode="auto">
          <a:xfrm>
            <a:off x="395536" y="260648"/>
            <a:ext cx="8424936" cy="6480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dirty="0">
                <a:solidFill>
                  <a:schemeClr val="tx2">
                    <a:lumMod val="50000"/>
                  </a:schemeClr>
                </a:solidFill>
              </a:rPr>
              <a:t>Caso 1</a:t>
            </a:r>
          </a:p>
          <a:p>
            <a:pPr marL="0" indent="0">
              <a:buNone/>
            </a:pPr>
            <a:r>
              <a:rPr lang="es-ES" sz="1800" dirty="0"/>
              <a:t>Hogar de una </a:t>
            </a:r>
            <a:r>
              <a:rPr lang="es-ES" sz="1800" dirty="0" smtClean="0"/>
              <a:t>anciana </a:t>
            </a:r>
            <a:r>
              <a:rPr lang="es-ES" sz="1800" dirty="0"/>
              <a:t>que vive sola, en régimen de propiedad sin hipoteca, actualmente </a:t>
            </a:r>
            <a:r>
              <a:rPr lang="es-ES" sz="1800" dirty="0" smtClean="0"/>
              <a:t>con una </a:t>
            </a:r>
            <a:r>
              <a:rPr lang="es-ES" sz="1800" dirty="0"/>
              <a:t>pensión de </a:t>
            </a:r>
            <a:r>
              <a:rPr lang="es-ES" sz="1800" dirty="0" smtClean="0"/>
              <a:t>500 €</a:t>
            </a:r>
            <a:r>
              <a:rPr lang="es-ES" sz="1800" dirty="0"/>
              <a:t>. Su gasto medio en energía es de 75 €, con </a:t>
            </a:r>
            <a:r>
              <a:rPr lang="es-ES" sz="1800" dirty="0" smtClean="0"/>
              <a:t>instalaciones eléctricas. </a:t>
            </a:r>
            <a:r>
              <a:rPr lang="es-ES" sz="1800" dirty="0"/>
              <a:t>Ha llegado a tener impagos </a:t>
            </a:r>
            <a:r>
              <a:rPr lang="es-ES" sz="1800" dirty="0" smtClean="0"/>
              <a:t>y cortes </a:t>
            </a:r>
            <a:r>
              <a:rPr lang="es-ES" sz="1800" dirty="0"/>
              <a:t>de suministro.</a:t>
            </a:r>
          </a:p>
          <a:p>
            <a:pPr marL="0" indent="0">
              <a:buNone/>
            </a:pPr>
            <a:r>
              <a:rPr lang="es-ES" sz="1800" b="1" dirty="0">
                <a:solidFill>
                  <a:schemeClr val="tx2">
                    <a:lumMod val="50000"/>
                  </a:schemeClr>
                </a:solidFill>
              </a:rPr>
              <a:t>La vivienda:</a:t>
            </a:r>
          </a:p>
          <a:p>
            <a:pPr lvl="1" algn="just">
              <a:buFont typeface="Wingdings" pitchFamily="2" charset="2"/>
              <a:buChar char="ü"/>
            </a:pPr>
            <a:r>
              <a:rPr lang="es-ES" sz="1600" dirty="0"/>
              <a:t>Cuenta con cocina </a:t>
            </a:r>
            <a:r>
              <a:rPr lang="es-ES" sz="1600" dirty="0" err="1"/>
              <a:t>vitrocerámica</a:t>
            </a:r>
            <a:r>
              <a:rPr lang="es-ES" sz="1600" dirty="0"/>
              <a:t>, microondas, termo eléctrico para el agua caliente, lavadora, frigorífico y horno, además de los pequeños electrodomésticos. Todo eléctrico.</a:t>
            </a:r>
          </a:p>
          <a:p>
            <a:pPr lvl="1" algn="just">
              <a:buFont typeface="Wingdings" pitchFamily="2" charset="2"/>
              <a:buChar char="ü"/>
            </a:pPr>
            <a:r>
              <a:rPr lang="es-ES" sz="1600" dirty="0"/>
              <a:t>Tiene </a:t>
            </a:r>
            <a:r>
              <a:rPr lang="es-ES" sz="1600" dirty="0" smtClean="0"/>
              <a:t>electrodomésticos </a:t>
            </a:r>
            <a:r>
              <a:rPr lang="es-ES" sz="1600" dirty="0"/>
              <a:t>relativamente modernos; termo, lavadora y lavavajillas. </a:t>
            </a:r>
          </a:p>
          <a:p>
            <a:pPr lvl="1" algn="just">
              <a:buFont typeface="Wingdings" pitchFamily="2" charset="2"/>
              <a:buChar char="ü"/>
            </a:pPr>
            <a:r>
              <a:rPr lang="es-ES" sz="1600" dirty="0"/>
              <a:t>El frigorífico es antiguo y de grandes dimensiones. No lo ha renovado al mantenerse funcional.</a:t>
            </a:r>
          </a:p>
          <a:p>
            <a:pPr lvl="1" algn="just">
              <a:buFont typeface="Wingdings" pitchFamily="2" charset="2"/>
              <a:buChar char="ü"/>
            </a:pPr>
            <a:r>
              <a:rPr lang="es-ES" sz="1600" dirty="0"/>
              <a:t>La vivienda no tiene aislamiento térmico, las ventanas son las originales (40 años de antigüedad) y no utiliza dispositivos de ahorro de ningún tipo.</a:t>
            </a:r>
          </a:p>
          <a:p>
            <a:pPr lvl="1" algn="just">
              <a:buFont typeface="Wingdings" pitchFamily="2" charset="2"/>
              <a:buChar char="ü"/>
            </a:pPr>
            <a:r>
              <a:rPr lang="es-ES" sz="1600" dirty="0"/>
              <a:t>La climatización la realiza únicamente los días de mayor frío mediante un sistema de estufa catalítica.</a:t>
            </a:r>
          </a:p>
          <a:p>
            <a:pPr marL="0" lvl="1" indent="0">
              <a:buNone/>
            </a:pPr>
            <a:r>
              <a:rPr lang="es-ES" sz="1800" b="1" dirty="0">
                <a:solidFill>
                  <a:schemeClr val="tx2">
                    <a:lumMod val="50000"/>
                  </a:schemeClr>
                </a:solidFill>
              </a:rPr>
              <a:t>Sus facturas:</a:t>
            </a:r>
          </a:p>
          <a:p>
            <a:pPr lvl="1" algn="just">
              <a:buFont typeface="Wingdings" pitchFamily="2" charset="2"/>
              <a:buChar char="ü"/>
            </a:pPr>
            <a:r>
              <a:rPr lang="es-ES" sz="1600" dirty="0"/>
              <a:t>Tiene una potencia contratada de 5, 75 kW con una tarifa sin discriminación </a:t>
            </a:r>
            <a:r>
              <a:rPr lang="es-ES" sz="1600" dirty="0" smtClean="0"/>
              <a:t>horaria</a:t>
            </a:r>
          </a:p>
          <a:p>
            <a:pPr lvl="1" algn="just">
              <a:buFont typeface="Wingdings" pitchFamily="2" charset="2"/>
              <a:buChar char="ü"/>
            </a:pPr>
            <a:r>
              <a:rPr lang="es-ES" sz="1600" dirty="0" smtClean="0"/>
              <a:t>Se encuentra en el mercado libre con una tarifa que le ofrece un descuento del 10% en el término fijo de la factura</a:t>
            </a:r>
            <a:endParaRPr lang="es-ES" sz="1600" dirty="0"/>
          </a:p>
          <a:p>
            <a:pPr marL="0" lvl="1" indent="0">
              <a:buNone/>
            </a:pPr>
            <a:r>
              <a:rPr lang="es-ES" sz="1800" b="1" dirty="0">
                <a:solidFill>
                  <a:schemeClr val="tx2">
                    <a:lumMod val="50000"/>
                  </a:schemeClr>
                </a:solidFill>
              </a:rPr>
              <a:t>Sus hábitos:</a:t>
            </a:r>
          </a:p>
          <a:p>
            <a:pPr lvl="1" algn="just">
              <a:buFont typeface="Wingdings" pitchFamily="2" charset="2"/>
              <a:buChar char="ü"/>
            </a:pPr>
            <a:r>
              <a:rPr lang="es-ES" sz="1600" dirty="0"/>
              <a:t>No está aplicando hábitos de ahorro energético.</a:t>
            </a:r>
          </a:p>
          <a:p>
            <a:pPr marL="457200" lvl="1" indent="0" algn="just">
              <a:buNone/>
            </a:pPr>
            <a:endParaRPr lang="es-ES" sz="1600" dirty="0">
              <a:solidFill>
                <a:schemeClr val="tx2">
                  <a:shade val="30000"/>
                  <a:satMod val="150000"/>
                </a:schemeClr>
              </a:solidFill>
            </a:endParaRPr>
          </a:p>
          <a:p>
            <a:pPr lvl="1" algn="just">
              <a:buFont typeface="Wingdings" pitchFamily="2" charset="2"/>
              <a:buChar char="ü"/>
            </a:pPr>
            <a:endParaRPr lang="es-ES" sz="1600" dirty="0">
              <a:solidFill>
                <a:schemeClr val="tx2">
                  <a:shade val="30000"/>
                  <a:satMod val="150000"/>
                </a:schemeClr>
              </a:solidFill>
            </a:endParaRPr>
          </a:p>
          <a:p>
            <a:pPr algn="just"/>
            <a:endParaRPr lang="es-ES" sz="1600" dirty="0">
              <a:solidFill>
                <a:schemeClr val="tx2">
                  <a:shade val="30000"/>
                  <a:satMod val="150000"/>
                </a:schemeClr>
              </a:solidFill>
            </a:endParaRPr>
          </a:p>
          <a:p>
            <a:pPr marL="0" indent="0">
              <a:buNone/>
            </a:pPr>
            <a:endParaRPr lang="es-ES" sz="2800" dirty="0"/>
          </a:p>
          <a:p>
            <a:pPr marL="0" indent="0">
              <a:buNone/>
            </a:pPr>
            <a:endParaRPr lang="es-ES" b="1" dirty="0"/>
          </a:p>
          <a:p>
            <a:pPr marL="514350" indent="-514350">
              <a:buAutoNum type="arabicPeriod"/>
            </a:pPr>
            <a:endParaRPr lang="es-ES" b="1" dirty="0"/>
          </a:p>
          <a:p>
            <a:endParaRPr lang="es-ES" b="1" dirty="0"/>
          </a:p>
          <a:p>
            <a:pPr lvl="1"/>
            <a:endParaRPr lang="es-ES" dirty="0"/>
          </a:p>
        </p:txBody>
      </p:sp>
    </p:spTree>
    <p:extLst>
      <p:ext uri="{BB962C8B-B14F-4D97-AF65-F5344CB8AC3E}">
        <p14:creationId xmlns:p14="http://schemas.microsoft.com/office/powerpoint/2010/main" val="34079265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251521" y="260648"/>
            <a:ext cx="5616623" cy="5832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4400" b="1" dirty="0">
                <a:solidFill>
                  <a:schemeClr val="tx2">
                    <a:lumMod val="50000"/>
                  </a:schemeClr>
                </a:solidFill>
              </a:rPr>
              <a:t>El agua caliente</a:t>
            </a:r>
            <a:endParaRPr lang="es-ES" sz="4400" b="1" u="sng" dirty="0">
              <a:solidFill>
                <a:schemeClr val="tx2">
                  <a:lumMod val="50000"/>
                </a:schemeClr>
              </a:solidFill>
            </a:endParaRPr>
          </a:p>
          <a:p>
            <a:pPr algn="just">
              <a:buClr>
                <a:schemeClr val="tx2">
                  <a:lumMod val="50000"/>
                </a:schemeClr>
              </a:buClr>
            </a:pPr>
            <a:endParaRPr lang="es-ES" sz="2000" b="1" u="sng" dirty="0"/>
          </a:p>
          <a:p>
            <a:pPr lvl="1" algn="just">
              <a:buClr>
                <a:schemeClr val="tx2">
                  <a:lumMod val="50000"/>
                </a:schemeClr>
              </a:buClr>
              <a:buFont typeface="Wingdings" panose="05000000000000000000" pitchFamily="2" charset="2"/>
              <a:buChar char="ü"/>
            </a:pPr>
            <a:r>
              <a:rPr lang="es-ES" sz="2000" dirty="0"/>
              <a:t>Sustituir los grifos independientes para el agua fría y caliente, por un único grifo de mezcla (</a:t>
            </a:r>
            <a:r>
              <a:rPr lang="es-ES" sz="2000" b="1" dirty="0" err="1"/>
              <a:t>monomando</a:t>
            </a:r>
            <a:r>
              <a:rPr lang="es-ES" sz="2000" dirty="0"/>
              <a:t>).</a:t>
            </a:r>
          </a:p>
          <a:p>
            <a:pPr lvl="1" algn="just">
              <a:buClr>
                <a:schemeClr val="tx2">
                  <a:lumMod val="50000"/>
                </a:schemeClr>
              </a:buClr>
              <a:buFont typeface="Wingdings" panose="05000000000000000000" pitchFamily="2" charset="2"/>
              <a:buChar char="ü"/>
            </a:pPr>
            <a:r>
              <a:rPr lang="es-ES" sz="2000" dirty="0"/>
              <a:t>Utilizar cabezales de ducha de bajo consumo y aireadores en los grifos que reduzcan el caudal de agua (</a:t>
            </a:r>
            <a:r>
              <a:rPr lang="es-ES" sz="2000" b="1" dirty="0" err="1"/>
              <a:t>perlizadores</a:t>
            </a:r>
            <a:r>
              <a:rPr lang="es-ES" sz="2000" b="1" dirty="0"/>
              <a:t>)</a:t>
            </a:r>
            <a:r>
              <a:rPr lang="es-ES" sz="2000" dirty="0"/>
              <a:t>.</a:t>
            </a:r>
          </a:p>
          <a:p>
            <a:pPr lvl="1" algn="just">
              <a:buClr>
                <a:schemeClr val="tx2">
                  <a:lumMod val="50000"/>
                </a:schemeClr>
              </a:buClr>
              <a:buFont typeface="Wingdings" panose="05000000000000000000" pitchFamily="2" charset="2"/>
              <a:buChar char="ü"/>
            </a:pPr>
            <a:r>
              <a:rPr lang="es-ES" sz="2000" dirty="0"/>
              <a:t>En la medida de lo posible, </a:t>
            </a:r>
            <a:r>
              <a:rPr lang="es-ES" sz="2000" b="1" dirty="0"/>
              <a:t>ducharse en lugar de bañarse</a:t>
            </a:r>
            <a:r>
              <a:rPr lang="es-ES" sz="2000" dirty="0"/>
              <a:t>.</a:t>
            </a:r>
          </a:p>
          <a:p>
            <a:pPr lvl="1" algn="just">
              <a:buClr>
                <a:schemeClr val="tx2">
                  <a:lumMod val="50000"/>
                </a:schemeClr>
              </a:buClr>
              <a:buFont typeface="Wingdings" panose="05000000000000000000" pitchFamily="2" charset="2"/>
              <a:buChar char="ü"/>
            </a:pPr>
            <a:r>
              <a:rPr lang="es-ES" sz="2000" dirty="0"/>
              <a:t>Mantener el aislamiento térmico de tuberías, conducciones y revisar que se encuentran en </a:t>
            </a:r>
            <a:r>
              <a:rPr lang="es-ES" sz="2000" b="1" dirty="0"/>
              <a:t>estado óptimo</a:t>
            </a:r>
            <a:r>
              <a:rPr lang="es-ES" sz="2000" dirty="0"/>
              <a:t>.</a:t>
            </a:r>
          </a:p>
          <a:p>
            <a:pPr lvl="1" algn="just">
              <a:buClr>
                <a:schemeClr val="tx2">
                  <a:lumMod val="50000"/>
                </a:schemeClr>
              </a:buClr>
              <a:buFont typeface="Wingdings" panose="05000000000000000000" pitchFamily="2" charset="2"/>
              <a:buChar char="ü"/>
            </a:pPr>
            <a:r>
              <a:rPr lang="es-ES" sz="2000" dirty="0"/>
              <a:t>En el caso del termo eléctrico, adecuar la temperatura máxima del mismo a un nivel adecuado 40ºC.</a:t>
            </a:r>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a:blip r:embed="rId2"/>
          <a:stretch>
            <a:fillRect/>
          </a:stretch>
        </p:blipFill>
        <p:spPr>
          <a:xfrm>
            <a:off x="6084168" y="1484784"/>
            <a:ext cx="2664296" cy="2381719"/>
          </a:xfrm>
          <a:prstGeom prst="rect">
            <a:avLst/>
          </a:prstGeom>
          <a:ln>
            <a:noFill/>
          </a:ln>
          <a:effectLst>
            <a:softEdge rad="112500"/>
          </a:effectLst>
        </p:spPr>
      </p:pic>
    </p:spTree>
    <p:extLst>
      <p:ext uri="{BB962C8B-B14F-4D97-AF65-F5344CB8AC3E}">
        <p14:creationId xmlns:p14="http://schemas.microsoft.com/office/powerpoint/2010/main" val="5949786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251521" y="188640"/>
            <a:ext cx="6480719" cy="6336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dirty="0">
                <a:solidFill>
                  <a:schemeClr val="tx2">
                    <a:lumMod val="50000"/>
                  </a:schemeClr>
                </a:solidFill>
              </a:rPr>
              <a:t>El agua caliente: lavavajillas y lavadora</a:t>
            </a:r>
            <a:endParaRPr lang="es-ES" sz="4400" b="1" u="sng" dirty="0">
              <a:solidFill>
                <a:schemeClr val="tx2">
                  <a:lumMod val="50000"/>
                </a:schemeClr>
              </a:solidFill>
            </a:endParaRPr>
          </a:p>
          <a:p>
            <a:pPr algn="just"/>
            <a:endParaRPr lang="es-ES" sz="2000" b="1" u="sng" dirty="0"/>
          </a:p>
          <a:p>
            <a:pPr lvl="1" algn="just">
              <a:buClr>
                <a:schemeClr val="tx2">
                  <a:lumMod val="50000"/>
                </a:schemeClr>
              </a:buClr>
              <a:buFont typeface="Wingdings" panose="05000000000000000000" pitchFamily="2" charset="2"/>
              <a:buChar char="ü"/>
            </a:pPr>
            <a:r>
              <a:rPr lang="es-ES" sz="2000" dirty="0"/>
              <a:t>Realizar un </a:t>
            </a:r>
            <a:r>
              <a:rPr lang="es-ES" sz="2000" b="1" dirty="0"/>
              <a:t>mantenimiento</a:t>
            </a:r>
            <a:r>
              <a:rPr lang="es-ES" sz="2000" dirty="0"/>
              <a:t> adecuado de los aparatos (lavadora y lavavajillas), por ejemplo limpiando regularmente los filtros.</a:t>
            </a:r>
          </a:p>
          <a:p>
            <a:pPr lvl="1" algn="just">
              <a:buClr>
                <a:schemeClr val="tx2">
                  <a:lumMod val="50000"/>
                </a:schemeClr>
              </a:buClr>
              <a:buFont typeface="Wingdings" panose="05000000000000000000" pitchFamily="2" charset="2"/>
              <a:buChar char="ü"/>
            </a:pPr>
            <a:r>
              <a:rPr lang="es-ES" sz="2000" dirty="0"/>
              <a:t>Espera a que ambos electrodomésticos estén </a:t>
            </a:r>
            <a:r>
              <a:rPr lang="es-ES" sz="2000" b="1" dirty="0"/>
              <a:t>llenos</a:t>
            </a:r>
            <a:r>
              <a:rPr lang="es-ES" sz="2000" dirty="0"/>
              <a:t>, tanto lavavajillas como lavadora (sin sobrecargarla en exceso esta última).</a:t>
            </a:r>
          </a:p>
          <a:p>
            <a:pPr lvl="1" algn="just">
              <a:buClr>
                <a:schemeClr val="tx2">
                  <a:lumMod val="50000"/>
                </a:schemeClr>
              </a:buClr>
              <a:buFont typeface="Wingdings" panose="05000000000000000000" pitchFamily="2" charset="2"/>
              <a:buChar char="ü"/>
            </a:pPr>
            <a:r>
              <a:rPr lang="es-ES" sz="2000" b="1" dirty="0"/>
              <a:t>Evitar los programas largos y de alta temperatura, </a:t>
            </a:r>
            <a:r>
              <a:rPr lang="es-ES" sz="2000" dirty="0"/>
              <a:t>incrementan el consumo de agua y sobre todo de energía (el calentamiento del agua puede ser responsable de hasta el 80% del consumo)</a:t>
            </a:r>
          </a:p>
          <a:p>
            <a:pPr lvl="1" algn="just">
              <a:buClr>
                <a:schemeClr val="tx2">
                  <a:lumMod val="50000"/>
                </a:schemeClr>
              </a:buClr>
              <a:buFont typeface="Wingdings" panose="05000000000000000000" pitchFamily="2" charset="2"/>
              <a:buChar char="ü"/>
            </a:pPr>
            <a:r>
              <a:rPr lang="es-ES" sz="2000" dirty="0"/>
              <a:t>En caso de fregar a mano, </a:t>
            </a:r>
            <a:r>
              <a:rPr lang="es-ES" sz="2000" b="1" dirty="0"/>
              <a:t>cerrar el grifo durante el proceso de enjabonado </a:t>
            </a:r>
            <a:r>
              <a:rPr lang="es-ES" sz="2000" dirty="0"/>
              <a:t>y utilizar el agua sólo para el aclarado. Evitar el agua muy caliente salvo para quitar grasas o limpiar objetos muy sucios.</a:t>
            </a:r>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2060848"/>
            <a:ext cx="2271802" cy="1512168"/>
          </a:xfrm>
          <a:prstGeom prst="rect">
            <a:avLst/>
          </a:prstGeom>
          <a:ln>
            <a:noFill/>
          </a:ln>
          <a:effectLst>
            <a:softEdge rad="112500"/>
          </a:effectLst>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5293" y="3816424"/>
            <a:ext cx="2085696" cy="2780928"/>
          </a:xfrm>
          <a:prstGeom prst="rect">
            <a:avLst/>
          </a:prstGeom>
          <a:ln>
            <a:noFill/>
          </a:ln>
          <a:effectLst>
            <a:softEdge rad="112500"/>
          </a:effectLst>
        </p:spPr>
      </p:pic>
    </p:spTree>
    <p:extLst>
      <p:ext uri="{BB962C8B-B14F-4D97-AF65-F5344CB8AC3E}">
        <p14:creationId xmlns:p14="http://schemas.microsoft.com/office/powerpoint/2010/main" val="42395104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179513" y="116632"/>
            <a:ext cx="5184575" cy="6264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4400" b="1" dirty="0">
                <a:solidFill>
                  <a:schemeClr val="tx2">
                    <a:lumMod val="50000"/>
                  </a:schemeClr>
                </a:solidFill>
              </a:rPr>
              <a:t>Pequeños electrodomésticos</a:t>
            </a:r>
            <a:endParaRPr lang="es-ES" sz="4400" b="1" u="sng" dirty="0">
              <a:solidFill>
                <a:schemeClr val="tx2">
                  <a:lumMod val="50000"/>
                </a:schemeClr>
              </a:solidFill>
            </a:endParaRPr>
          </a:p>
          <a:p>
            <a:pPr algn="just">
              <a:buClr>
                <a:schemeClr val="tx2">
                  <a:lumMod val="50000"/>
                </a:schemeClr>
              </a:buClr>
            </a:pPr>
            <a:endParaRPr lang="es-ES" sz="2000" b="1" u="sng" dirty="0"/>
          </a:p>
          <a:p>
            <a:pPr lvl="1" algn="just">
              <a:buClr>
                <a:schemeClr val="tx2">
                  <a:lumMod val="50000"/>
                </a:schemeClr>
              </a:buClr>
              <a:buFont typeface="Wingdings" panose="05000000000000000000" pitchFamily="2" charset="2"/>
              <a:buChar char="ü"/>
            </a:pPr>
            <a:r>
              <a:rPr lang="es-ES" sz="2000" b="1" dirty="0"/>
              <a:t>Microondas</a:t>
            </a:r>
            <a:r>
              <a:rPr lang="es-ES" sz="2000" dirty="0"/>
              <a:t>: Es una buena opción para determinados usos porque calienta los alimentos en muy poco tiempo.</a:t>
            </a:r>
          </a:p>
          <a:p>
            <a:pPr lvl="1" algn="just">
              <a:buClr>
                <a:schemeClr val="tx2">
                  <a:lumMod val="50000"/>
                </a:schemeClr>
              </a:buClr>
              <a:buFont typeface="Wingdings" panose="05000000000000000000" pitchFamily="2" charset="2"/>
              <a:buChar char="ü"/>
            </a:pPr>
            <a:r>
              <a:rPr lang="es-ES" sz="2000" b="1" dirty="0"/>
              <a:t>Plancha</a:t>
            </a:r>
            <a:r>
              <a:rPr lang="es-ES" sz="2000" dirty="0"/>
              <a:t>: El mayor esfuerzo se realiza para calentarla, es preferible utilizarla para planchar un número considerable de prendas, dado que ese consumo inicial será el mismo para una sola prenda que para muchas.</a:t>
            </a:r>
          </a:p>
          <a:p>
            <a:pPr lvl="1" algn="just">
              <a:buClr>
                <a:schemeClr val="tx2">
                  <a:lumMod val="50000"/>
                </a:schemeClr>
              </a:buClr>
              <a:buFont typeface="Wingdings" panose="05000000000000000000" pitchFamily="2" charset="2"/>
              <a:buChar char="ü"/>
            </a:pPr>
            <a:r>
              <a:rPr lang="es-ES" sz="2000" b="1" dirty="0"/>
              <a:t>Cafeteras de cápsulas</a:t>
            </a:r>
            <a:r>
              <a:rPr lang="es-ES" sz="2000" dirty="0"/>
              <a:t>: Igual que la plancha, utiliza mucha energía para calentar el agua y preparar el café. Apagar de inmediato una vez se tenga el café o cafés. </a:t>
            </a:r>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a:blip r:embed="rId2"/>
          <a:stretch>
            <a:fillRect/>
          </a:stretch>
        </p:blipFill>
        <p:spPr>
          <a:xfrm>
            <a:off x="5656140" y="2060848"/>
            <a:ext cx="3298076" cy="2160240"/>
          </a:xfrm>
          <a:prstGeom prst="rect">
            <a:avLst/>
          </a:prstGeom>
          <a:ln>
            <a:noFill/>
          </a:ln>
          <a:effectLst>
            <a:softEdge rad="112500"/>
          </a:effectLst>
        </p:spPr>
      </p:pic>
    </p:spTree>
    <p:extLst>
      <p:ext uri="{BB962C8B-B14F-4D97-AF65-F5344CB8AC3E}">
        <p14:creationId xmlns:p14="http://schemas.microsoft.com/office/powerpoint/2010/main" val="5745320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251520" y="188640"/>
            <a:ext cx="5976664" cy="6480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dirty="0" smtClean="0">
                <a:solidFill>
                  <a:schemeClr val="tx2">
                    <a:lumMod val="50000"/>
                  </a:schemeClr>
                </a:solidFill>
              </a:rPr>
              <a:t>Apostar por eficiencia </a:t>
            </a:r>
            <a:r>
              <a:rPr lang="es-ES" sz="4400" b="1" dirty="0">
                <a:solidFill>
                  <a:schemeClr val="tx2">
                    <a:lumMod val="50000"/>
                  </a:schemeClr>
                </a:solidFill>
              </a:rPr>
              <a:t>energética</a:t>
            </a:r>
            <a:endParaRPr lang="es-ES" sz="4400" b="1" u="sng" dirty="0">
              <a:solidFill>
                <a:schemeClr val="tx2">
                  <a:lumMod val="50000"/>
                </a:schemeClr>
              </a:solidFill>
            </a:endParaRPr>
          </a:p>
          <a:p>
            <a:pPr marL="0" indent="0" algn="just">
              <a:buNone/>
            </a:pPr>
            <a:endParaRPr lang="es-ES" sz="2000" b="1" u="sng" dirty="0"/>
          </a:p>
          <a:p>
            <a:pPr lvl="1" algn="just">
              <a:buClr>
                <a:schemeClr val="tx2">
                  <a:lumMod val="50000"/>
                </a:schemeClr>
              </a:buClr>
              <a:buFont typeface="Wingdings" panose="05000000000000000000" pitchFamily="2" charset="2"/>
              <a:buChar char="ü"/>
            </a:pPr>
            <a:r>
              <a:rPr lang="es-ES" sz="2000" b="1" dirty="0"/>
              <a:t>Comienza por reducir la demanda de energía </a:t>
            </a:r>
            <a:r>
              <a:rPr lang="es-ES" sz="2000" dirty="0"/>
              <a:t>de la vivienda. El aislamiento de muros, cubiertas o ventanas repercutirá en el</a:t>
            </a:r>
            <a:r>
              <a:rPr lang="es-ES" sz="2000" b="1" dirty="0"/>
              <a:t> confort, </a:t>
            </a:r>
            <a:r>
              <a:rPr lang="es-ES" sz="2000" dirty="0"/>
              <a:t>en </a:t>
            </a:r>
            <a:r>
              <a:rPr lang="es-ES" sz="2000" b="1" dirty="0"/>
              <a:t>ahorros económicos </a:t>
            </a:r>
            <a:r>
              <a:rPr lang="es-ES" sz="2000" dirty="0"/>
              <a:t>y en un </a:t>
            </a:r>
            <a:r>
              <a:rPr lang="es-ES" sz="2000" b="1" dirty="0"/>
              <a:t>menor consumo </a:t>
            </a:r>
            <a:r>
              <a:rPr lang="es-ES" sz="2000" dirty="0"/>
              <a:t>de energía e impacto ambiental</a:t>
            </a:r>
          </a:p>
          <a:p>
            <a:pPr lvl="1" algn="just">
              <a:buClr>
                <a:schemeClr val="tx2">
                  <a:lumMod val="50000"/>
                </a:schemeClr>
              </a:buClr>
              <a:buFont typeface="Wingdings" panose="05000000000000000000" pitchFamily="2" charset="2"/>
              <a:buChar char="ü"/>
            </a:pPr>
            <a:r>
              <a:rPr lang="es-ES" sz="2000" dirty="0"/>
              <a:t>Apuesta por </a:t>
            </a:r>
            <a:r>
              <a:rPr lang="es-ES" sz="2000" b="1" dirty="0"/>
              <a:t>equipos e instalaciones de mayor eficiencia energética</a:t>
            </a:r>
          </a:p>
          <a:p>
            <a:pPr lvl="1" algn="just">
              <a:buClr>
                <a:schemeClr val="tx2">
                  <a:lumMod val="50000"/>
                </a:schemeClr>
              </a:buClr>
              <a:buFont typeface="Wingdings" panose="05000000000000000000" pitchFamily="2" charset="2"/>
              <a:buChar char="ü"/>
            </a:pPr>
            <a:r>
              <a:rPr lang="es-ES" sz="2000" dirty="0"/>
              <a:t>Valora la opción de utilizar </a:t>
            </a:r>
            <a:r>
              <a:rPr lang="es-ES" sz="2000" b="1" dirty="0"/>
              <a:t>energías renovables</a:t>
            </a:r>
          </a:p>
          <a:p>
            <a:pPr marL="457200" lvl="1" indent="0" algn="just">
              <a:buClr>
                <a:schemeClr val="tx2">
                  <a:lumMod val="50000"/>
                </a:schemeClr>
              </a:buClr>
              <a:buNone/>
            </a:pPr>
            <a:endParaRPr lang="es-ES" sz="2000" b="1" dirty="0"/>
          </a:p>
          <a:p>
            <a:pPr marL="457200" lvl="1" indent="0" algn="just">
              <a:buClr>
                <a:schemeClr val="tx2">
                  <a:lumMod val="50000"/>
                </a:schemeClr>
              </a:buClr>
              <a:buNone/>
            </a:pPr>
            <a:r>
              <a:rPr lang="es-ES" sz="2000" b="1" dirty="0"/>
              <a:t>Y aunque es menos óptimo pero más factible…</a:t>
            </a:r>
            <a:endParaRPr lang="es-ES" sz="2000" dirty="0"/>
          </a:p>
          <a:p>
            <a:pPr lvl="1" algn="just">
              <a:buClr>
                <a:schemeClr val="tx2">
                  <a:lumMod val="50000"/>
                </a:schemeClr>
              </a:buClr>
              <a:buFont typeface="Wingdings" panose="05000000000000000000" pitchFamily="2" charset="2"/>
              <a:buChar char="ü"/>
            </a:pPr>
            <a:r>
              <a:rPr lang="es-ES" sz="2000" dirty="0"/>
              <a:t>Incorpora actuaciones de </a:t>
            </a:r>
            <a:r>
              <a:rPr lang="es-ES" sz="2000" b="1" dirty="0" err="1"/>
              <a:t>microeficiencia</a:t>
            </a:r>
            <a:r>
              <a:rPr lang="es-ES" sz="2000" b="1" dirty="0"/>
              <a:t> energética de bajo coste </a:t>
            </a:r>
            <a:r>
              <a:rPr lang="es-ES" sz="2000" dirty="0"/>
              <a:t>(burletes, </a:t>
            </a:r>
            <a:r>
              <a:rPr lang="es-ES" sz="2000" dirty="0" err="1"/>
              <a:t>bajopuertas</a:t>
            </a:r>
            <a:r>
              <a:rPr lang="es-ES" sz="2000" dirty="0"/>
              <a:t>, cortinas, alfombras, toldos, lamas, aislamiento en vidrios, etc.)</a:t>
            </a:r>
          </a:p>
          <a:p>
            <a:pPr marL="457200" lvl="1" indent="0" algn="just">
              <a:buNone/>
            </a:pPr>
            <a:endParaRPr lang="es-ES" sz="2000" dirty="0"/>
          </a:p>
          <a:p>
            <a:endParaRPr lang="es-ES" b="1" dirty="0"/>
          </a:p>
          <a:p>
            <a:pPr lvl="1"/>
            <a:endParaRPr lang="es-ES"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8142" y="1988840"/>
            <a:ext cx="2676346" cy="2592710"/>
          </a:xfrm>
          <a:prstGeom prst="rect">
            <a:avLst/>
          </a:prstGeom>
        </p:spPr>
      </p:pic>
    </p:spTree>
    <p:extLst>
      <p:ext uri="{BB962C8B-B14F-4D97-AF65-F5344CB8AC3E}">
        <p14:creationId xmlns:p14="http://schemas.microsoft.com/office/powerpoint/2010/main" val="556734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404664" y="188640"/>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        Ahorro y eficiencia energética</a:t>
            </a:r>
            <a:endParaRPr lang="es-ES" sz="2400" dirty="0">
              <a:solidFill>
                <a:schemeClr val="bg1"/>
              </a:solidFill>
              <a:latin typeface="Arial" pitchFamily="34" charset="0"/>
              <a:cs typeface="Arial" pitchFamily="34" charset="0"/>
            </a:endParaRPr>
          </a:p>
        </p:txBody>
      </p:sp>
      <p:sp>
        <p:nvSpPr>
          <p:cNvPr id="6" name="Content Placeholder 2"/>
          <p:cNvSpPr txBox="1">
            <a:spLocks/>
          </p:cNvSpPr>
          <p:nvPr/>
        </p:nvSpPr>
        <p:spPr bwMode="auto">
          <a:xfrm>
            <a:off x="364907" y="260648"/>
            <a:ext cx="5431229" cy="6336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2">
                  <a:lumMod val="50000"/>
                </a:schemeClr>
              </a:buClr>
              <a:buNone/>
            </a:pPr>
            <a:r>
              <a:rPr lang="es-ES" sz="4400" b="1" dirty="0" smtClean="0">
                <a:solidFill>
                  <a:schemeClr val="tx2">
                    <a:lumMod val="50000"/>
                  </a:schemeClr>
                </a:solidFill>
              </a:rPr>
              <a:t>Aislamiento </a:t>
            </a:r>
            <a:r>
              <a:rPr lang="es-ES" sz="4400" b="1" dirty="0">
                <a:solidFill>
                  <a:schemeClr val="tx2">
                    <a:lumMod val="50000"/>
                  </a:schemeClr>
                </a:solidFill>
              </a:rPr>
              <a:t>de fachada</a:t>
            </a:r>
            <a:endParaRPr lang="es-ES" sz="4400" b="1" u="sng" dirty="0">
              <a:solidFill>
                <a:schemeClr val="tx2">
                  <a:lumMod val="50000"/>
                </a:schemeClr>
              </a:solidFill>
            </a:endParaRPr>
          </a:p>
          <a:p>
            <a:pPr algn="just"/>
            <a:endParaRPr lang="es-ES" sz="2000" b="1" u="sng" dirty="0"/>
          </a:p>
          <a:p>
            <a:pPr lvl="1" algn="just">
              <a:buFont typeface="Wingdings" panose="05000000000000000000" pitchFamily="2" charset="2"/>
              <a:buChar char="ü"/>
            </a:pPr>
            <a:r>
              <a:rPr lang="es-ES" sz="2000" b="1" dirty="0"/>
              <a:t>Aislar por el exterior: </a:t>
            </a:r>
            <a:r>
              <a:rPr lang="es-ES" sz="2000" dirty="0"/>
              <a:t>Requiere el acuerdo de toda la comunidad de propietarios, aunque es lo más óptimo.</a:t>
            </a:r>
          </a:p>
          <a:p>
            <a:pPr lvl="1" algn="just">
              <a:buFont typeface="Wingdings" panose="05000000000000000000" pitchFamily="2" charset="2"/>
              <a:buChar char="ü"/>
            </a:pPr>
            <a:r>
              <a:rPr lang="es-ES" sz="2000" b="1" dirty="0"/>
              <a:t>Aislar por el interior: </a:t>
            </a:r>
            <a:r>
              <a:rPr lang="es-ES" sz="2000" dirty="0"/>
              <a:t>No necesita acuerdo de la comunidad de propietarios, pero elimina superficie útil de la vivienda</a:t>
            </a:r>
            <a:endParaRPr lang="es-ES" sz="2000" b="1" dirty="0"/>
          </a:p>
          <a:p>
            <a:pPr lvl="1" algn="just">
              <a:buFont typeface="Wingdings" panose="05000000000000000000" pitchFamily="2" charset="2"/>
              <a:buChar char="ü"/>
            </a:pPr>
            <a:r>
              <a:rPr lang="es-ES" sz="2000" b="1" dirty="0"/>
              <a:t>Aislar la cámara de aire:</a:t>
            </a:r>
            <a:r>
              <a:rPr lang="es-ES" sz="2000" dirty="0"/>
              <a:t> Muchas construcciones tienen cámara de aire en sus muros que no tiene ningún tipo de aislamiento. Se puede introducir un, con un coste menor que las otras dos actuaciones, sin perder superficie ni requerir acuerdo de la comunidad de propietarios.</a:t>
            </a:r>
            <a:endParaRPr lang="es-ES" sz="2000" b="1" dirty="0"/>
          </a:p>
          <a:p>
            <a:pPr marL="457200" lvl="1" indent="0" algn="just">
              <a:buNone/>
            </a:pPr>
            <a:endParaRPr lang="es-ES" sz="2000" b="1" dirty="0"/>
          </a:p>
        </p:txBody>
      </p:sp>
      <p:pic>
        <p:nvPicPr>
          <p:cNvPr id="1026" name="Picture 2" descr="http://www.lacasaqueahorra.org/imagenes/PaginasEstaticasImagenes/0CC87EED-D33D-8FCE-A300-4A90A1D35D07.jpg/resizeMod/714/0/imag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0822" y="1340768"/>
            <a:ext cx="2567642" cy="192573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5796136" y="3284984"/>
            <a:ext cx="3067065" cy="3168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2000" b="1" dirty="0" smtClean="0">
                <a:solidFill>
                  <a:schemeClr val="tx2">
                    <a:lumMod val="50000"/>
                  </a:schemeClr>
                </a:solidFill>
              </a:rPr>
              <a:t>     Otras </a:t>
            </a:r>
            <a:r>
              <a:rPr lang="es-ES" sz="2000" b="1" dirty="0">
                <a:solidFill>
                  <a:schemeClr val="tx2">
                    <a:lumMod val="50000"/>
                  </a:schemeClr>
                </a:solidFill>
              </a:rPr>
              <a:t>actuaciones :</a:t>
            </a:r>
            <a:endParaRPr lang="es-ES" sz="2000" b="1" u="sng" dirty="0">
              <a:solidFill>
                <a:schemeClr val="tx2">
                  <a:lumMod val="50000"/>
                </a:schemeClr>
              </a:solidFill>
            </a:endParaRPr>
          </a:p>
          <a:p>
            <a:pPr lvl="1">
              <a:buClr>
                <a:schemeClr val="tx2">
                  <a:lumMod val="50000"/>
                </a:schemeClr>
              </a:buClr>
              <a:buFont typeface="Wingdings" panose="05000000000000000000" pitchFamily="2" charset="2"/>
              <a:buChar char="ü"/>
            </a:pPr>
            <a:r>
              <a:rPr lang="es-ES" sz="2000" dirty="0"/>
              <a:t>Cambio de ventanas</a:t>
            </a:r>
          </a:p>
          <a:p>
            <a:pPr lvl="1">
              <a:buClr>
                <a:schemeClr val="tx2">
                  <a:lumMod val="50000"/>
                </a:schemeClr>
              </a:buClr>
              <a:buFont typeface="Wingdings" panose="05000000000000000000" pitchFamily="2" charset="2"/>
              <a:buChar char="ü"/>
            </a:pPr>
            <a:r>
              <a:rPr lang="es-ES" sz="2000" dirty="0"/>
              <a:t>Aislamiento de la cubierta del edificio</a:t>
            </a:r>
          </a:p>
          <a:p>
            <a:pPr lvl="1">
              <a:buClr>
                <a:schemeClr val="tx2">
                  <a:lumMod val="50000"/>
                </a:schemeClr>
              </a:buClr>
              <a:buFont typeface="Wingdings" panose="05000000000000000000" pitchFamily="2" charset="2"/>
              <a:buChar char="ü"/>
            </a:pPr>
            <a:r>
              <a:rPr lang="es-ES" sz="2000" dirty="0"/>
              <a:t>Aislamiento de suelos</a:t>
            </a:r>
          </a:p>
          <a:p>
            <a:pPr lvl="1">
              <a:buClr>
                <a:schemeClr val="tx2">
                  <a:lumMod val="50000"/>
                </a:schemeClr>
              </a:buClr>
              <a:buFont typeface="Wingdings" panose="05000000000000000000" pitchFamily="2" charset="2"/>
              <a:buChar char="ü"/>
            </a:pPr>
            <a:r>
              <a:rPr lang="es-ES" sz="2000" dirty="0"/>
              <a:t>Mejorar la estanqueidad de la vivienda</a:t>
            </a:r>
          </a:p>
          <a:p>
            <a:pPr marL="457200" lvl="1" indent="0" algn="just">
              <a:buNone/>
            </a:pPr>
            <a:endParaRPr lang="es-ES" sz="2000" b="1" dirty="0"/>
          </a:p>
        </p:txBody>
      </p:sp>
    </p:spTree>
    <p:extLst>
      <p:ext uri="{BB962C8B-B14F-4D97-AF65-F5344CB8AC3E}">
        <p14:creationId xmlns:p14="http://schemas.microsoft.com/office/powerpoint/2010/main" val="21016418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594719"/>
          </a:xfrm>
        </p:spPr>
        <p:txBody>
          <a:bodyPr>
            <a:normAutofit/>
          </a:bodyPr>
          <a:lstStyle/>
          <a:p>
            <a:r>
              <a:rPr lang="en-GB" b="1" dirty="0" err="1" smtClean="0">
                <a:solidFill>
                  <a:schemeClr val="tx2">
                    <a:lumMod val="50000"/>
                  </a:schemeClr>
                </a:solidFill>
              </a:rPr>
              <a:t>Gracias</a:t>
            </a:r>
            <a:r>
              <a:rPr lang="en-GB" b="1" dirty="0" smtClean="0">
                <a:solidFill>
                  <a:schemeClr val="tx2">
                    <a:lumMod val="50000"/>
                  </a:schemeClr>
                </a:solidFill>
              </a:rPr>
              <a:t>!</a:t>
            </a:r>
            <a:endParaRPr lang="en-GB" b="1" dirty="0">
              <a:solidFill>
                <a:schemeClr val="tx2">
                  <a:lumMod val="50000"/>
                </a:schemeClr>
              </a:solidFill>
            </a:endParaRPr>
          </a:p>
        </p:txBody>
      </p:sp>
    </p:spTree>
    <p:extLst>
      <p:ext uri="{BB962C8B-B14F-4D97-AF65-F5344CB8AC3E}">
        <p14:creationId xmlns:p14="http://schemas.microsoft.com/office/powerpoint/2010/main" val="881493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7128792" cy="461962"/>
          </a:xfrm>
          <a:prstGeom prst="rect">
            <a:avLst/>
          </a:prstGeom>
          <a:noFill/>
        </p:spPr>
        <p:txBody>
          <a:bodyPr wrap="square">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5" name="Content Placeholder 2"/>
          <p:cNvSpPr txBox="1">
            <a:spLocks/>
          </p:cNvSpPr>
          <p:nvPr/>
        </p:nvSpPr>
        <p:spPr bwMode="auto">
          <a:xfrm>
            <a:off x="395536" y="332656"/>
            <a:ext cx="8424936" cy="576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dirty="0" smtClean="0">
                <a:solidFill>
                  <a:schemeClr val="tx2">
                    <a:lumMod val="50000"/>
                  </a:schemeClr>
                </a:solidFill>
              </a:rPr>
              <a:t>Soluciones caso 1</a:t>
            </a:r>
            <a:endParaRPr lang="es-ES" sz="2800" dirty="0"/>
          </a:p>
          <a:p>
            <a:pPr>
              <a:buClr>
                <a:schemeClr val="tx2">
                  <a:lumMod val="50000"/>
                </a:schemeClr>
              </a:buClr>
              <a:buFont typeface="Calibri" panose="020F0502020204030204" pitchFamily="34" charset="0"/>
              <a:buChar char="•"/>
            </a:pPr>
            <a:r>
              <a:rPr lang="es-ES" sz="1600" dirty="0" smtClean="0"/>
              <a:t>Acceso a Servicios  Sociales</a:t>
            </a:r>
          </a:p>
          <a:p>
            <a:pPr>
              <a:buClr>
                <a:schemeClr val="tx2">
                  <a:lumMod val="50000"/>
                </a:schemeClr>
              </a:buClr>
              <a:buFont typeface="Calibri" panose="020F0502020204030204" pitchFamily="34" charset="0"/>
              <a:buChar char="•"/>
            </a:pPr>
            <a:r>
              <a:rPr lang="es-ES" sz="1600" dirty="0" smtClean="0"/>
              <a:t>Cambio al mercado regulado y solicitud de bono social</a:t>
            </a:r>
          </a:p>
          <a:p>
            <a:pPr>
              <a:buClr>
                <a:schemeClr val="tx2">
                  <a:lumMod val="50000"/>
                </a:schemeClr>
              </a:buClr>
              <a:buFont typeface="Calibri" panose="020F0502020204030204" pitchFamily="34" charset="0"/>
              <a:buChar char="•"/>
            </a:pPr>
            <a:r>
              <a:rPr lang="es-ES" sz="1600" dirty="0" smtClean="0"/>
              <a:t>Bajada de potencia contratada</a:t>
            </a:r>
          </a:p>
          <a:p>
            <a:pPr>
              <a:buClr>
                <a:schemeClr val="tx2">
                  <a:lumMod val="50000"/>
                </a:schemeClr>
              </a:buClr>
              <a:buFont typeface="Calibri" panose="020F0502020204030204" pitchFamily="34" charset="0"/>
              <a:buChar char="•"/>
            </a:pPr>
            <a:r>
              <a:rPr lang="es-ES" sz="1600" dirty="0" smtClean="0"/>
              <a:t>Discriminación horaria</a:t>
            </a:r>
          </a:p>
          <a:p>
            <a:pPr>
              <a:buClr>
                <a:schemeClr val="tx2">
                  <a:lumMod val="50000"/>
                </a:schemeClr>
              </a:buClr>
              <a:buFont typeface="Calibri" panose="020F0502020204030204" pitchFamily="34" charset="0"/>
              <a:buChar char="•"/>
            </a:pPr>
            <a:r>
              <a:rPr lang="es-ES" sz="1600" dirty="0" smtClean="0"/>
              <a:t>Tratar de acceder a ayudas de mejora de la eficiencia energética para cambio de frigorífico. </a:t>
            </a:r>
          </a:p>
          <a:p>
            <a:pPr>
              <a:buClr>
                <a:schemeClr val="tx2">
                  <a:lumMod val="50000"/>
                </a:schemeClr>
              </a:buClr>
              <a:buFont typeface="Calibri" panose="020F0502020204030204" pitchFamily="34" charset="0"/>
              <a:buChar char="•"/>
            </a:pPr>
            <a:r>
              <a:rPr lang="es-ES" sz="1600" dirty="0" err="1" smtClean="0"/>
              <a:t>Microeficiencia</a:t>
            </a:r>
            <a:r>
              <a:rPr lang="es-ES" sz="1600" dirty="0" smtClean="0"/>
              <a:t> y hábitos de ahorro</a:t>
            </a:r>
          </a:p>
          <a:p>
            <a:pPr>
              <a:buClr>
                <a:schemeClr val="tx2">
                  <a:lumMod val="50000"/>
                </a:schemeClr>
              </a:buClr>
              <a:buFont typeface="Calibri" panose="020F0502020204030204" pitchFamily="34" charset="0"/>
              <a:buChar char="•"/>
            </a:pPr>
            <a:r>
              <a:rPr lang="es-ES" sz="1600" dirty="0" smtClean="0"/>
              <a:t>….</a:t>
            </a:r>
            <a:endParaRPr lang="es-ES" sz="1600" dirty="0"/>
          </a:p>
          <a:p>
            <a:pPr marL="0" indent="0">
              <a:buNone/>
            </a:pPr>
            <a:endParaRPr lang="es-ES" sz="1600" dirty="0"/>
          </a:p>
          <a:p>
            <a:pPr marL="457200" lvl="1" indent="0" algn="just">
              <a:buNone/>
            </a:pPr>
            <a:endParaRPr lang="es-ES" sz="1600" dirty="0">
              <a:solidFill>
                <a:schemeClr val="tx2">
                  <a:shade val="30000"/>
                  <a:satMod val="150000"/>
                </a:schemeClr>
              </a:solidFill>
            </a:endParaRPr>
          </a:p>
          <a:p>
            <a:pPr lvl="1" algn="just">
              <a:buFont typeface="Wingdings" pitchFamily="2" charset="2"/>
              <a:buChar char="ü"/>
            </a:pPr>
            <a:endParaRPr lang="es-ES" sz="1600" dirty="0">
              <a:solidFill>
                <a:schemeClr val="tx2">
                  <a:shade val="30000"/>
                  <a:satMod val="150000"/>
                </a:schemeClr>
              </a:solidFill>
            </a:endParaRPr>
          </a:p>
          <a:p>
            <a:pPr algn="just"/>
            <a:endParaRPr lang="es-ES" sz="1600" dirty="0">
              <a:solidFill>
                <a:schemeClr val="tx2">
                  <a:shade val="30000"/>
                  <a:satMod val="150000"/>
                </a:schemeClr>
              </a:solidFill>
            </a:endParaRPr>
          </a:p>
          <a:p>
            <a:pPr marL="0" indent="0">
              <a:buNone/>
            </a:pPr>
            <a:endParaRPr lang="es-ES" sz="2800" dirty="0"/>
          </a:p>
          <a:p>
            <a:pPr marL="0" indent="0">
              <a:buNone/>
            </a:pPr>
            <a:endParaRPr lang="es-ES" b="1" dirty="0"/>
          </a:p>
          <a:p>
            <a:pPr marL="514350" indent="-514350">
              <a:buAutoNum type="arabicPeriod"/>
            </a:pPr>
            <a:endParaRPr lang="es-ES" b="1" dirty="0"/>
          </a:p>
          <a:p>
            <a:endParaRPr lang="es-ES" b="1" dirty="0"/>
          </a:p>
          <a:p>
            <a:pPr lvl="1"/>
            <a:endParaRPr lang="es-ES" dirty="0"/>
          </a:p>
        </p:txBody>
      </p:sp>
    </p:spTree>
    <p:extLst>
      <p:ext uri="{BB962C8B-B14F-4D97-AF65-F5344CB8AC3E}">
        <p14:creationId xmlns:p14="http://schemas.microsoft.com/office/powerpoint/2010/main" val="27832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5" name="Content Placeholder 2"/>
          <p:cNvSpPr txBox="1">
            <a:spLocks/>
          </p:cNvSpPr>
          <p:nvPr/>
        </p:nvSpPr>
        <p:spPr bwMode="auto">
          <a:xfrm>
            <a:off x="251520" y="188640"/>
            <a:ext cx="8640960" cy="6408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dirty="0">
                <a:solidFill>
                  <a:schemeClr val="tx2">
                    <a:lumMod val="50000"/>
                  </a:schemeClr>
                </a:solidFill>
              </a:rPr>
              <a:t>Caso 2</a:t>
            </a:r>
          </a:p>
          <a:p>
            <a:pPr marL="0" indent="0" algn="just">
              <a:buNone/>
            </a:pPr>
            <a:r>
              <a:rPr lang="es-ES" sz="1600" dirty="0"/>
              <a:t>Hogar compuesto por seis personas, dos adultos y cuatro niños menores de edad, tres de ellos estudiando en educación primaria y uno en guardería. Los ingresos mensuales son de aproximadamente 800 euros, viven en régimen de alquiler con una renta mensual de 350 euros y el gasto medio en energía está en torno a 85 euros, contando con suministro eléctrico y de gas canalizado. Ciertos meses acumulan retrasos en el pago de recibo de la energía por incapacidad económica.</a:t>
            </a:r>
          </a:p>
          <a:p>
            <a:pPr marL="0" indent="0">
              <a:buNone/>
            </a:pPr>
            <a:r>
              <a:rPr lang="es-ES" sz="1600" b="1" dirty="0">
                <a:solidFill>
                  <a:schemeClr val="tx2">
                    <a:lumMod val="50000"/>
                  </a:schemeClr>
                </a:solidFill>
              </a:rPr>
              <a:t>La vivienda:</a:t>
            </a:r>
          </a:p>
          <a:p>
            <a:pPr lvl="1" algn="just">
              <a:buFont typeface="Wingdings" pitchFamily="2" charset="2"/>
              <a:buChar char="ü"/>
            </a:pPr>
            <a:r>
              <a:rPr lang="es-ES" sz="1600" dirty="0"/>
              <a:t>Cuenta con cocina de gas, microondas, caldera de gas para el agua caliente y calefacción, lavadora, lavavajillas, frigorífico y horno, además de los pequeños electrodomésticos. Los electrodomésticos son de su propiedad (excepto cocina y caldera).</a:t>
            </a:r>
          </a:p>
          <a:p>
            <a:pPr lvl="1" algn="just">
              <a:buFont typeface="Wingdings" pitchFamily="2" charset="2"/>
              <a:buChar char="ü"/>
            </a:pPr>
            <a:r>
              <a:rPr lang="es-ES" sz="1600" dirty="0"/>
              <a:t>Los electrodomésticos son en general muy ineficientes, cuentan con más de 10 años de antigüedad</a:t>
            </a:r>
          </a:p>
          <a:p>
            <a:pPr lvl="1" algn="just">
              <a:buFont typeface="Wingdings" pitchFamily="2" charset="2"/>
              <a:buChar char="ü"/>
            </a:pPr>
            <a:r>
              <a:rPr lang="es-ES" sz="1600" dirty="0"/>
              <a:t>La vivienda no tiene aislamiento térmico, las ventanas son las originales (40 años de antigüedad). </a:t>
            </a:r>
          </a:p>
          <a:p>
            <a:pPr marL="0" lvl="1" indent="0">
              <a:buNone/>
            </a:pPr>
            <a:r>
              <a:rPr lang="es-ES" sz="1600" b="1" dirty="0">
                <a:solidFill>
                  <a:schemeClr val="tx2">
                    <a:lumMod val="50000"/>
                  </a:schemeClr>
                </a:solidFill>
              </a:rPr>
              <a:t>Sus facturas:</a:t>
            </a:r>
          </a:p>
          <a:p>
            <a:pPr lvl="1" algn="just">
              <a:buFont typeface="Wingdings" pitchFamily="2" charset="2"/>
              <a:buChar char="ü"/>
            </a:pPr>
            <a:r>
              <a:rPr lang="es-ES" sz="1600" dirty="0"/>
              <a:t>Tiene una potencia contratada de 4, 6 kW con una tarifa sin discriminación horaria.</a:t>
            </a:r>
          </a:p>
          <a:p>
            <a:pPr marL="0" lvl="1" indent="0">
              <a:buNone/>
            </a:pPr>
            <a:r>
              <a:rPr lang="es-ES" sz="1600" b="1" dirty="0">
                <a:solidFill>
                  <a:schemeClr val="tx2">
                    <a:lumMod val="50000"/>
                  </a:schemeClr>
                </a:solidFill>
              </a:rPr>
              <a:t>Sus hábitos:</a:t>
            </a:r>
          </a:p>
          <a:p>
            <a:pPr lvl="1" algn="just">
              <a:buFont typeface="Wingdings" pitchFamily="2" charset="2"/>
              <a:buChar char="ü"/>
            </a:pPr>
            <a:r>
              <a:rPr lang="es-ES" sz="1600" dirty="0"/>
              <a:t>No encienden la calefacción salvo en momentos puntuales del invierno, limitan bastante el encendido de aparatos eléctricos</a:t>
            </a:r>
          </a:p>
          <a:p>
            <a:pPr lvl="1" algn="just">
              <a:buFont typeface="Wingdings" pitchFamily="2" charset="2"/>
              <a:buChar char="ü"/>
            </a:pPr>
            <a:r>
              <a:rPr lang="es-ES" sz="1600" dirty="0"/>
              <a:t>Utilizan regletas para apagar los aparatos que utilizan energía eléctrica y tienen la mayor parte de la iluminación con alternativas de bajo consumo</a:t>
            </a:r>
          </a:p>
          <a:p>
            <a:pPr marL="0" indent="0">
              <a:buNone/>
            </a:pPr>
            <a:endParaRPr lang="es-ES" sz="1500" b="1" dirty="0"/>
          </a:p>
          <a:p>
            <a:pPr marL="514350" indent="-514350">
              <a:buAutoNum type="arabicPeriod"/>
            </a:pPr>
            <a:endParaRPr lang="es-ES" sz="1500" b="1" dirty="0"/>
          </a:p>
          <a:p>
            <a:endParaRPr lang="es-ES" sz="1500" b="1" dirty="0"/>
          </a:p>
          <a:p>
            <a:pPr lvl="1"/>
            <a:endParaRPr lang="es-ES" sz="1500" dirty="0"/>
          </a:p>
        </p:txBody>
      </p:sp>
    </p:spTree>
    <p:extLst>
      <p:ext uri="{BB962C8B-B14F-4D97-AF65-F5344CB8AC3E}">
        <p14:creationId xmlns:p14="http://schemas.microsoft.com/office/powerpoint/2010/main" val="3609869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8064500" cy="461962"/>
          </a:xfrm>
          <a:prstGeom prst="rect">
            <a:avLst/>
          </a:prstGeom>
          <a:noFill/>
        </p:spPr>
        <p:txBody>
          <a:bodyPr>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5" name="Content Placeholder 2"/>
          <p:cNvSpPr txBox="1">
            <a:spLocks/>
          </p:cNvSpPr>
          <p:nvPr/>
        </p:nvSpPr>
        <p:spPr bwMode="auto">
          <a:xfrm>
            <a:off x="251520" y="332656"/>
            <a:ext cx="8892480" cy="53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dirty="0" smtClean="0">
                <a:solidFill>
                  <a:schemeClr val="tx2">
                    <a:lumMod val="50000"/>
                  </a:schemeClr>
                </a:solidFill>
              </a:rPr>
              <a:t>Soluciones caso </a:t>
            </a:r>
            <a:r>
              <a:rPr lang="es-ES" sz="4400" dirty="0">
                <a:solidFill>
                  <a:schemeClr val="tx2">
                    <a:lumMod val="50000"/>
                  </a:schemeClr>
                </a:solidFill>
              </a:rPr>
              <a:t>2</a:t>
            </a:r>
          </a:p>
          <a:p>
            <a:pPr algn="just">
              <a:buClr>
                <a:schemeClr val="tx2">
                  <a:lumMod val="50000"/>
                </a:schemeClr>
              </a:buClr>
            </a:pPr>
            <a:r>
              <a:rPr lang="es-ES" sz="1600" dirty="0" smtClean="0"/>
              <a:t>Acceso a Servicios Sociales</a:t>
            </a:r>
          </a:p>
          <a:p>
            <a:pPr algn="just">
              <a:buClr>
                <a:schemeClr val="tx2">
                  <a:lumMod val="50000"/>
                </a:schemeClr>
              </a:buClr>
            </a:pPr>
            <a:r>
              <a:rPr lang="es-ES" sz="1600" dirty="0" smtClean="0"/>
              <a:t>Bajada de potencia</a:t>
            </a:r>
          </a:p>
          <a:p>
            <a:pPr algn="just">
              <a:buClr>
                <a:schemeClr val="tx2">
                  <a:lumMod val="50000"/>
                </a:schemeClr>
              </a:buClr>
            </a:pPr>
            <a:r>
              <a:rPr lang="es-ES" sz="1600" dirty="0" smtClean="0"/>
              <a:t>Solicitud del bono social</a:t>
            </a:r>
          </a:p>
          <a:p>
            <a:pPr algn="just">
              <a:buClr>
                <a:schemeClr val="tx2">
                  <a:lumMod val="50000"/>
                </a:schemeClr>
              </a:buClr>
            </a:pPr>
            <a:r>
              <a:rPr lang="es-ES" sz="1600" dirty="0" smtClean="0"/>
              <a:t>Acceder a ayudas para renovación de electrodomésticos</a:t>
            </a:r>
          </a:p>
          <a:p>
            <a:pPr algn="just">
              <a:buClr>
                <a:schemeClr val="tx2">
                  <a:lumMod val="50000"/>
                </a:schemeClr>
              </a:buClr>
            </a:pPr>
            <a:r>
              <a:rPr lang="es-ES" sz="1600" dirty="0" smtClean="0"/>
              <a:t>….</a:t>
            </a:r>
          </a:p>
          <a:p>
            <a:pPr algn="just">
              <a:buFontTx/>
              <a:buChar char="-"/>
            </a:pPr>
            <a:endParaRPr lang="es-ES" sz="1600" dirty="0"/>
          </a:p>
          <a:p>
            <a:pPr marL="0" indent="0">
              <a:buNone/>
            </a:pPr>
            <a:endParaRPr lang="es-ES" sz="1500" b="1" dirty="0"/>
          </a:p>
          <a:p>
            <a:pPr marL="514350" indent="-514350">
              <a:buAutoNum type="arabicPeriod"/>
            </a:pPr>
            <a:endParaRPr lang="es-ES" sz="1500" b="1" dirty="0"/>
          </a:p>
          <a:p>
            <a:endParaRPr lang="es-ES" sz="1500" b="1" dirty="0"/>
          </a:p>
          <a:p>
            <a:pPr lvl="1"/>
            <a:endParaRPr lang="es-ES" sz="1500" dirty="0"/>
          </a:p>
        </p:txBody>
      </p:sp>
    </p:spTree>
    <p:extLst>
      <p:ext uri="{BB962C8B-B14F-4D97-AF65-F5344CB8AC3E}">
        <p14:creationId xmlns:p14="http://schemas.microsoft.com/office/powerpoint/2010/main" val="3269409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4 CuadroTexto"/>
          <p:cNvSpPr txBox="1"/>
          <p:nvPr/>
        </p:nvSpPr>
        <p:spPr>
          <a:xfrm>
            <a:off x="-1980728" y="116632"/>
            <a:ext cx="7416824" cy="461962"/>
          </a:xfrm>
          <a:prstGeom prst="rect">
            <a:avLst/>
          </a:prstGeom>
          <a:noFill/>
        </p:spPr>
        <p:txBody>
          <a:bodyPr wrap="square">
            <a:spAutoFit/>
          </a:bodyPr>
          <a:lstStyle/>
          <a:p>
            <a:pPr algn="ctr" defTabSz="913490" fontAlgn="auto">
              <a:spcBef>
                <a:spcPts val="0"/>
              </a:spcBef>
              <a:spcAft>
                <a:spcPts val="0"/>
              </a:spcAft>
              <a:defRPr/>
            </a:pPr>
            <a:r>
              <a:rPr lang="es-ES" sz="2400" b="1" dirty="0">
                <a:solidFill>
                  <a:schemeClr val="bg1"/>
                </a:solidFill>
                <a:latin typeface="Arial" pitchFamily="34" charset="0"/>
                <a:cs typeface="Arial" pitchFamily="34" charset="0"/>
              </a:rPr>
              <a:t>Caso práctico</a:t>
            </a:r>
            <a:endParaRPr lang="es-ES" sz="2400" dirty="0">
              <a:solidFill>
                <a:schemeClr val="bg1"/>
              </a:solidFill>
              <a:latin typeface="Arial" pitchFamily="34" charset="0"/>
              <a:cs typeface="Arial" pitchFamily="34" charset="0"/>
            </a:endParaRPr>
          </a:p>
        </p:txBody>
      </p:sp>
      <p:sp>
        <p:nvSpPr>
          <p:cNvPr id="5" name="Content Placeholder 2"/>
          <p:cNvSpPr txBox="1">
            <a:spLocks/>
          </p:cNvSpPr>
          <p:nvPr/>
        </p:nvSpPr>
        <p:spPr bwMode="auto">
          <a:xfrm>
            <a:off x="395536" y="260648"/>
            <a:ext cx="8496944" cy="6120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dirty="0">
                <a:solidFill>
                  <a:schemeClr val="tx2">
                    <a:lumMod val="50000"/>
                  </a:schemeClr>
                </a:solidFill>
              </a:rPr>
              <a:t>Caso 3</a:t>
            </a:r>
          </a:p>
          <a:p>
            <a:pPr marL="0" indent="0">
              <a:buNone/>
            </a:pPr>
            <a:r>
              <a:rPr lang="es-ES" sz="1600" dirty="0"/>
              <a:t>Hogar compuesto por una pareja joven con un bebé, con ingresos de aproximadamente </a:t>
            </a:r>
            <a:r>
              <a:rPr lang="es-ES" sz="1600" dirty="0" smtClean="0"/>
              <a:t>1800 </a:t>
            </a:r>
            <a:r>
              <a:rPr lang="es-ES" sz="1600" dirty="0"/>
              <a:t>euros mensuales trabajando ambos. Viven en régimen de propiedad pero con una hipoteca por la que pagan 600 euros a los que se suman </a:t>
            </a:r>
            <a:r>
              <a:rPr lang="es-ES" sz="1600" dirty="0" smtClean="0"/>
              <a:t>85 euros </a:t>
            </a:r>
            <a:r>
              <a:rPr lang="es-ES" sz="1600" dirty="0"/>
              <a:t>de comunidad y los gastos de guardería. En energía gastan en torno a </a:t>
            </a:r>
            <a:r>
              <a:rPr lang="es-ES" sz="1600" dirty="0" smtClean="0"/>
              <a:t>105 </a:t>
            </a:r>
            <a:r>
              <a:rPr lang="es-ES" sz="1600" dirty="0"/>
              <a:t>euros. </a:t>
            </a:r>
            <a:r>
              <a:rPr lang="es-ES" sz="1600" dirty="0" smtClean="0"/>
              <a:t>Escasas posibilidades de ahorro.</a:t>
            </a:r>
            <a:endParaRPr lang="es-ES" sz="1600" dirty="0"/>
          </a:p>
          <a:p>
            <a:pPr marL="0" indent="0">
              <a:buNone/>
            </a:pPr>
            <a:r>
              <a:rPr lang="es-ES" sz="1800" b="1" dirty="0">
                <a:solidFill>
                  <a:schemeClr val="tx2">
                    <a:lumMod val="50000"/>
                  </a:schemeClr>
                </a:solidFill>
              </a:rPr>
              <a:t>La vivienda:</a:t>
            </a:r>
          </a:p>
          <a:p>
            <a:pPr lvl="1" algn="just">
              <a:buFont typeface="Wingdings" pitchFamily="2" charset="2"/>
              <a:buChar char="ü"/>
            </a:pPr>
            <a:r>
              <a:rPr lang="es-ES" sz="1600" dirty="0"/>
              <a:t>Cuenta con cocina </a:t>
            </a:r>
            <a:r>
              <a:rPr lang="es-ES" sz="1600" dirty="0" err="1"/>
              <a:t>vitrocerámica</a:t>
            </a:r>
            <a:r>
              <a:rPr lang="es-ES" sz="1600" dirty="0"/>
              <a:t>, microondas, agua caliente y caldera de gas para calefacción, lavadora, frigorífico y horno, además de los pequeños electrodomésticos.</a:t>
            </a:r>
          </a:p>
          <a:p>
            <a:pPr lvl="1" algn="just">
              <a:buFont typeface="Wingdings" pitchFamily="2" charset="2"/>
              <a:buChar char="ü"/>
            </a:pPr>
            <a:r>
              <a:rPr lang="es-ES" sz="1600" dirty="0"/>
              <a:t>Los electrodomésticos son en general eficientes.</a:t>
            </a:r>
          </a:p>
          <a:p>
            <a:pPr lvl="1" algn="just">
              <a:buFont typeface="Wingdings" pitchFamily="2" charset="2"/>
              <a:buChar char="ü"/>
            </a:pPr>
            <a:r>
              <a:rPr lang="es-ES" sz="1600" dirty="0"/>
              <a:t>La vivienda fue adquirida de segunda mano en una zona </a:t>
            </a:r>
            <a:r>
              <a:rPr lang="es-ES" sz="1600" dirty="0" smtClean="0"/>
              <a:t>céntrica de </a:t>
            </a:r>
            <a:r>
              <a:rPr lang="es-ES" sz="1600" dirty="0"/>
              <a:t>la ciudad. Tiene más de </a:t>
            </a:r>
            <a:r>
              <a:rPr lang="es-ES" sz="1600" dirty="0" smtClean="0"/>
              <a:t>90 </a:t>
            </a:r>
            <a:r>
              <a:rPr lang="es-ES" sz="1600" dirty="0"/>
              <a:t>años de antigüedad y únicamente fueron renovadas las ventanas hace 12 años.</a:t>
            </a:r>
          </a:p>
          <a:p>
            <a:pPr marL="0" lvl="1" indent="0">
              <a:buNone/>
            </a:pPr>
            <a:r>
              <a:rPr lang="es-ES" sz="1800" b="1" dirty="0">
                <a:solidFill>
                  <a:schemeClr val="tx2">
                    <a:lumMod val="50000"/>
                  </a:schemeClr>
                </a:solidFill>
              </a:rPr>
              <a:t>Sus facturas:</a:t>
            </a:r>
          </a:p>
          <a:p>
            <a:pPr lvl="1" algn="just">
              <a:buFont typeface="Wingdings" pitchFamily="2" charset="2"/>
              <a:buChar char="ü"/>
            </a:pPr>
            <a:r>
              <a:rPr lang="es-ES" sz="1600" dirty="0"/>
              <a:t>Tienen una potencia contratada de 4, 6 kW con una tarifa con discriminación </a:t>
            </a:r>
            <a:r>
              <a:rPr lang="es-ES" sz="1600" dirty="0" smtClean="0"/>
              <a:t>horaria</a:t>
            </a:r>
          </a:p>
          <a:p>
            <a:pPr marL="0" lvl="1" indent="0">
              <a:buNone/>
            </a:pPr>
            <a:r>
              <a:rPr lang="es-ES" sz="1800" b="1" dirty="0" smtClean="0">
                <a:solidFill>
                  <a:schemeClr val="tx2">
                    <a:lumMod val="50000"/>
                  </a:schemeClr>
                </a:solidFill>
              </a:rPr>
              <a:t>Sus </a:t>
            </a:r>
            <a:r>
              <a:rPr lang="es-ES" sz="1800" b="1" dirty="0">
                <a:solidFill>
                  <a:schemeClr val="tx2">
                    <a:lumMod val="50000"/>
                  </a:schemeClr>
                </a:solidFill>
              </a:rPr>
              <a:t>hábitos:</a:t>
            </a:r>
          </a:p>
          <a:p>
            <a:pPr lvl="1" algn="just">
              <a:buFont typeface="Wingdings" pitchFamily="2" charset="2"/>
              <a:buChar char="ü"/>
            </a:pPr>
            <a:r>
              <a:rPr lang="es-ES" sz="1600" dirty="0"/>
              <a:t>No aplican consejos de ahorro </a:t>
            </a:r>
            <a:r>
              <a:rPr lang="es-ES" sz="1600" dirty="0" smtClean="0"/>
              <a:t>energético </a:t>
            </a:r>
          </a:p>
          <a:p>
            <a:pPr lvl="1" algn="just">
              <a:buFont typeface="Wingdings" pitchFamily="2" charset="2"/>
              <a:buChar char="ü"/>
            </a:pPr>
            <a:r>
              <a:rPr lang="es-ES" sz="1600" dirty="0"/>
              <a:t>U</a:t>
            </a:r>
            <a:r>
              <a:rPr lang="es-ES" sz="1600" dirty="0" smtClean="0"/>
              <a:t>no de los adultos </a:t>
            </a:r>
            <a:r>
              <a:rPr lang="es-ES" sz="1600" dirty="0" err="1" smtClean="0"/>
              <a:t>teletrabaja</a:t>
            </a:r>
            <a:r>
              <a:rPr lang="es-ES" sz="1600" dirty="0" smtClean="0"/>
              <a:t> en </a:t>
            </a:r>
            <a:r>
              <a:rPr lang="es-ES" sz="1600" dirty="0"/>
              <a:t>la vivienda</a:t>
            </a:r>
            <a:r>
              <a:rPr lang="es-ES" sz="1600" dirty="0" smtClean="0"/>
              <a:t>.</a:t>
            </a:r>
          </a:p>
          <a:p>
            <a:pPr lvl="1" algn="just">
              <a:buFont typeface="Wingdings" pitchFamily="2" charset="2"/>
              <a:buChar char="ü"/>
            </a:pPr>
            <a:r>
              <a:rPr lang="es-ES" sz="1600" dirty="0" smtClean="0"/>
              <a:t>Está orientada al sur y en verano alcanza altas temperaturas, por lo que requieren del uso de ventiladores.</a:t>
            </a:r>
            <a:endParaRPr lang="es-ES" sz="1600" dirty="0"/>
          </a:p>
          <a:p>
            <a:pPr marL="457200" lvl="1" indent="0" algn="just">
              <a:buNone/>
            </a:pPr>
            <a:endParaRPr lang="es-ES" sz="1600" dirty="0">
              <a:solidFill>
                <a:schemeClr val="tx2">
                  <a:shade val="30000"/>
                  <a:satMod val="150000"/>
                </a:schemeClr>
              </a:solidFill>
            </a:endParaRPr>
          </a:p>
          <a:p>
            <a:pPr lvl="1" algn="just">
              <a:buFont typeface="Wingdings" pitchFamily="2" charset="2"/>
              <a:buChar char="ü"/>
            </a:pPr>
            <a:endParaRPr lang="es-ES" sz="1600" dirty="0">
              <a:solidFill>
                <a:schemeClr val="tx2">
                  <a:shade val="30000"/>
                  <a:satMod val="150000"/>
                </a:schemeClr>
              </a:solidFill>
            </a:endParaRPr>
          </a:p>
          <a:p>
            <a:pPr algn="just"/>
            <a:endParaRPr lang="es-ES" sz="1600" dirty="0">
              <a:solidFill>
                <a:schemeClr val="tx2">
                  <a:shade val="30000"/>
                  <a:satMod val="150000"/>
                </a:schemeClr>
              </a:solidFill>
            </a:endParaRPr>
          </a:p>
          <a:p>
            <a:pPr marL="0" indent="0">
              <a:buNone/>
            </a:pPr>
            <a:endParaRPr lang="es-ES" sz="2800" dirty="0"/>
          </a:p>
          <a:p>
            <a:pPr marL="0" indent="0">
              <a:buNone/>
            </a:pPr>
            <a:endParaRPr lang="es-ES" b="1" dirty="0"/>
          </a:p>
          <a:p>
            <a:pPr marL="514350" indent="-514350">
              <a:buAutoNum type="arabicPeriod"/>
            </a:pPr>
            <a:endParaRPr lang="es-ES" b="1" dirty="0"/>
          </a:p>
          <a:p>
            <a:endParaRPr lang="es-ES" b="1" dirty="0"/>
          </a:p>
          <a:p>
            <a:pPr lvl="1"/>
            <a:endParaRPr lang="es-ES" dirty="0"/>
          </a:p>
        </p:txBody>
      </p:sp>
    </p:spTree>
    <p:extLst>
      <p:ext uri="{BB962C8B-B14F-4D97-AF65-F5344CB8AC3E}">
        <p14:creationId xmlns:p14="http://schemas.microsoft.com/office/powerpoint/2010/main" val="3267788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10571</TotalTime>
  <Words>4553</Words>
  <Application>Microsoft Office PowerPoint</Application>
  <PresentationFormat>Presentación en pantalla (4:3)</PresentationFormat>
  <Paragraphs>557</Paragraphs>
  <Slides>55</Slides>
  <Notes>9</Notes>
  <HiddenSlides>0</HiddenSlides>
  <MMClips>0</MMClips>
  <ScaleCrop>false</ScaleCrop>
  <HeadingPairs>
    <vt:vector size="4" baseType="variant">
      <vt:variant>
        <vt:lpstr>Tema</vt:lpstr>
      </vt:variant>
      <vt:variant>
        <vt:i4>1</vt:i4>
      </vt:variant>
      <vt:variant>
        <vt:lpstr>Títulos de diapositiva</vt:lpstr>
      </vt:variant>
      <vt:variant>
        <vt:i4>55</vt:i4>
      </vt:variant>
    </vt:vector>
  </HeadingPairs>
  <TitlesOfParts>
    <vt:vector size="56"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¿Cuál es la diferencia entre kW y kWh? </vt:lpstr>
      <vt:lpstr>Factura Eléctrica</vt:lpstr>
      <vt:lpstr>Acceso a la Red</vt:lpstr>
      <vt:lpstr>Consumo</vt:lpstr>
      <vt:lpstr>Factura eléctrica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¿Quién puede beneficiarse del Bono Social? Resumen  Según Renta y características de la unidad familiar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carlos.pesque</dc:creator>
  <cp:lastModifiedBy>egap</cp:lastModifiedBy>
  <cp:revision>624</cp:revision>
  <dcterms:created xsi:type="dcterms:W3CDTF">2015-10-05T11:16:57Z</dcterms:created>
  <dcterms:modified xsi:type="dcterms:W3CDTF">2019-12-17T13:14:15Z</dcterms:modified>
</cp:coreProperties>
</file>