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6" r:id="rId3"/>
    <p:sldId id="268" r:id="rId4"/>
    <p:sldId id="269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7" r:id="rId1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16/12/2019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16/12/2019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16/12/2019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16/12/2019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16/12/2019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16/12/2019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16/12/2019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16/12/2019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16/12/2019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16/12/2019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16/12/2019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16/12/2019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axudascortes-subministracion.xunta.gal/" TargetMode="External"/><Relationship Id="rId2" Type="http://schemas.openxmlformats.org/officeDocument/2006/relationships/hyperlink" Target="https://sede.xunta.gal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bonosocial.gob.es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noticias.juridicas.com/base_datos/Admin/519509-l-24-2013-de-26-dic-del-sector-electrico.html#I594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axudascortes-subministracion.xunta.gal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b="1" dirty="0" smtClean="0"/>
              <a:t>AXUDAS PARA EVITAR CORTES DE SUBMINISTRACIÓN ELÉCTRICA (AUX)</a:t>
            </a:r>
            <a:endParaRPr lang="gl-ES" b="1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923079"/>
            <a:ext cx="8229600" cy="38802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646673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60000"/>
              <a:lumOff val="40000"/>
            </a:schemeClr>
          </a:solidFill>
        </p:spPr>
        <p:txBody>
          <a:bodyPr/>
          <a:lstStyle/>
          <a:p>
            <a:r>
              <a:rPr lang="es-ES" dirty="0" err="1" smtClean="0"/>
              <a:t>Xestión</a:t>
            </a:r>
            <a:r>
              <a:rPr lang="es-ES" dirty="0" smtClean="0"/>
              <a:t> das </a:t>
            </a:r>
            <a:r>
              <a:rPr lang="es-ES" dirty="0" err="1"/>
              <a:t>a</a:t>
            </a:r>
            <a:r>
              <a:rPr lang="es-ES" dirty="0" err="1" smtClean="0"/>
              <a:t>xudas</a:t>
            </a:r>
            <a:endParaRPr lang="gl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es-ES" b="1" dirty="0"/>
              <a:t>X</a:t>
            </a:r>
            <a:r>
              <a:rPr lang="gl-ES" b="1" dirty="0" err="1"/>
              <a:t>estión</a:t>
            </a:r>
            <a:r>
              <a:rPr lang="gl-ES" b="1" dirty="0"/>
              <a:t> das axudas: </a:t>
            </a:r>
            <a:r>
              <a:rPr lang="gl-ES" dirty="0"/>
              <a:t>Unha vez</a:t>
            </a:r>
            <a:r>
              <a:rPr lang="gl-ES" b="1" dirty="0"/>
              <a:t> </a:t>
            </a:r>
            <a:r>
              <a:rPr lang="gl-ES" dirty="0"/>
              <a:t>se</a:t>
            </a:r>
            <a:r>
              <a:rPr lang="gl-ES" b="1" dirty="0"/>
              <a:t> </a:t>
            </a:r>
            <a:r>
              <a:rPr lang="gl-ES" dirty="0"/>
              <a:t>acredite que o solicitante cumpre cos requisitos para ser beneficiario, concédese  a axuda máxima de 300 €/ano ou 450 €/ano (para familias numerosas) e o pagamento  realizarase pola DXEM directamente ás </a:t>
            </a:r>
            <a:r>
              <a:rPr lang="gl-ES" dirty="0" err="1"/>
              <a:t>comercializadoras</a:t>
            </a:r>
            <a:r>
              <a:rPr lang="gl-ES" dirty="0"/>
              <a:t> de referencia, segundo vaian remitindo as facturas (mensualmente).</a:t>
            </a:r>
          </a:p>
          <a:p>
            <a:pPr marL="0" indent="0">
              <a:buNone/>
            </a:pPr>
            <a:endParaRPr lang="gl-ES" dirty="0"/>
          </a:p>
          <a:p>
            <a:pPr lvl="0"/>
            <a:r>
              <a:rPr lang="gl-ES" b="1" dirty="0"/>
              <a:t>Procedemento</a:t>
            </a:r>
            <a:r>
              <a:rPr lang="gl-ES" dirty="0"/>
              <a:t>: </a:t>
            </a:r>
            <a:r>
              <a:rPr lang="gl-ES" dirty="0" smtClean="0"/>
              <a:t>concorrencia </a:t>
            </a:r>
            <a:r>
              <a:rPr lang="gl-ES" dirty="0"/>
              <a:t>non competitiva (ata esgotar crédito)</a:t>
            </a:r>
          </a:p>
          <a:p>
            <a:endParaRPr lang="gl-ES" dirty="0"/>
          </a:p>
          <a:p>
            <a:pPr lvl="0"/>
            <a:r>
              <a:rPr lang="gl-ES" b="1" dirty="0"/>
              <a:t>Colaboración coas COR</a:t>
            </a:r>
            <a:r>
              <a:rPr lang="gl-ES" dirty="0"/>
              <a:t>: é necesario renovar o Protocolo de Colaboración entre a Xunta de Galicia e as </a:t>
            </a:r>
            <a:r>
              <a:rPr lang="gl-ES" dirty="0" err="1"/>
              <a:t>comercializadoras</a:t>
            </a:r>
            <a:r>
              <a:rPr lang="gl-ES" dirty="0"/>
              <a:t> de referencia (COR) para a xestión dos pagamentos</a:t>
            </a:r>
            <a:r>
              <a:rPr lang="gl-ES" dirty="0" smtClean="0"/>
              <a:t>.</a:t>
            </a:r>
          </a:p>
          <a:p>
            <a:pPr lvl="0"/>
            <a:endParaRPr lang="gl-ES" dirty="0"/>
          </a:p>
          <a:p>
            <a:r>
              <a:rPr lang="gl-ES" b="1" dirty="0"/>
              <a:t>Prevese publicar a orde de axudas no DOG no mes de xaneiro. </a:t>
            </a:r>
            <a:endParaRPr lang="gl-ES" dirty="0"/>
          </a:p>
          <a:p>
            <a:endParaRPr lang="gl-ES" dirty="0"/>
          </a:p>
        </p:txBody>
      </p:sp>
    </p:spTree>
    <p:extLst>
      <p:ext uri="{BB962C8B-B14F-4D97-AF65-F5344CB8AC3E}">
        <p14:creationId xmlns:p14="http://schemas.microsoft.com/office/powerpoint/2010/main" val="15368441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s-ES" dirty="0" smtClean="0"/>
              <a:t>Estadísticas Ticket eléctrico</a:t>
            </a:r>
            <a:endParaRPr lang="gl-ES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006248"/>
              </p:ext>
            </p:extLst>
          </p:nvPr>
        </p:nvGraphicFramePr>
        <p:xfrm>
          <a:off x="1619672" y="1844824"/>
          <a:ext cx="6264696" cy="324036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76181"/>
                <a:gridCol w="1352182"/>
                <a:gridCol w="2087974"/>
                <a:gridCol w="1648359"/>
              </a:tblGrid>
              <a:tr h="455123">
                <a:tc gridSpan="4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gl-ES" sz="1600" dirty="0">
                          <a:effectLst/>
                        </a:rPr>
                        <a:t>Tícket Eléctrico</a:t>
                      </a:r>
                      <a:endParaRPr lang="gl-E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 hMerge="1">
                  <a:txBody>
                    <a:bodyPr/>
                    <a:lstStyle/>
                    <a:p>
                      <a:endParaRPr lang="gl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gl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gl-ES"/>
                    </a:p>
                  </a:txBody>
                  <a:tcPr/>
                </a:tc>
              </a:tr>
              <a:tr h="96474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gl-ES" sz="1600" dirty="0">
                          <a:effectLst/>
                        </a:rPr>
                        <a:t> ANO</a:t>
                      </a:r>
                      <a:endParaRPr lang="gl-E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gl-ES" sz="1600" dirty="0">
                          <a:effectLst/>
                        </a:rPr>
                        <a:t>Orzamento(€)</a:t>
                      </a:r>
                      <a:endParaRPr lang="gl-E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gl-ES" sz="1600" dirty="0">
                          <a:effectLst/>
                        </a:rPr>
                        <a:t>Importe concedido (€)</a:t>
                      </a:r>
                      <a:endParaRPr lang="gl-E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gl-ES" sz="1600">
                          <a:effectLst/>
                        </a:rPr>
                        <a:t>Número de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gl-ES" sz="1600">
                          <a:effectLst/>
                        </a:rPr>
                        <a:t>Beneficiarios</a:t>
                      </a:r>
                      <a:endParaRPr lang="gl-ES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</a:tr>
              <a:tr h="45512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gl-ES" sz="1600">
                          <a:effectLst/>
                        </a:rPr>
                        <a:t>2014</a:t>
                      </a:r>
                      <a:endParaRPr lang="gl-ES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gl-ES" sz="1600">
                          <a:effectLst/>
                        </a:rPr>
                        <a:t>600.000</a:t>
                      </a:r>
                      <a:endParaRPr lang="gl-ES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gl-ES" sz="1600" dirty="0">
                          <a:effectLst/>
                        </a:rPr>
                        <a:t>14.910</a:t>
                      </a:r>
                      <a:endParaRPr lang="gl-E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gl-ES" sz="1600">
                          <a:effectLst/>
                        </a:rPr>
                        <a:t>305</a:t>
                      </a:r>
                      <a:endParaRPr lang="gl-ES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</a:tr>
              <a:tr h="45512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gl-ES" sz="1600">
                          <a:effectLst/>
                        </a:rPr>
                        <a:t>2015</a:t>
                      </a:r>
                      <a:endParaRPr lang="gl-ES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gl-ES" sz="1600">
                          <a:effectLst/>
                        </a:rPr>
                        <a:t>1.500.000</a:t>
                      </a:r>
                      <a:endParaRPr lang="gl-ES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gl-ES" sz="1600" dirty="0">
                          <a:effectLst/>
                        </a:rPr>
                        <a:t>261.826,94</a:t>
                      </a:r>
                      <a:endParaRPr lang="gl-E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gl-ES" sz="1600" dirty="0">
                          <a:effectLst/>
                        </a:rPr>
                        <a:t>2.482</a:t>
                      </a:r>
                      <a:endParaRPr lang="gl-E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</a:tr>
              <a:tr h="45512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gl-ES" sz="1600">
                          <a:effectLst/>
                        </a:rPr>
                        <a:t>2016</a:t>
                      </a:r>
                      <a:endParaRPr lang="gl-ES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gl-ES" sz="1600">
                          <a:effectLst/>
                        </a:rPr>
                        <a:t>2.100.000</a:t>
                      </a:r>
                      <a:endParaRPr lang="gl-ES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gl-ES" sz="1600">
                          <a:effectLst/>
                        </a:rPr>
                        <a:t>433.200,85</a:t>
                      </a:r>
                      <a:endParaRPr lang="gl-ES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gl-ES" sz="1600" dirty="0">
                          <a:effectLst/>
                        </a:rPr>
                        <a:t>2.168</a:t>
                      </a:r>
                      <a:endParaRPr lang="gl-E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</a:tr>
              <a:tr h="45512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gl-ES" sz="1600">
                          <a:effectLst/>
                        </a:rPr>
                        <a:t>2017 </a:t>
                      </a:r>
                      <a:endParaRPr lang="gl-ES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gl-ES" sz="1600">
                          <a:effectLst/>
                        </a:rPr>
                        <a:t>793.115</a:t>
                      </a:r>
                      <a:endParaRPr lang="gl-ES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gl-ES" sz="1600">
                          <a:effectLst/>
                        </a:rPr>
                        <a:t>499.872,02</a:t>
                      </a:r>
                      <a:endParaRPr lang="gl-ES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gl-ES" sz="1600" dirty="0">
                          <a:effectLst/>
                        </a:rPr>
                        <a:t>2.544</a:t>
                      </a:r>
                      <a:endParaRPr lang="gl-E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05171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60000"/>
              <a:lumOff val="40000"/>
            </a:schemeClr>
          </a:solidFill>
        </p:spPr>
        <p:txBody>
          <a:bodyPr/>
          <a:lstStyle/>
          <a:p>
            <a:r>
              <a:rPr lang="es-ES" dirty="0" smtClean="0"/>
              <a:t>Estadísticas AUX</a:t>
            </a:r>
            <a:endParaRPr lang="gl-ES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3255001"/>
              </p:ext>
            </p:extLst>
          </p:nvPr>
        </p:nvGraphicFramePr>
        <p:xfrm>
          <a:off x="1403648" y="1988840"/>
          <a:ext cx="6336704" cy="273630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80856"/>
                <a:gridCol w="1331934"/>
                <a:gridCol w="2164884"/>
                <a:gridCol w="1559030"/>
              </a:tblGrid>
              <a:tr h="804795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gl-ES" sz="1600" dirty="0">
                          <a:effectLst/>
                        </a:rPr>
                        <a:t>ANO</a:t>
                      </a:r>
                      <a:endParaRPr lang="gl-E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gl-ES" sz="1600" dirty="0">
                          <a:effectLst/>
                        </a:rPr>
                        <a:t>CRÉDITO (€)</a:t>
                      </a:r>
                      <a:endParaRPr lang="gl-E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gl-ES" sz="1600" dirty="0">
                          <a:effectLst/>
                        </a:rPr>
                        <a:t>IMPORTE 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gl-ES" sz="1600" dirty="0">
                          <a:effectLst/>
                        </a:rPr>
                        <a:t>CONCEDIDAS (€)</a:t>
                      </a:r>
                      <a:endParaRPr lang="gl-E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gl-ES" sz="1600" dirty="0">
                          <a:effectLst/>
                        </a:rPr>
                        <a:t>Nº BENEFICIARIOS</a:t>
                      </a:r>
                      <a:endParaRPr lang="gl-E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</a:tr>
              <a:tr h="482877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gl-ES" sz="1600" dirty="0">
                          <a:effectLst/>
                        </a:rPr>
                        <a:t>2016</a:t>
                      </a:r>
                      <a:endParaRPr lang="gl-E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gl-ES" sz="1600">
                          <a:effectLst/>
                        </a:rPr>
                        <a:t>600.000</a:t>
                      </a:r>
                      <a:endParaRPr lang="gl-ES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gl-ES" sz="1600">
                          <a:effectLst/>
                        </a:rPr>
                        <a:t>68.941,07</a:t>
                      </a:r>
                      <a:endParaRPr lang="gl-ES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gl-ES" sz="1600" dirty="0">
                          <a:effectLst/>
                        </a:rPr>
                        <a:t>1.064</a:t>
                      </a:r>
                      <a:endParaRPr lang="gl-E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</a:tr>
              <a:tr h="482877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gl-ES" sz="1600">
                          <a:effectLst/>
                        </a:rPr>
                        <a:t> 2017</a:t>
                      </a:r>
                      <a:endParaRPr lang="gl-ES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gl-ES" sz="1600" dirty="0">
                          <a:effectLst/>
                        </a:rPr>
                        <a:t>400.000</a:t>
                      </a:r>
                      <a:endParaRPr lang="gl-E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gl-ES" sz="1600">
                          <a:effectLst/>
                        </a:rPr>
                        <a:t>285.943,67</a:t>
                      </a:r>
                      <a:endParaRPr lang="gl-ES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gl-ES" sz="1600" dirty="0">
                          <a:effectLst/>
                        </a:rPr>
                        <a:t>4.282</a:t>
                      </a:r>
                      <a:endParaRPr lang="gl-E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</a:tr>
              <a:tr h="482877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gl-ES" sz="1600">
                          <a:effectLst/>
                        </a:rPr>
                        <a:t>2018</a:t>
                      </a:r>
                      <a:endParaRPr lang="gl-ES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gl-ES" sz="1600">
                          <a:effectLst/>
                        </a:rPr>
                        <a:t>1.193.115</a:t>
                      </a:r>
                      <a:endParaRPr lang="gl-ES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gl-ES" sz="1600">
                          <a:effectLst/>
                        </a:rPr>
                        <a:t>400.750,00</a:t>
                      </a:r>
                      <a:endParaRPr lang="gl-ES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gl-ES" sz="1600" dirty="0">
                          <a:effectLst/>
                        </a:rPr>
                        <a:t>1.432</a:t>
                      </a:r>
                      <a:endParaRPr lang="gl-E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</a:tr>
              <a:tr h="482877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gl-ES" sz="1600" dirty="0">
                          <a:effectLst/>
                        </a:rPr>
                        <a:t>*2019</a:t>
                      </a:r>
                      <a:endParaRPr lang="gl-E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gl-ES" sz="1600">
                          <a:effectLst/>
                        </a:rPr>
                        <a:t>1.300.000</a:t>
                      </a:r>
                      <a:endParaRPr lang="gl-ES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gl-ES" sz="1600">
                          <a:effectLst/>
                        </a:rPr>
                        <a:t>1.272.150,00</a:t>
                      </a:r>
                      <a:endParaRPr lang="gl-ES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gl-ES" sz="1600" dirty="0">
                          <a:effectLst/>
                        </a:rPr>
                        <a:t>3.908</a:t>
                      </a:r>
                      <a:endParaRPr lang="gl-E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85773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60000"/>
              <a:lumOff val="40000"/>
            </a:schemeClr>
          </a:solidFill>
        </p:spPr>
        <p:txBody>
          <a:bodyPr/>
          <a:lstStyle/>
          <a:p>
            <a:r>
              <a:rPr lang="es-ES" dirty="0" err="1" smtClean="0"/>
              <a:t>Direcións</a:t>
            </a:r>
            <a:r>
              <a:rPr lang="es-ES" dirty="0" smtClean="0"/>
              <a:t> de interese</a:t>
            </a:r>
            <a:endParaRPr lang="gl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s-ES" sz="2800" dirty="0" smtClean="0">
              <a:solidFill>
                <a:srgbClr val="0070C0"/>
              </a:solidFill>
              <a:hlinkClick r:id="rId2"/>
            </a:endParaRPr>
          </a:p>
          <a:p>
            <a:r>
              <a:rPr lang="es-ES" sz="2800" dirty="0" smtClean="0">
                <a:solidFill>
                  <a:srgbClr val="0070C0"/>
                </a:solidFill>
                <a:hlinkClick r:id="rId2"/>
              </a:rPr>
              <a:t>https</a:t>
            </a:r>
            <a:r>
              <a:rPr lang="es-ES" sz="2800" dirty="0">
                <a:solidFill>
                  <a:srgbClr val="0070C0"/>
                </a:solidFill>
                <a:hlinkClick r:id="rId2"/>
              </a:rPr>
              <a:t>://</a:t>
            </a:r>
            <a:r>
              <a:rPr lang="es-ES" sz="2800" dirty="0" smtClean="0">
                <a:solidFill>
                  <a:srgbClr val="0070C0"/>
                </a:solidFill>
                <a:hlinkClick r:id="rId2"/>
              </a:rPr>
              <a:t>sede.xunta.gal</a:t>
            </a:r>
            <a:r>
              <a:rPr lang="es-ES" sz="2800" dirty="0"/>
              <a:t> </a:t>
            </a:r>
            <a:endParaRPr lang="es-ES" sz="2800" dirty="0" smtClean="0"/>
          </a:p>
          <a:p>
            <a:pPr marL="0" indent="0">
              <a:buNone/>
            </a:pPr>
            <a:r>
              <a:rPr lang="es-ES" sz="2800" dirty="0"/>
              <a:t> </a:t>
            </a:r>
            <a:r>
              <a:rPr lang="es-ES" sz="2800" dirty="0" smtClean="0"/>
              <a:t>   (</a:t>
            </a:r>
            <a:r>
              <a:rPr lang="es-ES" sz="2800" dirty="0" err="1" smtClean="0"/>
              <a:t>procedemento</a:t>
            </a:r>
            <a:r>
              <a:rPr lang="es-ES" sz="2800" dirty="0" smtClean="0"/>
              <a:t> IN414D)</a:t>
            </a:r>
          </a:p>
          <a:p>
            <a:pPr marL="0" indent="0">
              <a:buNone/>
            </a:pPr>
            <a:endParaRPr lang="es-ES" sz="2800" dirty="0" smtClean="0"/>
          </a:p>
          <a:p>
            <a:r>
              <a:rPr lang="es-ES" sz="2800" dirty="0" smtClean="0">
                <a:hlinkClick r:id="rId3"/>
              </a:rPr>
              <a:t>https://axudascortes-subministracion.xunta.gal</a:t>
            </a:r>
            <a:endParaRPr lang="es-ES" sz="2800" dirty="0" smtClean="0"/>
          </a:p>
          <a:p>
            <a:endParaRPr lang="es-ES" sz="2800" dirty="0" smtClean="0"/>
          </a:p>
          <a:p>
            <a:r>
              <a:rPr lang="es-ES" sz="2800" dirty="0" smtClean="0">
                <a:hlinkClick r:id="rId4"/>
              </a:rPr>
              <a:t>https://www.bonosocial.gob.es</a:t>
            </a:r>
            <a:endParaRPr lang="es-ES" sz="2800" dirty="0" smtClean="0"/>
          </a:p>
          <a:p>
            <a:endParaRPr lang="gl-ES" sz="2800" dirty="0"/>
          </a:p>
        </p:txBody>
      </p:sp>
    </p:spTree>
    <p:extLst>
      <p:ext uri="{BB962C8B-B14F-4D97-AF65-F5344CB8AC3E}">
        <p14:creationId xmlns:p14="http://schemas.microsoft.com/office/powerpoint/2010/main" val="38513271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60000"/>
              <a:lumOff val="40000"/>
            </a:schemeClr>
          </a:solidFill>
        </p:spPr>
        <p:txBody>
          <a:bodyPr/>
          <a:lstStyle/>
          <a:p>
            <a:r>
              <a:rPr lang="es-ES" dirty="0" smtClean="0"/>
              <a:t>Normativa</a:t>
            </a:r>
            <a:endParaRPr lang="gl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gl-ES" sz="3000" b="1" dirty="0" smtClean="0"/>
              <a:t>RD </a:t>
            </a:r>
            <a:r>
              <a:rPr lang="gl-ES" sz="3000" b="1" dirty="0"/>
              <a:t>897/2017</a:t>
            </a:r>
            <a:r>
              <a:rPr lang="gl-ES" sz="3000" dirty="0"/>
              <a:t>, do 6 de outubro, polo que se regula a figura do consumidor vulnerable, o bono social e outras medidas de protección para os consumidores domésticos de enerxía </a:t>
            </a:r>
            <a:r>
              <a:rPr lang="gl-ES" sz="3000" dirty="0" smtClean="0"/>
              <a:t>eléctrica.</a:t>
            </a:r>
          </a:p>
          <a:p>
            <a:pPr marL="0" indent="0" algn="just">
              <a:buNone/>
            </a:pPr>
            <a:endParaRPr lang="gl-ES" sz="30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gl-ES" sz="3000" b="1" dirty="0" smtClean="0"/>
              <a:t>Real </a:t>
            </a:r>
            <a:r>
              <a:rPr lang="gl-ES" sz="3000" b="1" dirty="0"/>
              <a:t>Decreto-lei 15/2018</a:t>
            </a:r>
            <a:r>
              <a:rPr lang="gl-ES" sz="3000" dirty="0"/>
              <a:t>, do 5 de outubro, de medidas urxentes para a transición enerxética e a protección dos consumidores</a:t>
            </a:r>
            <a:r>
              <a:rPr lang="gl-ES" sz="3000" dirty="0" smtClean="0"/>
              <a:t>.</a:t>
            </a:r>
          </a:p>
          <a:p>
            <a:pPr marL="0" indent="0" algn="just">
              <a:buNone/>
            </a:pPr>
            <a:endParaRPr lang="gl-ES" sz="30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gl-ES" sz="3000" b="1" dirty="0"/>
              <a:t>Lei 7/2017</a:t>
            </a:r>
            <a:r>
              <a:rPr lang="gl-ES" sz="3000" dirty="0"/>
              <a:t>, do 14 de decembro, de medidas da eficiencia enerxética e garantía de accesibilidade á enerxía eléctrica.</a:t>
            </a:r>
          </a:p>
          <a:p>
            <a:pPr algn="just"/>
            <a:endParaRPr lang="gl-ES" dirty="0"/>
          </a:p>
          <a:p>
            <a:endParaRPr lang="gl-ES" dirty="0"/>
          </a:p>
        </p:txBody>
      </p:sp>
    </p:spTree>
    <p:extLst>
      <p:ext uri="{BB962C8B-B14F-4D97-AF65-F5344CB8AC3E}">
        <p14:creationId xmlns:p14="http://schemas.microsoft.com/office/powerpoint/2010/main" val="40698373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60000"/>
              <a:lumOff val="40000"/>
            </a:schemeClr>
          </a:solidFill>
        </p:spPr>
        <p:txBody>
          <a:bodyPr/>
          <a:lstStyle/>
          <a:p>
            <a:r>
              <a:rPr lang="es-ES" dirty="0" smtClean="0"/>
              <a:t>RD</a:t>
            </a:r>
            <a:r>
              <a:rPr lang="gl-ES" dirty="0" smtClean="0"/>
              <a:t> 897/2017 Novo Bono Social </a:t>
            </a:r>
            <a:endParaRPr lang="gl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20"/>
          </a:xfrm>
        </p:spPr>
        <p:txBody>
          <a:bodyPr>
            <a:normAutofit fontScale="62500" lnSpcReduction="2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gl-ES" dirty="0" smtClean="0"/>
              <a:t>Definición de </a:t>
            </a:r>
            <a:r>
              <a:rPr lang="gl-ES" b="1" u="sng" dirty="0"/>
              <a:t>consumidor en risco de exclusión </a:t>
            </a:r>
            <a:r>
              <a:rPr lang="gl-ES" b="1" u="sng" dirty="0" smtClean="0"/>
              <a:t>social </a:t>
            </a:r>
            <a:r>
              <a:rPr lang="gl-ES" dirty="0" smtClean="0"/>
              <a:t>(artigo 4):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gl-ES" dirty="0" smtClean="0"/>
              <a:t>“</a:t>
            </a:r>
            <a:r>
              <a:rPr lang="gl-ES" i="1" dirty="0" smtClean="0"/>
              <a:t>consumidor </a:t>
            </a:r>
            <a:r>
              <a:rPr lang="gl-ES" i="1" dirty="0"/>
              <a:t>que reúna os requisitos para ser </a:t>
            </a:r>
            <a:r>
              <a:rPr lang="gl-ES" b="1" i="1" dirty="0"/>
              <a:t>vulnerable severo</a:t>
            </a:r>
            <a:r>
              <a:rPr lang="gl-ES" i="1" dirty="0"/>
              <a:t>, </a:t>
            </a:r>
            <a:r>
              <a:rPr lang="gl-ES" i="1" dirty="0" smtClean="0"/>
              <a:t>segundo </a:t>
            </a:r>
            <a:r>
              <a:rPr lang="gl-ES" i="1" dirty="0"/>
              <a:t>o establecido no artigo 3, e </a:t>
            </a:r>
            <a:r>
              <a:rPr lang="gl-ES" b="1" i="1" dirty="0"/>
              <a:t>que sexa atendido polos servizos sociais dunha Administración autonómica ou local que financie a lo menos o 50 por cento do importe da súa factura</a:t>
            </a:r>
            <a:r>
              <a:rPr lang="gl-ES" i="1" dirty="0"/>
              <a:t>, nos termos previstos no presente real </a:t>
            </a:r>
            <a:r>
              <a:rPr lang="gl-ES" i="1" dirty="0" smtClean="0"/>
              <a:t>decreto.”</a:t>
            </a:r>
            <a:endParaRPr lang="gl-ES" i="1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gl-ES" dirty="0" smtClean="0"/>
              <a:t>“</a:t>
            </a:r>
            <a:r>
              <a:rPr lang="gl-ES" i="1" dirty="0"/>
              <a:t>O</a:t>
            </a:r>
            <a:r>
              <a:rPr lang="gl-ES" i="1" dirty="0" smtClean="0"/>
              <a:t> </a:t>
            </a:r>
            <a:r>
              <a:rPr lang="gl-ES" i="1" dirty="0"/>
              <a:t>subministro a un consumidor que acreditara os requisitos do apartado anterior e estea acollido á tarifa de último recurso (TUR) correspondente será considerado </a:t>
            </a:r>
            <a:r>
              <a:rPr lang="gl-ES" b="1" i="1" dirty="0"/>
              <a:t>subministro de electricidade esencial</a:t>
            </a:r>
            <a:r>
              <a:rPr lang="gl-ES" i="1" dirty="0"/>
              <a:t>, de acordo co previsto no </a:t>
            </a:r>
            <a:r>
              <a:rPr lang="gl-ES" i="1" dirty="0">
                <a:hlinkClick r:id="rId2"/>
              </a:rPr>
              <a:t>artigo 52.4.j) da Lei 24/2013, de 26 de </a:t>
            </a:r>
            <a:r>
              <a:rPr lang="gl-ES" i="1" dirty="0"/>
              <a:t>decembro, do Sector </a:t>
            </a:r>
            <a:r>
              <a:rPr lang="gl-ES" i="1" dirty="0" smtClean="0"/>
              <a:t>Eléctrico”</a:t>
            </a:r>
            <a:r>
              <a:rPr lang="gl-ES" dirty="0" smtClean="0"/>
              <a:t>. 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gl-ES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gl-ES" dirty="0" smtClean="0"/>
              <a:t>A </a:t>
            </a:r>
            <a:r>
              <a:rPr lang="gl-ES" dirty="0"/>
              <a:t>consideración de esencial, implica que </a:t>
            </a:r>
            <a:r>
              <a:rPr lang="gl-ES" b="1" dirty="0"/>
              <a:t>non se lle poderá cortar a subministración eléctrica</a:t>
            </a:r>
            <a:r>
              <a:rPr lang="gl-ES" b="1" dirty="0" smtClean="0"/>
              <a:t>.</a:t>
            </a:r>
          </a:p>
          <a:p>
            <a:pPr marL="0" indent="0" algn="just">
              <a:buNone/>
            </a:pPr>
            <a:endParaRPr lang="gl-ES" b="1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ES" b="1" dirty="0" smtClean="0"/>
              <a:t>Artigo 12: </a:t>
            </a:r>
            <a:r>
              <a:rPr lang="es-ES" b="1" dirty="0" err="1" smtClean="0"/>
              <a:t>Financiamento</a:t>
            </a:r>
            <a:r>
              <a:rPr lang="es-ES" b="1" dirty="0" smtClean="0"/>
              <a:t> do </a:t>
            </a:r>
            <a:r>
              <a:rPr lang="es-ES" b="1" dirty="0" err="1" smtClean="0"/>
              <a:t>custo</a:t>
            </a:r>
            <a:r>
              <a:rPr lang="es-ES" b="1" dirty="0" smtClean="0"/>
              <a:t> da </a:t>
            </a:r>
            <a:r>
              <a:rPr lang="es-ES" b="1" dirty="0" err="1" smtClean="0"/>
              <a:t>subministración</a:t>
            </a:r>
            <a:r>
              <a:rPr lang="es-ES" b="1" dirty="0" smtClean="0"/>
              <a:t> de </a:t>
            </a:r>
            <a:r>
              <a:rPr lang="es-ES" b="1" dirty="0" err="1" smtClean="0"/>
              <a:t>electricidade</a:t>
            </a:r>
            <a:r>
              <a:rPr lang="es-ES" b="1" dirty="0" smtClean="0"/>
              <a:t> do consumidor en risco de exclusión social</a:t>
            </a:r>
            <a:endParaRPr lang="gl-ES" b="1" dirty="0"/>
          </a:p>
          <a:p>
            <a:endParaRPr lang="gl-ES" dirty="0"/>
          </a:p>
        </p:txBody>
      </p:sp>
    </p:spTree>
    <p:extLst>
      <p:ext uri="{BB962C8B-B14F-4D97-AF65-F5344CB8AC3E}">
        <p14:creationId xmlns:p14="http://schemas.microsoft.com/office/powerpoint/2010/main" val="24948287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es-ES" dirty="0" err="1" smtClean="0"/>
              <a:t>Orde</a:t>
            </a:r>
            <a:r>
              <a:rPr lang="es-ES" dirty="0" smtClean="0"/>
              <a:t> de </a:t>
            </a:r>
            <a:r>
              <a:rPr lang="es-ES" dirty="0" err="1" smtClean="0"/>
              <a:t>axudas</a:t>
            </a:r>
            <a:r>
              <a:rPr lang="es-ES" dirty="0" smtClean="0"/>
              <a:t> da Xunta de Galicia (AUX)</a:t>
            </a:r>
            <a:endParaRPr lang="gl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gl-ES" sz="2400" i="1" dirty="0"/>
              <a:t>Orde do </a:t>
            </a:r>
            <a:r>
              <a:rPr lang="gl-ES" sz="2400" i="1" dirty="0" smtClean="0"/>
              <a:t>21 </a:t>
            </a:r>
            <a:r>
              <a:rPr lang="gl-ES" sz="2400" i="1" dirty="0"/>
              <a:t>de </a:t>
            </a:r>
            <a:r>
              <a:rPr lang="gl-ES" sz="2400" i="1" dirty="0" smtClean="0"/>
              <a:t>decembro de </a:t>
            </a:r>
            <a:r>
              <a:rPr lang="gl-ES" sz="2400" i="1" dirty="0"/>
              <a:t>2019 pola que se establecen as bases reguladoras para a concesión de</a:t>
            </a:r>
            <a:r>
              <a:rPr lang="gl-ES" sz="2400" b="1" i="1" dirty="0"/>
              <a:t> axudas urxentes de tipo social (AUXS) para evitar os cortes de subministración eléctrica aos consumidores vulnerables severos en risco de exclusión social, </a:t>
            </a:r>
            <a:r>
              <a:rPr lang="gl-ES" sz="2400" i="1" dirty="0"/>
              <a:t>en réxime de concorrencia non competitiva, e se procede á súa convocatoria para o ano </a:t>
            </a:r>
            <a:r>
              <a:rPr lang="gl-ES" sz="2400" i="1" dirty="0" smtClean="0"/>
              <a:t>2019 </a:t>
            </a:r>
            <a:r>
              <a:rPr lang="gl-ES" sz="2400" i="1" dirty="0"/>
              <a:t>na Comunidade Autónoma de Galicia </a:t>
            </a:r>
            <a:endParaRPr lang="gl-ES" sz="2400" i="1" dirty="0" smtClean="0"/>
          </a:p>
          <a:p>
            <a:pPr marL="0" indent="0" algn="just">
              <a:buNone/>
            </a:pPr>
            <a:endParaRPr lang="gl-ES" sz="2400" i="1" dirty="0"/>
          </a:p>
          <a:p>
            <a:pPr marL="0" indent="0" algn="just">
              <a:buNone/>
            </a:pPr>
            <a:r>
              <a:rPr lang="gl-ES" sz="2400" b="1" i="1" dirty="0" smtClean="0"/>
              <a:t>     código </a:t>
            </a:r>
            <a:r>
              <a:rPr lang="gl-ES" sz="2400" b="1" i="1" dirty="0"/>
              <a:t>do </a:t>
            </a:r>
            <a:r>
              <a:rPr lang="gl-ES" sz="2400" b="1" i="1" dirty="0" smtClean="0"/>
              <a:t>procedemento: IN414D</a:t>
            </a:r>
          </a:p>
          <a:p>
            <a:pPr marL="0" indent="0" algn="just">
              <a:buNone/>
            </a:pPr>
            <a:endParaRPr lang="gl-ES" sz="2400" b="1" i="1" dirty="0" smtClean="0"/>
          </a:p>
          <a:p>
            <a:pPr algn="just"/>
            <a:r>
              <a:rPr lang="es-ES" sz="2400" b="1" i="1" dirty="0" smtClean="0"/>
              <a:t>DOG  nº 32 do 14 de </a:t>
            </a:r>
            <a:r>
              <a:rPr lang="es-ES" sz="2400" b="1" i="1" dirty="0" err="1" smtClean="0"/>
              <a:t>febreiro</a:t>
            </a:r>
            <a:r>
              <a:rPr lang="es-ES" sz="2400" b="1" i="1" dirty="0" smtClean="0"/>
              <a:t> do 2019</a:t>
            </a:r>
            <a:endParaRPr lang="gl-ES" sz="2400" dirty="0"/>
          </a:p>
          <a:p>
            <a:endParaRPr lang="gl-ES" dirty="0"/>
          </a:p>
        </p:txBody>
      </p:sp>
    </p:spTree>
    <p:extLst>
      <p:ext uri="{BB962C8B-B14F-4D97-AF65-F5344CB8AC3E}">
        <p14:creationId xmlns:p14="http://schemas.microsoft.com/office/powerpoint/2010/main" val="26582074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60000"/>
              <a:lumOff val="40000"/>
            </a:schemeClr>
          </a:solidFill>
        </p:spPr>
        <p:txBody>
          <a:bodyPr/>
          <a:lstStyle/>
          <a:p>
            <a:r>
              <a:rPr lang="es-ES" dirty="0" err="1" smtClean="0"/>
              <a:t>Obxecto</a:t>
            </a:r>
            <a:endParaRPr lang="gl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gl-ES" dirty="0"/>
              <a:t>E</a:t>
            </a:r>
            <a:r>
              <a:rPr lang="gl-ES" dirty="0" smtClean="0"/>
              <a:t>stablecer </a:t>
            </a:r>
            <a:r>
              <a:rPr lang="gl-ES" dirty="0"/>
              <a:t>as </a:t>
            </a:r>
            <a:r>
              <a:rPr lang="gl-ES" b="1" dirty="0"/>
              <a:t>bases reguladoras </a:t>
            </a:r>
            <a:r>
              <a:rPr lang="gl-ES" dirty="0"/>
              <a:t>para a concesión </a:t>
            </a:r>
            <a:r>
              <a:rPr lang="gl-ES" dirty="0" smtClean="0"/>
              <a:t>das axudas </a:t>
            </a:r>
            <a:r>
              <a:rPr lang="gl-ES" dirty="0"/>
              <a:t>para evitar os cortes de subministración eléctrica aos consumidores vulnerables severos en risco de exclusión </a:t>
            </a:r>
            <a:r>
              <a:rPr lang="gl-ES" dirty="0" smtClean="0"/>
              <a:t>social.</a:t>
            </a:r>
          </a:p>
          <a:p>
            <a:pPr algn="just"/>
            <a:r>
              <a:rPr lang="gl-ES" dirty="0" smtClean="0"/>
              <a:t> </a:t>
            </a:r>
            <a:r>
              <a:rPr lang="gl-ES" dirty="0"/>
              <a:t>A</a:t>
            </a:r>
            <a:r>
              <a:rPr lang="gl-ES" dirty="0" smtClean="0"/>
              <a:t>segurar </a:t>
            </a:r>
            <a:r>
              <a:rPr lang="gl-ES" dirty="0"/>
              <a:t>a este colectivo o acceso continuado á subministración de enerxía eléctrica na Comunidade Autónoma de Galicia.</a:t>
            </a:r>
          </a:p>
          <a:p>
            <a:endParaRPr lang="gl-ES" dirty="0"/>
          </a:p>
        </p:txBody>
      </p:sp>
    </p:spTree>
    <p:extLst>
      <p:ext uri="{BB962C8B-B14F-4D97-AF65-F5344CB8AC3E}">
        <p14:creationId xmlns:p14="http://schemas.microsoft.com/office/powerpoint/2010/main" val="1432526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60000"/>
              <a:lumOff val="40000"/>
            </a:schemeClr>
          </a:solidFill>
        </p:spPr>
        <p:txBody>
          <a:bodyPr/>
          <a:lstStyle/>
          <a:p>
            <a:r>
              <a:rPr lang="es-ES" dirty="0" smtClean="0"/>
              <a:t>Requisitos para ser beneficiario</a:t>
            </a:r>
            <a:endParaRPr lang="gl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>
              <a:buFont typeface="Wingdings" panose="05000000000000000000" pitchFamily="2" charset="2"/>
              <a:buChar char="Ø"/>
            </a:pPr>
            <a:endParaRPr lang="gl-ES" dirty="0" smtClean="0"/>
          </a:p>
          <a:p>
            <a:pPr lvl="0">
              <a:buFont typeface="Wingdings" panose="05000000000000000000" pitchFamily="2" charset="2"/>
              <a:buChar char="Ø"/>
            </a:pPr>
            <a:r>
              <a:rPr lang="gl-ES" dirty="0" smtClean="0"/>
              <a:t>Ser </a:t>
            </a:r>
            <a:r>
              <a:rPr lang="gl-ES" dirty="0"/>
              <a:t>residente na </a:t>
            </a:r>
            <a:r>
              <a:rPr lang="gl-ES" dirty="0" smtClean="0"/>
              <a:t>C.A. de </a:t>
            </a:r>
            <a:r>
              <a:rPr lang="gl-ES" dirty="0"/>
              <a:t>Galicia</a:t>
            </a:r>
            <a:r>
              <a:rPr lang="gl-ES" dirty="0" smtClean="0"/>
              <a:t>.</a:t>
            </a:r>
          </a:p>
          <a:p>
            <a:pPr lvl="0">
              <a:buFont typeface="Wingdings" panose="05000000000000000000" pitchFamily="2" charset="2"/>
              <a:buChar char="Ø"/>
            </a:pPr>
            <a:endParaRPr lang="gl-ES" dirty="0"/>
          </a:p>
          <a:p>
            <a:pPr lvl="0">
              <a:buFont typeface="Wingdings" panose="05000000000000000000" pitchFamily="2" charset="2"/>
              <a:buChar char="Ø"/>
            </a:pPr>
            <a:r>
              <a:rPr lang="gl-ES" dirty="0"/>
              <a:t>Ser titular do contrato de </a:t>
            </a:r>
            <a:r>
              <a:rPr lang="gl-ES" dirty="0" smtClean="0"/>
              <a:t>subministración.</a:t>
            </a:r>
          </a:p>
          <a:p>
            <a:pPr marL="0" lvl="0" indent="0">
              <a:buNone/>
            </a:pPr>
            <a:endParaRPr lang="gl-ES" dirty="0"/>
          </a:p>
          <a:p>
            <a:pPr lvl="0">
              <a:buFont typeface="Wingdings" panose="05000000000000000000" pitchFamily="2" charset="2"/>
              <a:buChar char="Ø"/>
            </a:pPr>
            <a:r>
              <a:rPr lang="gl-ES" dirty="0"/>
              <a:t>Ter </a:t>
            </a:r>
            <a:r>
              <a:rPr lang="gl-ES" dirty="0" smtClean="0"/>
              <a:t>aplicado o Bono </a:t>
            </a:r>
            <a:r>
              <a:rPr lang="gl-ES" dirty="0"/>
              <a:t>Social do 40% </a:t>
            </a:r>
            <a:endParaRPr lang="gl-ES" dirty="0" smtClean="0"/>
          </a:p>
          <a:p>
            <a:pPr lvl="0">
              <a:buFont typeface="Wingdings" panose="05000000000000000000" pitchFamily="2" charset="2"/>
              <a:buChar char="Ø"/>
            </a:pPr>
            <a:endParaRPr lang="gl-ES" dirty="0"/>
          </a:p>
          <a:p>
            <a:pPr lvl="0">
              <a:buFont typeface="Wingdings" panose="05000000000000000000" pitchFamily="2" charset="2"/>
              <a:buChar char="Ø"/>
            </a:pPr>
            <a:r>
              <a:rPr lang="gl-ES" dirty="0" smtClean="0"/>
              <a:t>Estar </a:t>
            </a:r>
            <a:r>
              <a:rPr lang="gl-ES" dirty="0"/>
              <a:t>en risco de exclusión social </a:t>
            </a:r>
            <a:r>
              <a:rPr lang="gl-ES" sz="2000" dirty="0" smtClean="0"/>
              <a:t>(informe social)</a:t>
            </a:r>
            <a:endParaRPr lang="gl-ES" sz="2000" dirty="0"/>
          </a:p>
          <a:p>
            <a:pPr marL="0" indent="0">
              <a:buNone/>
            </a:pPr>
            <a:endParaRPr lang="gl-ES" dirty="0"/>
          </a:p>
        </p:txBody>
      </p:sp>
    </p:spTree>
    <p:extLst>
      <p:ext uri="{BB962C8B-B14F-4D97-AF65-F5344CB8AC3E}">
        <p14:creationId xmlns:p14="http://schemas.microsoft.com/office/powerpoint/2010/main" val="17166908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60000"/>
              <a:lumOff val="40000"/>
            </a:schemeClr>
          </a:solidFill>
        </p:spPr>
        <p:txBody>
          <a:bodyPr/>
          <a:lstStyle/>
          <a:p>
            <a:r>
              <a:rPr lang="es-ES" dirty="0" smtClean="0"/>
              <a:t>Gastos subvencionables e </a:t>
            </a:r>
            <a:r>
              <a:rPr lang="es-ES" dirty="0" err="1" smtClean="0"/>
              <a:t>contías</a:t>
            </a:r>
            <a:endParaRPr lang="gl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Font typeface="Wingdings" panose="05000000000000000000" pitchFamily="2" charset="2"/>
              <a:buChar char="Ø"/>
            </a:pPr>
            <a:r>
              <a:rPr lang="gl-ES" b="1" dirty="0"/>
              <a:t>Gasto subvencionable</a:t>
            </a:r>
            <a:r>
              <a:rPr lang="gl-ES" dirty="0"/>
              <a:t>: 50% </a:t>
            </a:r>
            <a:r>
              <a:rPr lang="gl-ES" dirty="0" smtClean="0"/>
              <a:t>das facturas</a:t>
            </a:r>
          </a:p>
          <a:p>
            <a:pPr marL="0" lvl="0" indent="0">
              <a:buNone/>
            </a:pPr>
            <a:r>
              <a:rPr lang="gl-ES" sz="2000" dirty="0" smtClean="0"/>
              <a:t>       O beneficiario non ten que pagar nada</a:t>
            </a:r>
          </a:p>
          <a:p>
            <a:pPr marL="0" lvl="0" indent="0">
              <a:buNone/>
            </a:pPr>
            <a:r>
              <a:rPr lang="gl-ES" sz="2200" dirty="0"/>
              <a:t> </a:t>
            </a:r>
            <a:r>
              <a:rPr lang="gl-ES" sz="2200" dirty="0" smtClean="0"/>
              <a:t>     </a:t>
            </a:r>
            <a:r>
              <a:rPr lang="gl-ES" sz="2000" dirty="0" smtClean="0"/>
              <a:t>O resto vai a cargo do bono social (40%) e as </a:t>
            </a:r>
            <a:r>
              <a:rPr lang="gl-ES" sz="2000" dirty="0" err="1" smtClean="0"/>
              <a:t>comercializadoras</a:t>
            </a:r>
            <a:r>
              <a:rPr lang="gl-ES" sz="2000" dirty="0" smtClean="0"/>
              <a:t>(10%)</a:t>
            </a:r>
          </a:p>
          <a:p>
            <a:pPr lvl="0">
              <a:buFont typeface="Wingdings" panose="05000000000000000000" pitchFamily="2" charset="2"/>
              <a:buChar char="Ø"/>
            </a:pPr>
            <a:endParaRPr lang="gl-ES" dirty="0"/>
          </a:p>
          <a:p>
            <a:pPr lvl="0">
              <a:buFont typeface="Wingdings" panose="05000000000000000000" pitchFamily="2" charset="2"/>
              <a:buChar char="Ø"/>
            </a:pPr>
            <a:r>
              <a:rPr lang="gl-ES" b="1" dirty="0"/>
              <a:t>Contía da axuda</a:t>
            </a:r>
            <a:r>
              <a:rPr lang="gl-ES" dirty="0"/>
              <a:t>: </a:t>
            </a:r>
            <a:r>
              <a:rPr lang="gl-ES" b="1" dirty="0"/>
              <a:t>300 €/ano </a:t>
            </a:r>
            <a:endParaRPr lang="gl-ES" b="1" dirty="0"/>
          </a:p>
          <a:p>
            <a:pPr marL="0" lvl="0" indent="0">
              <a:buNone/>
            </a:pPr>
            <a:r>
              <a:rPr lang="gl-ES" b="1" dirty="0" smtClean="0"/>
              <a:t>			      </a:t>
            </a:r>
            <a:r>
              <a:rPr lang="gl-ES" b="1" dirty="0"/>
              <a:t>450 €/ano (familias </a:t>
            </a:r>
            <a:r>
              <a:rPr lang="gl-ES" b="1" dirty="0" smtClean="0"/>
              <a:t>nº.)</a:t>
            </a:r>
            <a:endParaRPr lang="gl-ES" dirty="0"/>
          </a:p>
          <a:p>
            <a:pPr>
              <a:buFont typeface="Wingdings" panose="05000000000000000000" pitchFamily="2" charset="2"/>
              <a:buChar char="Ø"/>
            </a:pPr>
            <a:endParaRPr lang="gl-ES" dirty="0"/>
          </a:p>
          <a:p>
            <a:pPr lvl="0">
              <a:buFont typeface="Wingdings" panose="05000000000000000000" pitchFamily="2" charset="2"/>
              <a:buChar char="Ø"/>
            </a:pPr>
            <a:r>
              <a:rPr lang="gl-ES" b="1" dirty="0"/>
              <a:t>Crédito:</a:t>
            </a:r>
            <a:r>
              <a:rPr lang="gl-ES" dirty="0"/>
              <a:t>  </a:t>
            </a:r>
            <a:r>
              <a:rPr lang="gl-ES" b="1" dirty="0"/>
              <a:t>1.300.000 </a:t>
            </a:r>
            <a:r>
              <a:rPr lang="gl-ES" b="1" dirty="0" smtClean="0"/>
              <a:t>€ </a:t>
            </a:r>
            <a:endParaRPr lang="gl-ES" dirty="0"/>
          </a:p>
          <a:p>
            <a:endParaRPr lang="gl-ES" dirty="0"/>
          </a:p>
        </p:txBody>
      </p:sp>
    </p:spTree>
    <p:extLst>
      <p:ext uri="{BB962C8B-B14F-4D97-AF65-F5344CB8AC3E}">
        <p14:creationId xmlns:p14="http://schemas.microsoft.com/office/powerpoint/2010/main" val="15188235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60000"/>
              <a:lumOff val="40000"/>
            </a:schemeClr>
          </a:solidFill>
        </p:spPr>
        <p:txBody>
          <a:bodyPr/>
          <a:lstStyle/>
          <a:p>
            <a:r>
              <a:rPr lang="es-ES" dirty="0" smtClean="0"/>
              <a:t>Lugar e </a:t>
            </a:r>
            <a:r>
              <a:rPr lang="es-ES" dirty="0" err="1" smtClean="0"/>
              <a:t>prazo</a:t>
            </a:r>
            <a:r>
              <a:rPr lang="es-ES" dirty="0" smtClean="0"/>
              <a:t> de presentación</a:t>
            </a:r>
            <a:endParaRPr lang="gl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 algn="just">
              <a:buFont typeface="Wingdings" panose="05000000000000000000" pitchFamily="2" charset="2"/>
              <a:buChar char="Ø"/>
            </a:pPr>
            <a:r>
              <a:rPr lang="gl-ES" b="1" dirty="0" smtClean="0"/>
              <a:t>Prazo </a:t>
            </a:r>
            <a:r>
              <a:rPr lang="gl-ES" b="1" dirty="0"/>
              <a:t>de presentación</a:t>
            </a:r>
            <a:r>
              <a:rPr lang="gl-ES" dirty="0"/>
              <a:t>: </a:t>
            </a:r>
            <a:r>
              <a:rPr lang="gl-ES" dirty="0" smtClean="0"/>
              <a:t>dende </a:t>
            </a:r>
            <a:r>
              <a:rPr lang="gl-ES" dirty="0"/>
              <a:t>o día seguinte á publicación no DOG  </a:t>
            </a:r>
            <a:r>
              <a:rPr lang="gl-ES" b="1" dirty="0"/>
              <a:t>ata o 30 de novembro de 2020</a:t>
            </a:r>
            <a:r>
              <a:rPr lang="gl-ES" dirty="0"/>
              <a:t>.</a:t>
            </a:r>
          </a:p>
          <a:p>
            <a:pPr marL="0" indent="0" algn="just">
              <a:buNone/>
            </a:pPr>
            <a:endParaRPr lang="gl-ES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gl-ES" b="1" dirty="0"/>
              <a:t>Solicitudes:</a:t>
            </a:r>
            <a:r>
              <a:rPr lang="gl-ES" dirty="0"/>
              <a:t> A presentación de solicitudes será preferiblemente telemática, a través do formulario normalizado accesible dende a sede electrónica da Xunta de Galicia </a:t>
            </a:r>
            <a:r>
              <a:rPr lang="es-ES" dirty="0">
                <a:solidFill>
                  <a:srgbClr val="0070C0"/>
                </a:solidFill>
              </a:rPr>
              <a:t>https://sede.xunta.gal</a:t>
            </a:r>
            <a:r>
              <a:rPr lang="es-ES" dirty="0"/>
              <a:t>, </a:t>
            </a:r>
            <a:r>
              <a:rPr lang="es-ES" dirty="0" err="1"/>
              <a:t>ou</a:t>
            </a:r>
            <a:r>
              <a:rPr lang="es-ES" dirty="0"/>
              <a:t> </a:t>
            </a:r>
            <a:r>
              <a:rPr lang="es-ES" dirty="0" err="1"/>
              <a:t>dende</a:t>
            </a:r>
            <a:r>
              <a:rPr lang="es-ES" dirty="0"/>
              <a:t> o enlace </a:t>
            </a:r>
            <a:r>
              <a:rPr lang="es-ES" dirty="0">
                <a:hlinkClick r:id="rId2"/>
              </a:rPr>
              <a:t>https://axudascortes-subministracion.xunta.gal</a:t>
            </a:r>
            <a:r>
              <a:rPr lang="es-ES" dirty="0" smtClean="0"/>
              <a:t>.</a:t>
            </a:r>
          </a:p>
          <a:p>
            <a:pPr lvl="0" algn="just">
              <a:buFont typeface="Wingdings" panose="05000000000000000000" pitchFamily="2" charset="2"/>
              <a:buChar char="Ø"/>
            </a:pPr>
            <a:endParaRPr lang="gl-ES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gl-ES" dirty="0" smtClean="0"/>
              <a:t>Os </a:t>
            </a:r>
            <a:r>
              <a:rPr lang="gl-ES" dirty="0"/>
              <a:t>interesados poderán </a:t>
            </a:r>
            <a:r>
              <a:rPr lang="gl-ES" b="1" dirty="0"/>
              <a:t>autorizar para a presentación </a:t>
            </a:r>
            <a:r>
              <a:rPr lang="gl-ES" dirty="0"/>
              <a:t>electrónica da solicitude aos empregados públicos da Consellería de Economía, Emprego e Industria ou aos traballadores sociais de referencia. </a:t>
            </a:r>
          </a:p>
          <a:p>
            <a:endParaRPr lang="gl-ES" dirty="0"/>
          </a:p>
        </p:txBody>
      </p:sp>
    </p:spTree>
    <p:extLst>
      <p:ext uri="{BB962C8B-B14F-4D97-AF65-F5344CB8AC3E}">
        <p14:creationId xmlns:p14="http://schemas.microsoft.com/office/powerpoint/2010/main" val="4506420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60000"/>
              <a:lumOff val="40000"/>
            </a:schemeClr>
          </a:solidFill>
        </p:spPr>
        <p:txBody>
          <a:bodyPr/>
          <a:lstStyle/>
          <a:p>
            <a:r>
              <a:rPr lang="es-ES" dirty="0" smtClean="0"/>
              <a:t>Documentación necesaria</a:t>
            </a:r>
            <a:endParaRPr lang="gl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 algn="just">
              <a:buFont typeface="Wingdings" panose="05000000000000000000" pitchFamily="2" charset="2"/>
              <a:buChar char="Ø"/>
            </a:pPr>
            <a:r>
              <a:rPr lang="gl-ES" sz="2800" dirty="0" smtClean="0"/>
              <a:t>Documento </a:t>
            </a:r>
            <a:r>
              <a:rPr lang="gl-ES" sz="2800" dirty="0"/>
              <a:t>acreditativo de ser beneficiario do bono social </a:t>
            </a:r>
            <a:r>
              <a:rPr lang="gl-ES" sz="2800" dirty="0" smtClean="0"/>
              <a:t>de vulnerable severo (</a:t>
            </a:r>
            <a:r>
              <a:rPr lang="gl-ES" sz="2800" b="1" dirty="0" smtClean="0"/>
              <a:t>factura</a:t>
            </a:r>
            <a:r>
              <a:rPr lang="gl-ES" sz="2800" dirty="0" smtClean="0"/>
              <a:t> co </a:t>
            </a:r>
            <a:r>
              <a:rPr lang="gl-ES" sz="2800" dirty="0"/>
              <a:t>desconto do </a:t>
            </a:r>
            <a:r>
              <a:rPr lang="gl-ES" sz="2800" dirty="0" smtClean="0"/>
              <a:t>40%)</a:t>
            </a:r>
          </a:p>
          <a:p>
            <a:pPr marL="0" lvl="0" indent="0" algn="just">
              <a:buNone/>
            </a:pPr>
            <a:endParaRPr lang="gl-ES" sz="28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gl-ES" sz="2800" dirty="0"/>
              <a:t>Certificado ou </a:t>
            </a:r>
            <a:r>
              <a:rPr lang="gl-ES" sz="2800" b="1" dirty="0"/>
              <a:t>informe social </a:t>
            </a:r>
            <a:r>
              <a:rPr lang="gl-ES" sz="2800" dirty="0" smtClean="0"/>
              <a:t>de </a:t>
            </a:r>
            <a:r>
              <a:rPr lang="gl-ES" sz="2800" dirty="0"/>
              <a:t>que o solicitante está en risco de exclusión social (anexo IV</a:t>
            </a:r>
            <a:r>
              <a:rPr lang="gl-ES" sz="2800" dirty="0" smtClean="0"/>
              <a:t>)</a:t>
            </a:r>
          </a:p>
          <a:p>
            <a:pPr marL="0" indent="0" algn="just">
              <a:buNone/>
            </a:pPr>
            <a:r>
              <a:rPr lang="gl-ES" sz="2800" dirty="0"/>
              <a:t> </a:t>
            </a:r>
            <a:r>
              <a:rPr lang="gl-ES" sz="2800" dirty="0" smtClean="0"/>
              <a:t>    (</a:t>
            </a:r>
            <a:r>
              <a:rPr lang="gl-ES" sz="1900" dirty="0" smtClean="0"/>
              <a:t>salvo </a:t>
            </a:r>
            <a:r>
              <a:rPr lang="gl-ES" sz="1900" dirty="0"/>
              <a:t>que sexa beneficiario da RISGA e non se opoña á </a:t>
            </a:r>
            <a:r>
              <a:rPr lang="gl-ES" sz="1900" dirty="0" smtClean="0"/>
              <a:t>consulta)</a:t>
            </a:r>
          </a:p>
          <a:p>
            <a:pPr marL="0" indent="0" algn="just">
              <a:buNone/>
            </a:pPr>
            <a:endParaRPr lang="gl-ES" sz="2800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gl-ES" sz="2800" dirty="0"/>
              <a:t>De selo caso, </a:t>
            </a:r>
            <a:r>
              <a:rPr lang="gl-ES" sz="2800" b="1" dirty="0"/>
              <a:t>título de familia numerosa </a:t>
            </a:r>
            <a:endParaRPr lang="gl-ES" sz="2800" b="1" dirty="0" smtClean="0"/>
          </a:p>
          <a:p>
            <a:pPr marL="0" lvl="0" indent="0" algn="just">
              <a:buNone/>
            </a:pPr>
            <a:r>
              <a:rPr lang="gl-ES" sz="2800" dirty="0" smtClean="0"/>
              <a:t>     </a:t>
            </a:r>
            <a:r>
              <a:rPr lang="gl-ES" sz="1900" dirty="0" smtClean="0"/>
              <a:t>(</a:t>
            </a:r>
            <a:r>
              <a:rPr lang="gl-ES" sz="1900" dirty="0"/>
              <a:t>só no caso de que o dito título non fose expedido pola  Xunta de Galicia</a:t>
            </a:r>
            <a:r>
              <a:rPr lang="gl-ES" sz="1900" dirty="0" smtClean="0"/>
              <a:t>).</a:t>
            </a:r>
          </a:p>
          <a:p>
            <a:pPr marL="0" lvl="0" indent="0" algn="just">
              <a:buNone/>
            </a:pPr>
            <a:endParaRPr lang="gl-ES" sz="19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gl-ES" sz="2800" dirty="0"/>
              <a:t>De selo caso, </a:t>
            </a:r>
            <a:r>
              <a:rPr lang="gl-ES" sz="2800" b="1" dirty="0"/>
              <a:t>autorización</a:t>
            </a:r>
            <a:r>
              <a:rPr lang="gl-ES" sz="2800" dirty="0"/>
              <a:t> aos empregados públicos correspondentes para a presentación electrónica da solicitude </a:t>
            </a:r>
            <a:r>
              <a:rPr lang="gl-ES" sz="2800" dirty="0" smtClean="0"/>
              <a:t>(</a:t>
            </a:r>
            <a:r>
              <a:rPr lang="gl-ES" sz="2800" dirty="0"/>
              <a:t>anexo III). </a:t>
            </a:r>
            <a:endParaRPr lang="gl-ES" sz="2800" dirty="0"/>
          </a:p>
          <a:p>
            <a:endParaRPr lang="gl-ES" dirty="0"/>
          </a:p>
        </p:txBody>
      </p:sp>
    </p:spTree>
    <p:extLst>
      <p:ext uri="{BB962C8B-B14F-4D97-AF65-F5344CB8AC3E}">
        <p14:creationId xmlns:p14="http://schemas.microsoft.com/office/powerpoint/2010/main" val="94982069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843</Words>
  <Application>Microsoft Office PowerPoint</Application>
  <PresentationFormat>Presentación en pantalla (4:3)</PresentationFormat>
  <Paragraphs>119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Tema de Office</vt:lpstr>
      <vt:lpstr>AXUDAS PARA EVITAR CORTES DE SUBMINISTRACIÓN ELÉCTRICA (AUX)</vt:lpstr>
      <vt:lpstr>Normativa</vt:lpstr>
      <vt:lpstr>RD 897/2017 Novo Bono Social </vt:lpstr>
      <vt:lpstr>Orde de axudas da Xunta de Galicia (AUX)</vt:lpstr>
      <vt:lpstr>Obxecto</vt:lpstr>
      <vt:lpstr>Requisitos para ser beneficiario</vt:lpstr>
      <vt:lpstr>Gastos subvencionables e contías</vt:lpstr>
      <vt:lpstr>Lugar e prazo de presentación</vt:lpstr>
      <vt:lpstr>Documentación necesaria</vt:lpstr>
      <vt:lpstr>Xestión das axudas</vt:lpstr>
      <vt:lpstr>Estadísticas Ticket eléctrico</vt:lpstr>
      <vt:lpstr>Estadísticas AUX</vt:lpstr>
      <vt:lpstr>Direcións de interese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AXUDAS PARA EVITAR CORTES DE SUBMINISTRACIÓN ELÉCTRICA (AUX)</dc:title>
  <dc:creator>Castro Sánchez, María Isabel</dc:creator>
  <cp:lastModifiedBy>Xunta</cp:lastModifiedBy>
  <cp:revision>14</cp:revision>
  <dcterms:created xsi:type="dcterms:W3CDTF">2019-12-16T12:47:05Z</dcterms:created>
  <dcterms:modified xsi:type="dcterms:W3CDTF">2019-12-16T15:11:13Z</dcterms:modified>
</cp:coreProperties>
</file>