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Estilo medio 4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-90" y="-5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2A9074B-6D1F-430D-BA76-EA7117FC6A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7C0EF55F-837A-46CF-93F1-B429760659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9764F28E-C004-4364-9B0B-2312BE1C7C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4A9A-0750-4D84-9978-1CB5B21472A7}" type="datetimeFigureOut">
              <a:rPr lang="es-ES" smtClean="0"/>
              <a:pPr/>
              <a:t>25/09/2018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A5120300-C161-453E-B681-5D007358C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FACF6123-7F6D-4507-9CE3-3A627597A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FA214-1E5A-4C8A-AE07-6B70F2B6C7EF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5996761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AC1CAD7-5A44-4C08-B126-CE283A0F0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18FC80A8-2D7A-4C57-9E52-9E3953030F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0DA8FA5D-5DE9-40A0-9547-331E4280A4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4A9A-0750-4D84-9978-1CB5B21472A7}" type="datetimeFigureOut">
              <a:rPr lang="es-ES" smtClean="0"/>
              <a:pPr/>
              <a:t>25/09/2018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5D122B2B-2D15-4958-8563-A351AB9664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2B2C10C2-3914-4724-84FF-7A5EF08DD3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FA214-1E5A-4C8A-AE07-6B70F2B6C7EF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7960432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48837123-7206-45B3-B981-E48284E0333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5927C92B-BDB9-4676-9DB3-1584365E87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3B447AD5-6F08-4C3B-92D0-BA43AAC8D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4A9A-0750-4D84-9978-1CB5B21472A7}" type="datetimeFigureOut">
              <a:rPr lang="es-ES" smtClean="0"/>
              <a:pPr/>
              <a:t>25/09/2018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4FAAD6B3-5F72-49EC-B8B7-4DC10EDBD0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CAD176B9-E265-484C-8361-A7E5009B7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FA214-1E5A-4C8A-AE07-6B70F2B6C7EF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498136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8A7E03B-8165-4BE5-B62F-33E87EC6A1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83554D0D-1AC3-4B8A-84A3-AA711911DD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AF33ACDE-9354-40B5-8C18-3BE412FAE3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4A9A-0750-4D84-9978-1CB5B21472A7}" type="datetimeFigureOut">
              <a:rPr lang="es-ES" smtClean="0"/>
              <a:pPr/>
              <a:t>25/09/2018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3938C7B4-D8F0-4C80-9711-33EBBC223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AAC07074-7A2D-4B61-97F7-5B4139F1C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FA214-1E5A-4C8A-AE07-6B70F2B6C7EF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173540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D9EBE21-6C13-4A8A-AA97-02BBFD6342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6FDB7128-FA55-4E09-931A-0CD20C390B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22891FCB-2C3B-4A0F-93C4-B5987EA820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4A9A-0750-4D84-9978-1CB5B21472A7}" type="datetimeFigureOut">
              <a:rPr lang="es-ES" smtClean="0"/>
              <a:pPr/>
              <a:t>25/09/2018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C678E75C-B486-4E92-966F-882A54A30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16D8611B-4AC7-41A4-803E-80EEC81506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FA214-1E5A-4C8A-AE07-6B70F2B6C7EF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429218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66253B4-1B11-483D-8153-189D227D22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B8044F19-B9EE-4EDD-B6BC-4ECD5072F4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872F419F-F891-4075-9279-2D08FA8948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BFDC1215-952B-41EC-841B-75CC85DB56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4A9A-0750-4D84-9978-1CB5B21472A7}" type="datetimeFigureOut">
              <a:rPr lang="es-ES" smtClean="0"/>
              <a:pPr/>
              <a:t>25/09/2018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49270586-4C23-44AF-91E8-1E9CBEE67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1426F341-6CE1-4F31-A640-F2C3AE5A4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FA214-1E5A-4C8A-AE07-6B70F2B6C7EF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82030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8C74A89-8D60-44D5-BC78-BFC01EE9AA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87E3BC91-318C-4FC1-B78D-94B4258FAA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E19A1CE7-0A4B-454F-9C30-D93D896293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D61B4841-DFA2-4BBC-AAD2-A62766FBD9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E94E7C6A-E565-4F65-8596-E71E2FB59E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xmlns="" id="{B87E899B-5233-4EBE-90AE-39F5685BBF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4A9A-0750-4D84-9978-1CB5B21472A7}" type="datetimeFigureOut">
              <a:rPr lang="es-ES" smtClean="0"/>
              <a:pPr/>
              <a:t>25/09/2018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16D4BD41-36FF-4024-8BB3-B69006CBF7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xmlns="" id="{6672D984-FBE2-4FB9-A770-452CB7E74B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FA214-1E5A-4C8A-AE07-6B70F2B6C7EF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365763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AB2A88B-389D-43C1-947A-79EB9884B4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A133AB58-2BE7-4B03-B9AC-A69B456D56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4A9A-0750-4D84-9978-1CB5B21472A7}" type="datetimeFigureOut">
              <a:rPr lang="es-ES" smtClean="0"/>
              <a:pPr/>
              <a:t>25/09/2018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3EC6E34F-AB97-406B-9FD9-A17ED1C64B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1391D3C7-5645-4BFD-94A6-B21B43963A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FA214-1E5A-4C8A-AE07-6B70F2B6C7EF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304505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xmlns="" id="{9C3FEA39-9FD6-4336-AB66-82B87F829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4A9A-0750-4D84-9978-1CB5B21472A7}" type="datetimeFigureOut">
              <a:rPr lang="es-ES" smtClean="0"/>
              <a:pPr/>
              <a:t>25/09/2018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8B80EEEC-8C17-4309-91E4-49893C07C3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D497BE0E-45D9-4909-80AC-CEF22AFC4E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FA214-1E5A-4C8A-AE07-6B70F2B6C7EF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578071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40D2D67-EEAE-4D61-A462-A20FD56AB5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950C49C0-A264-4EBA-9A72-FD00A324A7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8E54F587-016B-49B3-B021-3506959029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94FCFC07-DFCD-4B79-9EE3-1EFED386B8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4A9A-0750-4D84-9978-1CB5B21472A7}" type="datetimeFigureOut">
              <a:rPr lang="es-ES" smtClean="0"/>
              <a:pPr/>
              <a:t>25/09/2018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2E406B0C-9062-421E-AD7B-864D2AED7B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7C036F86-193A-401F-A734-6A82EE256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FA214-1E5A-4C8A-AE07-6B70F2B6C7EF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6922652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DD7E8E1-214B-4B1C-8EB6-C239E03837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011BA158-6163-4DDD-B1B3-357F628CEF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DEBB22D1-22D8-4EF3-83D5-13ED509031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DB95DFFD-A487-410D-8663-1976151442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4A9A-0750-4D84-9978-1CB5B21472A7}" type="datetimeFigureOut">
              <a:rPr lang="es-ES" smtClean="0"/>
              <a:pPr/>
              <a:t>25/09/2018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275A4F82-A77A-4E83-ACD7-4A6F3F8FEE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9FA8A9E7-4D75-4428-9C10-87CDCC20B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FA214-1E5A-4C8A-AE07-6B70F2B6C7EF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424637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xmlns="" id="{B5B3FD1C-EF87-4ECC-ADA9-04592A1666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12503240-7B88-49CC-8BDC-056AA7436D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2D545EE5-1056-4D5A-914D-961F4D1650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644A9A-0750-4D84-9978-1CB5B21472A7}" type="datetimeFigureOut">
              <a:rPr lang="es-ES" smtClean="0"/>
              <a:pPr/>
              <a:t>25/09/2018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F266E823-BBDC-448D-88D3-147A62BE2F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FFD95511-2024-4412-AB1C-5304F2517A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7FA214-1E5A-4C8A-AE07-6B70F2B6C7EF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740972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xmlns="" id="{1C380B70-A698-4260-BC09-30102340BD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i="1" dirty="0">
                <a:latin typeface="Adobe Caslon Pro" panose="0205050205050A020403" pitchFamily="18" charset="0"/>
              </a:rPr>
              <a:t>Desarrollo Personal y Motivación para el empleo</a:t>
            </a:r>
          </a:p>
        </p:txBody>
      </p:sp>
      <p:pic>
        <p:nvPicPr>
          <p:cNvPr id="7" name="Marcador de contenido 6">
            <a:extLst>
              <a:ext uri="{FF2B5EF4-FFF2-40B4-BE49-F238E27FC236}">
                <a16:creationId xmlns:a16="http://schemas.microsoft.com/office/drawing/2014/main" xmlns="" id="{6B25EDB1-826C-4DBB-9C80-839236863F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32496" y="1825625"/>
            <a:ext cx="6527007" cy="435133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softEdge rad="112500"/>
          </a:effectLst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DB5EE7FC-C49A-4061-99F6-006A8EF109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947518" y="6338951"/>
            <a:ext cx="812563" cy="307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796802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C9777402-B3BE-4C9F-9AB0-790E3D6ABCC1}"/>
              </a:ext>
            </a:extLst>
          </p:cNvPr>
          <p:cNvSpPr/>
          <p:nvPr/>
        </p:nvSpPr>
        <p:spPr>
          <a:xfrm>
            <a:off x="1175657" y="1981200"/>
            <a:ext cx="4506686" cy="7511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2D5D593A-A682-433B-A440-DFFCB8FF1726}"/>
              </a:ext>
            </a:extLst>
          </p:cNvPr>
          <p:cNvSpPr/>
          <p:nvPr/>
        </p:nvSpPr>
        <p:spPr>
          <a:xfrm>
            <a:off x="6977743" y="2220686"/>
            <a:ext cx="3755571" cy="511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EC80908-4BE1-4C0F-AA7B-71A06FFFA5B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es-ES" sz="3600" b="1" dirty="0">
                <a:latin typeface="Arial Rounded MT Bold" panose="020F0704030504030204" pitchFamily="34" charset="0"/>
              </a:rPr>
              <a:t>Impulsando la participación de la mujer gitana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657AC517-6E77-498A-841D-4E7E9781A6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3200" b="1" dirty="0">
                <a:latin typeface="Arial Rounded MT Bold" panose="020F0704030504030204" pitchFamily="34" charset="0"/>
              </a:rPr>
              <a:t>¿Por qué se crea este grupo?</a:t>
            </a:r>
            <a:endParaRPr lang="es-ES" sz="3200" b="1" dirty="0"/>
          </a:p>
          <a:p>
            <a:pPr algn="ctr"/>
            <a:r>
              <a:rPr lang="es-ES" sz="2400" dirty="0"/>
              <a:t>Idea de crear bases estables en el poder de la </a:t>
            </a:r>
            <a:r>
              <a:rPr lang="es-ES" sz="2400" b="1" u="sng" dirty="0">
                <a:solidFill>
                  <a:srgbClr val="FF0000"/>
                </a:solidFill>
              </a:rPr>
              <a:t>autonomía</a:t>
            </a:r>
            <a:r>
              <a:rPr lang="es-ES" sz="2400" dirty="0"/>
              <a:t> y </a:t>
            </a:r>
            <a:r>
              <a:rPr lang="es-ES" sz="2400" b="1" u="sng" dirty="0"/>
              <a:t>decisión</a:t>
            </a:r>
            <a:r>
              <a:rPr lang="es-ES" sz="2400" dirty="0"/>
              <a:t> de la mujer gitana de A Coruña(motivación empleo).</a:t>
            </a:r>
          </a:p>
          <a:p>
            <a:pPr algn="ctr"/>
            <a:r>
              <a:rPr lang="es-ES" sz="2400" dirty="0"/>
              <a:t>Necesidad de empoderamiento del  colectivo/alternativas</a:t>
            </a:r>
          </a:p>
          <a:p>
            <a:pPr algn="ctr"/>
            <a:r>
              <a:rPr lang="es-ES" sz="2400" dirty="0"/>
              <a:t>Participación social, cultural y comunitaria</a:t>
            </a:r>
          </a:p>
          <a:p>
            <a:pPr algn="ctr"/>
            <a:endParaRPr lang="es-ES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D97526C2-A8AF-49C2-A575-93EB54647E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endParaRPr lang="es-ES" b="1" dirty="0"/>
          </a:p>
          <a:p>
            <a:pPr marL="0" indent="0" algn="ctr">
              <a:buNone/>
            </a:pPr>
            <a:r>
              <a:rPr lang="es-ES" sz="3200" b="1" dirty="0">
                <a:latin typeface="Arial Rounded MT Bold" panose="020F0704030504030204" pitchFamily="34" charset="0"/>
              </a:rPr>
              <a:t>Objetivo principal</a:t>
            </a:r>
          </a:p>
          <a:p>
            <a:pPr marL="0" indent="0" algn="ctr">
              <a:buNone/>
            </a:pPr>
            <a:endParaRPr lang="es-ES" dirty="0"/>
          </a:p>
          <a:p>
            <a:pPr marL="0" indent="0" algn="ctr">
              <a:buNone/>
            </a:pPr>
            <a:r>
              <a:rPr lang="es-ES" dirty="0"/>
              <a:t>Motivar hacia la toma de decisiones laborales y la búsqueda de empleo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66C2A1BB-9E88-4546-974B-E676CBFB44D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947518" y="6338951"/>
            <a:ext cx="812563" cy="307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231695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Marcador de contenido 4">
            <a:extLst>
              <a:ext uri="{FF2B5EF4-FFF2-40B4-BE49-F238E27FC236}">
                <a16:creationId xmlns:a16="http://schemas.microsoft.com/office/drawing/2014/main" xmlns="" id="{4EE2DF59-5BC4-4B94-A1FB-BDBDB26667D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920702621"/>
              </p:ext>
            </p:extLst>
          </p:nvPr>
        </p:nvGraphicFramePr>
        <p:xfrm>
          <a:off x="859971" y="751114"/>
          <a:ext cx="10493829" cy="537009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0493829">
                  <a:extLst>
                    <a:ext uri="{9D8B030D-6E8A-4147-A177-3AD203B41FA5}">
                      <a16:colId xmlns:a16="http://schemas.microsoft.com/office/drawing/2014/main" xmlns="" val="624114234"/>
                    </a:ext>
                  </a:extLst>
                </a:gridCol>
              </a:tblGrid>
              <a:tr h="946075">
                <a:tc>
                  <a:txBody>
                    <a:bodyPr/>
                    <a:lstStyle/>
                    <a:p>
                      <a:pPr algn="ctr"/>
                      <a:r>
                        <a:rPr lang="es-ES" sz="4400" dirty="0">
                          <a:latin typeface="Arial Rounded MT Bold" panose="020F0704030504030204" pitchFamily="34" charset="0"/>
                        </a:rPr>
                        <a:t>Destinatarias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23679488"/>
                  </a:ext>
                </a:extLst>
              </a:tr>
              <a:tr h="731826">
                <a:tc>
                  <a:txBody>
                    <a:bodyPr/>
                    <a:lstStyle/>
                    <a:p>
                      <a:r>
                        <a:rPr lang="es-ES" sz="2400" b="1" dirty="0">
                          <a:latin typeface="Arial Rounded MT Bold" panose="020F0704030504030204" pitchFamily="34" charset="0"/>
                        </a:rPr>
                        <a:t>Grupo: </a:t>
                      </a:r>
                      <a:r>
                        <a:rPr lang="es-ES" sz="2000" dirty="0">
                          <a:latin typeface="Arial Rounded MT Bold" panose="020F0704030504030204" pitchFamily="34" charset="0"/>
                        </a:rPr>
                        <a:t>11 mujeres</a:t>
                      </a:r>
                    </a:p>
                    <a:p>
                      <a:endParaRPr lang="es-ES" sz="2000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53207039"/>
                  </a:ext>
                </a:extLst>
              </a:tr>
              <a:tr h="731826">
                <a:tc>
                  <a:txBody>
                    <a:bodyPr/>
                    <a:lstStyle/>
                    <a:p>
                      <a:r>
                        <a:rPr lang="es-ES" sz="2400" b="1" dirty="0">
                          <a:latin typeface="Arial Rounded MT Bold" panose="020F0704030504030204" pitchFamily="34" charset="0"/>
                        </a:rPr>
                        <a:t>Edades</a:t>
                      </a:r>
                      <a:r>
                        <a:rPr lang="es-ES" b="1" dirty="0">
                          <a:latin typeface="Arial Rounded MT Bold" panose="020F0704030504030204" pitchFamily="34" charset="0"/>
                        </a:rPr>
                        <a:t>: </a:t>
                      </a:r>
                      <a:r>
                        <a:rPr lang="es-ES" sz="2000" dirty="0">
                          <a:latin typeface="Arial Rounded MT Bold" panose="020F0704030504030204" pitchFamily="34" charset="0"/>
                        </a:rPr>
                        <a:t>24-48 años</a:t>
                      </a:r>
                    </a:p>
                    <a:p>
                      <a:endParaRPr lang="es-ES" sz="2000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33473741"/>
                  </a:ext>
                </a:extLst>
              </a:tr>
              <a:tr h="731826">
                <a:tc>
                  <a:txBody>
                    <a:bodyPr/>
                    <a:lstStyle/>
                    <a:p>
                      <a:r>
                        <a:rPr lang="es-ES" sz="2400" b="1" dirty="0">
                          <a:latin typeface="Arial Rounded MT Bold" panose="020F0704030504030204" pitchFamily="34" charset="0"/>
                        </a:rPr>
                        <a:t>Perfil: </a:t>
                      </a:r>
                      <a:r>
                        <a:rPr lang="es-ES" sz="2000" dirty="0">
                          <a:latin typeface="Arial Rounded MT Bold" panose="020F0704030504030204" pitchFamily="34" charset="0"/>
                        </a:rPr>
                        <a:t>Situación personal y motivación hacia el empleo diversa</a:t>
                      </a:r>
                    </a:p>
                    <a:p>
                      <a:endParaRPr lang="es-ES" sz="2000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8196867"/>
                  </a:ext>
                </a:extLst>
              </a:tr>
              <a:tr h="1097502">
                <a:tc>
                  <a:txBody>
                    <a:bodyPr/>
                    <a:lstStyle/>
                    <a:p>
                      <a:r>
                        <a:rPr lang="es-ES" sz="2400" b="1" dirty="0">
                          <a:latin typeface="Arial Rounded MT Bold" panose="020F0704030504030204" pitchFamily="34" charset="0"/>
                        </a:rPr>
                        <a:t>Circunstancias más comunes: </a:t>
                      </a:r>
                      <a:r>
                        <a:rPr lang="es-ES" sz="2000" dirty="0">
                          <a:latin typeface="Arial Rounded MT Bold" panose="020F0704030504030204" pitchFamily="34" charset="0"/>
                        </a:rPr>
                        <a:t>paro de larga duración, desmotivación hacia el empleo y su búsqueda, cobro de prestaciones sociales, empleo precario inestable o la inactividad en general y desconocimiento del mundo laboral.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59915899"/>
                  </a:ext>
                </a:extLst>
              </a:tr>
              <a:tr h="1040518">
                <a:tc>
                  <a:txBody>
                    <a:bodyPr/>
                    <a:lstStyle/>
                    <a:p>
                      <a:r>
                        <a:rPr lang="es-ES" sz="2400" b="1" dirty="0">
                          <a:latin typeface="Arial Rounded MT Bold" panose="020F0704030504030204" pitchFamily="34" charset="0"/>
                        </a:rPr>
                        <a:t>Duración</a:t>
                      </a:r>
                      <a:r>
                        <a:rPr lang="es-ES" sz="2000" dirty="0">
                          <a:latin typeface="Arial Rounded MT Bold" panose="020F0704030504030204" pitchFamily="34" charset="0"/>
                        </a:rPr>
                        <a:t>: 9 meses/1 día a la semana/ 2 horas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37335832"/>
                  </a:ext>
                </a:extLst>
              </a:tr>
            </a:tbl>
          </a:graphicData>
        </a:graphic>
      </p:graphicFrame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EE4F4770-777F-4C53-A4A7-E1731EE0FA6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947518" y="6338951"/>
            <a:ext cx="812563" cy="307848"/>
          </a:xfrm>
          <a:prstGeom prst="rect">
            <a:avLst/>
          </a:prstGeom>
        </p:spPr>
      </p:pic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xmlns="" id="{50A33249-EE2D-4D29-AFDF-36C963086D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51697984"/>
              </p:ext>
            </p:extLst>
          </p:nvPr>
        </p:nvGraphicFramePr>
        <p:xfrm>
          <a:off x="870857" y="5573486"/>
          <a:ext cx="4855029" cy="533400"/>
        </p:xfrm>
        <a:graphic>
          <a:graphicData uri="http://schemas.openxmlformats.org/drawingml/2006/table">
            <a:tbl>
              <a:tblPr/>
              <a:tblGrid>
                <a:gridCol w="4855029">
                  <a:extLst>
                    <a:ext uri="{9D8B030D-6E8A-4147-A177-3AD203B41FA5}">
                      <a16:colId xmlns:a16="http://schemas.microsoft.com/office/drawing/2014/main" xmlns="" val="1490416504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      </a:t>
                      </a:r>
                      <a:r>
                        <a:rPr lang="es-ES" i="1" dirty="0"/>
                        <a:t>Grupo fugaz, itinerante, espacio de paso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87007567"/>
                  </a:ext>
                </a:extLst>
              </a:tr>
            </a:tbl>
          </a:graphicData>
        </a:graphic>
      </p:graphicFrame>
      <p:pic>
        <p:nvPicPr>
          <p:cNvPr id="9" name="Imagen 8" descr="Resultado de imagen de ojo dibujo">
            <a:extLst>
              <a:ext uri="{FF2B5EF4-FFF2-40B4-BE49-F238E27FC236}">
                <a16:creationId xmlns:a16="http://schemas.microsoft.com/office/drawing/2014/main" xmlns="" id="{73265E14-73F5-44DF-BCE6-86605773CFDD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70857" y="5573486"/>
            <a:ext cx="478972" cy="533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xmlns="" val="39088483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47F19B1-445B-439C-8B3F-69A296FF12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9257" y="189430"/>
            <a:ext cx="5736772" cy="1071789"/>
          </a:xfrm>
          <a:solidFill>
            <a:schemeClr val="accent2">
              <a:lumMod val="40000"/>
              <a:lumOff val="60000"/>
            </a:schemeClr>
          </a:solidFill>
          <a:ln w="12700">
            <a:solidFill>
              <a:schemeClr val="accent2">
                <a:lumMod val="50000"/>
              </a:schemeClr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s-ES" sz="3600" dirty="0">
                <a:latin typeface="Arial Rounded MT Bold" panose="020F0704030504030204" pitchFamily="34" charset="0"/>
              </a:rPr>
              <a:t>¿Cómo se ha impulsado la participación/motivación?</a:t>
            </a:r>
          </a:p>
        </p:txBody>
      </p:sp>
      <p:graphicFrame>
        <p:nvGraphicFramePr>
          <p:cNvPr id="5" name="Marcador de contenido 4">
            <a:extLst>
              <a:ext uri="{FF2B5EF4-FFF2-40B4-BE49-F238E27FC236}">
                <a16:creationId xmlns:a16="http://schemas.microsoft.com/office/drawing/2014/main" xmlns="" id="{04D397AE-B4AA-4966-A8D7-60FD23547D8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78982399"/>
              </p:ext>
            </p:extLst>
          </p:nvPr>
        </p:nvGraphicFramePr>
        <p:xfrm>
          <a:off x="805542" y="1370058"/>
          <a:ext cx="10548257" cy="493776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10548257">
                  <a:extLst>
                    <a:ext uri="{9D8B030D-6E8A-4147-A177-3AD203B41FA5}">
                      <a16:colId xmlns:a16="http://schemas.microsoft.com/office/drawing/2014/main" xmlns="" val="134478968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2400" b="0" dirty="0"/>
                        <a:t>Visita a recursos de la ciudad que le eran desconocidos o inaccesibles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277355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2400" dirty="0"/>
                        <a:t>Sesiones de autoestima, autocuidados y autoconocimiento.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201656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2400" dirty="0"/>
                        <a:t>Debates sobre el papel que desempeñan dentro de la familia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104912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2400" dirty="0"/>
                        <a:t>Sensibilización hacia otros colectivos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291545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2400" dirty="0"/>
                        <a:t>Las expectativas de futuro, trabajar sobre la idea de construir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57866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2400" dirty="0"/>
                        <a:t>Actividades propias del mundo laboral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259589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2400" dirty="0"/>
                        <a:t>Participación ciudadana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767173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2400" dirty="0"/>
                        <a:t>Comunicación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276264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2400" dirty="0"/>
                        <a:t>Abordaje de temas tabús/y no tabús(violencia género, el sistema sexo-</a:t>
                      </a:r>
                      <a:r>
                        <a:rPr lang="es-ES" sz="2400" dirty="0" err="1"/>
                        <a:t>género,salud</a:t>
                      </a:r>
                      <a:r>
                        <a:rPr lang="es-ES" sz="2400" dirty="0"/>
                        <a:t>, la propia cultura …)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330353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2400" dirty="0"/>
                        <a:t>Las nuevas tecnologías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4301290"/>
                  </a:ext>
                </a:extLst>
              </a:tr>
            </a:tbl>
          </a:graphicData>
        </a:graphic>
      </p:graphicFrame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EE4F4770-777F-4C53-A4A7-E1731EE0FA6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353799" y="6478923"/>
            <a:ext cx="812563" cy="307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138620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47F19B1-445B-439C-8B3F-69A296FF121D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  <a:ln w="12700">
            <a:solidFill>
              <a:schemeClr val="accent2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es-ES" sz="4000" b="1" dirty="0">
                <a:latin typeface="Arial Rounded MT Bold" panose="020F0704030504030204" pitchFamily="34" charset="0"/>
              </a:rPr>
              <a:t>Impacto de la experiencia grupal</a:t>
            </a:r>
            <a:endParaRPr lang="es-ES" sz="4000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C6DC709D-8CC6-4CA4-8DE1-0998194F57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  <a:solidFill>
            <a:srgbClr val="92D050"/>
          </a:solidFill>
        </p:spPr>
        <p:txBody>
          <a:bodyPr/>
          <a:lstStyle/>
          <a:p>
            <a:pPr marL="0" indent="0" algn="ctr">
              <a:buNone/>
            </a:pPr>
            <a:r>
              <a:rPr lang="es-ES" i="1" u="sng" dirty="0"/>
              <a:t>Motivación e inquietud por el cambio(empleo, formación)</a:t>
            </a:r>
          </a:p>
          <a:p>
            <a:pPr marL="0" indent="0" algn="ctr">
              <a:buNone/>
            </a:pPr>
            <a:endParaRPr lang="es-ES" i="1" u="sng" dirty="0"/>
          </a:p>
          <a:p>
            <a:r>
              <a:rPr lang="es-ES" sz="3600" b="1" dirty="0"/>
              <a:t>2</a:t>
            </a:r>
            <a:r>
              <a:rPr lang="es-ES" dirty="0"/>
              <a:t> mujeres han conseguido un empleo.</a:t>
            </a:r>
          </a:p>
          <a:p>
            <a:r>
              <a:rPr lang="es-ES" sz="3600" b="1" dirty="0"/>
              <a:t>1</a:t>
            </a:r>
            <a:r>
              <a:rPr lang="es-ES" dirty="0"/>
              <a:t> ha decidido formarse para el empleo.</a:t>
            </a:r>
          </a:p>
          <a:p>
            <a:r>
              <a:rPr lang="es-ES" sz="3600" b="1" dirty="0"/>
              <a:t>2</a:t>
            </a:r>
            <a:r>
              <a:rPr lang="es-ES" dirty="0"/>
              <a:t> han querido seguir formándose al ser conscientes de la necesidad de estar activas y actualizarse.</a:t>
            </a:r>
          </a:p>
          <a:p>
            <a:r>
              <a:rPr lang="es-ES" dirty="0"/>
              <a:t>Todo el grupo en general  ha participado(exposiciones de arte, actos institucionales</a:t>
            </a:r>
          </a:p>
          <a:p>
            <a:r>
              <a:rPr lang="es-ES" b="1" dirty="0"/>
              <a:t>BASILISA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EE4F4770-777F-4C53-A4A7-E1731EE0FA6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353800" y="6501292"/>
            <a:ext cx="740229" cy="280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368686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47F19B1-445B-439C-8B3F-69A296FF121D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  <a:ln w="12700">
            <a:solidFill>
              <a:schemeClr val="accent2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r>
              <a:rPr lang="es-ES" sz="3600" b="1" dirty="0">
                <a:latin typeface="Arial Rounded MT Bold" panose="020F0704030504030204" pitchFamily="34" charset="0"/>
              </a:rPr>
              <a:t>Impulsando la participación de la mujer gitana </a:t>
            </a:r>
            <a:endParaRPr lang="es-ES" sz="3600" dirty="0"/>
          </a:p>
        </p:txBody>
      </p:sp>
      <p:pic>
        <p:nvPicPr>
          <p:cNvPr id="6" name="Marcador de contenido 5">
            <a:extLst>
              <a:ext uri="{FF2B5EF4-FFF2-40B4-BE49-F238E27FC236}">
                <a16:creationId xmlns:a16="http://schemas.microsoft.com/office/drawing/2014/main" xmlns="" id="{CA4A4D60-F9EE-4690-AD67-6835C5404F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1458" y="2090057"/>
            <a:ext cx="3865340" cy="1877106"/>
          </a:xfr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EE4F4770-777F-4C53-A4A7-E1731EE0FA6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353800" y="6475475"/>
            <a:ext cx="812563" cy="307848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94A76DBB-1E6C-4757-8AC2-8D9A509751C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72493" y="2003106"/>
            <a:ext cx="3446963" cy="2297975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925676B5-4451-4CE0-8395-A5AFDC1A1DE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2950" y="4140760"/>
            <a:ext cx="3613591" cy="2409392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xmlns="" id="{5D61BE69-9F06-45DF-90BB-2A28E1395BD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09957" y="2949348"/>
            <a:ext cx="3053443" cy="2035629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xmlns="" id="{0AF46CC5-FAAA-47AC-A99D-CCF55AC34E4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61215" y="4593770"/>
            <a:ext cx="3053443" cy="2035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5723878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290</Words>
  <Application>Microsoft Office PowerPoint</Application>
  <PresentationFormat>Personalizado</PresentationFormat>
  <Paragraphs>37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7" baseType="lpstr">
      <vt:lpstr>Tema de Office</vt:lpstr>
      <vt:lpstr>Desarrollo Personal y Motivación para el empleo</vt:lpstr>
      <vt:lpstr>Impulsando la participación de la mujer gitana </vt:lpstr>
      <vt:lpstr>Diapositiva 3</vt:lpstr>
      <vt:lpstr>¿Cómo se ha impulsado la participación/motivación?</vt:lpstr>
      <vt:lpstr>Impacto de la experiencia grupal</vt:lpstr>
      <vt:lpstr>Impulsando la participación de la mujer gitana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Desarrollo Personal y Motivación para el empleo</dc:title>
  <dc:creator>Alfonso Vidal Rouco</dc:creator>
  <cp:lastModifiedBy>Usuario</cp:lastModifiedBy>
  <cp:revision>10</cp:revision>
  <dcterms:created xsi:type="dcterms:W3CDTF">2018-09-11T13:11:09Z</dcterms:created>
  <dcterms:modified xsi:type="dcterms:W3CDTF">2018-09-25T11:03:50Z</dcterms:modified>
</cp:coreProperties>
</file>